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60" r:id="rId8"/>
    <p:sldId id="259" r:id="rId9"/>
    <p:sldId id="261" r:id="rId10"/>
    <p:sldId id="280" r:id="rId11"/>
    <p:sldId id="263" r:id="rId12"/>
    <p:sldId id="281" r:id="rId13"/>
    <p:sldId id="266" r:id="rId14"/>
    <p:sldId id="265" r:id="rId15"/>
    <p:sldId id="264" r:id="rId16"/>
    <p:sldId id="283" r:id="rId17"/>
    <p:sldId id="279" r:id="rId18"/>
    <p:sldId id="273" r:id="rId19"/>
    <p:sldId id="275" r:id="rId20"/>
    <p:sldId id="276" r:id="rId21"/>
    <p:sldId id="282" r:id="rId22"/>
    <p:sldId id="277" r:id="rId23"/>
    <p:sldId id="258" r:id="rId24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  <a:srgbClr val="0098DB"/>
    <a:srgbClr val="00549F"/>
    <a:srgbClr val="FDC82F"/>
    <a:srgbClr val="00338D"/>
    <a:srgbClr val="D0103A"/>
    <a:srgbClr val="008542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156E1F-AC8D-D22B-3B52-65CE54241654}" v="1" dt="2019-02-11T12:36:39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6797" autoAdjust="0"/>
  </p:normalViewPr>
  <p:slideViewPr>
    <p:cSldViewPr snapToGrid="0">
      <p:cViewPr>
        <p:scale>
          <a:sx n="70" d="100"/>
          <a:sy n="70" d="100"/>
        </p:scale>
        <p:origin x="-1326" y="-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>
            <a:extLst>
              <a:ext uri="{FF2B5EF4-FFF2-40B4-BE49-F238E27FC236}">
                <a16:creationId xmlns:a16="http://schemas.microsoft.com/office/drawing/2014/main" xmlns="" id="{C16AAEA4-83D0-4477-9B11-F003C506E4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>
            <a:extLst>
              <a:ext uri="{FF2B5EF4-FFF2-40B4-BE49-F238E27FC236}">
                <a16:creationId xmlns:a16="http://schemas.microsoft.com/office/drawing/2014/main" xmlns="" id="{EB268EB1-AE3C-4BAF-8FCB-2224AD533D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>
            <a:extLst>
              <a:ext uri="{FF2B5EF4-FFF2-40B4-BE49-F238E27FC236}">
                <a16:creationId xmlns:a16="http://schemas.microsoft.com/office/drawing/2014/main" xmlns="" id="{8891459C-AF35-4398-9C1F-5A902DAB24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>
            <a:extLst>
              <a:ext uri="{FF2B5EF4-FFF2-40B4-BE49-F238E27FC236}">
                <a16:creationId xmlns:a16="http://schemas.microsoft.com/office/drawing/2014/main" xmlns="" id="{1995DCDB-8E14-4CDC-96B5-FB83A6B4C53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anose="020B0604020202020204" pitchFamily="34" charset="0"/>
              </a:defRPr>
            </a:lvl1pPr>
          </a:lstStyle>
          <a:p>
            <a:fld id="{0F8D29A1-B0EB-4296-A289-90CDE6F26B6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7215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xmlns="" id="{F0AA5C6C-AB1A-4916-90FD-57C766BFBC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xmlns="" id="{F042B904-BB93-4319-B630-43CAF9890C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D2051720-A54C-46A8-B46E-152BE143BB48}" type="datetimeFigureOut">
              <a:rPr lang="en-GB" altLang="en-US"/>
              <a:pPr/>
              <a:t>24/10/2019</a:t>
            </a:fld>
            <a:endParaRPr lang="en-GB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9BC60063-F5BC-4F61-A79C-6DB1D59780F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xmlns="" id="{AEBFD312-F24D-489F-A3E6-0505DBCD9B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xmlns="" id="{99B4D17E-E212-4A50-B308-EA33F519E1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xmlns="" id="{C7FFABE0-BA9E-41F8-B430-946F099AD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4803A114-88F0-4C39-9B58-58CE0149B2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546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GB" dirty="0"/>
              <a:t>*At</a:t>
            </a:r>
            <a:r>
              <a:rPr lang="en-GB" baseline="0" dirty="0"/>
              <a:t> high latitudes we can now see formation of new lakes due to melting permafrost and glaciers. In other places, decreasing snowfall and/or over-extraction causes lakes to disappear</a:t>
            </a:r>
          </a:p>
          <a:p>
            <a:pPr marL="0" indent="0">
              <a:buFont typeface="Arial" charset="0"/>
              <a:buNone/>
            </a:pPr>
            <a:r>
              <a:rPr lang="en-GB" baseline="0" dirty="0"/>
              <a:t>**Eutrophication and salinization are big risks, but we also see recovery from the worst of eutrophication during the 1970s</a:t>
            </a:r>
          </a:p>
          <a:p>
            <a:pPr marL="171450" indent="-171450">
              <a:buFont typeface="Arial" charset="0"/>
              <a:buChar char="•"/>
            </a:pPr>
            <a:endParaRPr lang="en-GB" baseline="0" dirty="0"/>
          </a:p>
          <a:p>
            <a:pPr marL="171450" indent="-171450">
              <a:buFont typeface="Arial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A114-88F0-4C39-9B58-58CE0149B230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401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8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CCI_ppt_edits_lakes.jpg">
            <a:extLst>
              <a:ext uri="{FF2B5EF4-FFF2-40B4-BE49-F238E27FC236}">
                <a16:creationId xmlns:a16="http://schemas.microsoft.com/office/drawing/2014/main" xmlns="" id="{773B722D-D987-446F-BDB5-0AE622473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>
            <a:extLst>
              <a:ext uri="{FF2B5EF4-FFF2-40B4-BE49-F238E27FC236}">
                <a16:creationId xmlns:a16="http://schemas.microsoft.com/office/drawing/2014/main" xmlns="" id="{C47D5C2A-9609-4516-9D10-DFD2435C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82282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xmlns="" id="{36F3C21B-32E2-4152-8AF2-D3A297F28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8">
            <a:extLst>
              <a:ext uri="{FF2B5EF4-FFF2-40B4-BE49-F238E27FC236}">
                <a16:creationId xmlns:a16="http://schemas.microsoft.com/office/drawing/2014/main" xmlns="" id="{21CC193B-9FF5-4BA4-9842-89E63DB2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45720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>
                <a:solidFill>
                  <a:srgbClr val="D9D9D9"/>
                </a:solidFill>
              </a:rPr>
              <a:t>ESA UNCLASSIFIED - For Official Use</a:t>
            </a:r>
          </a:p>
        </p:txBody>
      </p:sp>
      <p:pic>
        <p:nvPicPr>
          <p:cNvPr id="8" name="Picture 65">
            <a:extLst>
              <a:ext uri="{FF2B5EF4-FFF2-40B4-BE49-F238E27FC236}">
                <a16:creationId xmlns:a16="http://schemas.microsoft.com/office/drawing/2014/main" xmlns="" id="{89DA2420-4F4F-421A-9CA8-7220DEACB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F594A8A-5483-4D36-AB10-355CA81A4FAC}"/>
              </a:ext>
            </a:extLst>
          </p:cNvPr>
          <p:cNvCxnSpPr/>
          <p:nvPr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>
            <a:extLst>
              <a:ext uri="{FF2B5EF4-FFF2-40B4-BE49-F238E27FC236}">
                <a16:creationId xmlns:a16="http://schemas.microsoft.com/office/drawing/2014/main" xmlns="" id="{C40DA752-105E-4FF8-912E-4FDDAD9097E9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1" name="Picture 68" descr="at.png">
              <a:extLst>
                <a:ext uri="{FF2B5EF4-FFF2-40B4-BE49-F238E27FC236}">
                  <a16:creationId xmlns:a16="http://schemas.microsoft.com/office/drawing/2014/main" xmlns="" id="{71DDEBE6-AC69-4977-AD27-9D69909A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>
              <a:extLst>
                <a:ext uri="{FF2B5EF4-FFF2-40B4-BE49-F238E27FC236}">
                  <a16:creationId xmlns:a16="http://schemas.microsoft.com/office/drawing/2014/main" xmlns="" id="{10A54C27-B54B-40B5-90D8-A65F10E41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>
              <a:extLst>
                <a:ext uri="{FF2B5EF4-FFF2-40B4-BE49-F238E27FC236}">
                  <a16:creationId xmlns:a16="http://schemas.microsoft.com/office/drawing/2014/main" xmlns="" id="{D5824BC3-46B7-4713-92C7-52F78803F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>
              <a:extLst>
                <a:ext uri="{FF2B5EF4-FFF2-40B4-BE49-F238E27FC236}">
                  <a16:creationId xmlns:a16="http://schemas.microsoft.com/office/drawing/2014/main" xmlns="" id="{5C3F00A7-84A8-4577-AC67-811B6EA60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>
              <a:extLst>
                <a:ext uri="{FF2B5EF4-FFF2-40B4-BE49-F238E27FC236}">
                  <a16:creationId xmlns:a16="http://schemas.microsoft.com/office/drawing/2014/main" xmlns="" id="{0CDEF00F-9701-4C3D-A2C8-ACA933128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>
              <a:extLst>
                <a:ext uri="{FF2B5EF4-FFF2-40B4-BE49-F238E27FC236}">
                  <a16:creationId xmlns:a16="http://schemas.microsoft.com/office/drawing/2014/main" xmlns="" id="{9A508807-16BD-4C3C-9094-DCD854DD3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>
              <a:extLst>
                <a:ext uri="{FF2B5EF4-FFF2-40B4-BE49-F238E27FC236}">
                  <a16:creationId xmlns:a16="http://schemas.microsoft.com/office/drawing/2014/main" xmlns="" id="{81099016-05BA-423F-8EE9-6D005715A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>
              <a:extLst>
                <a:ext uri="{FF2B5EF4-FFF2-40B4-BE49-F238E27FC236}">
                  <a16:creationId xmlns:a16="http://schemas.microsoft.com/office/drawing/2014/main" xmlns="" id="{0DDF90C2-2ACC-4908-A5C7-41B25079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>
              <a:extLst>
                <a:ext uri="{FF2B5EF4-FFF2-40B4-BE49-F238E27FC236}">
                  <a16:creationId xmlns:a16="http://schemas.microsoft.com/office/drawing/2014/main" xmlns="" id="{689687F5-1CD5-43BD-9963-5ED5D2BD4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>
              <a:extLst>
                <a:ext uri="{FF2B5EF4-FFF2-40B4-BE49-F238E27FC236}">
                  <a16:creationId xmlns:a16="http://schemas.microsoft.com/office/drawing/2014/main" xmlns="" id="{4E9BD9EC-BF53-4B6F-916C-26EBECBE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>
              <a:extLst>
                <a:ext uri="{FF2B5EF4-FFF2-40B4-BE49-F238E27FC236}">
                  <a16:creationId xmlns:a16="http://schemas.microsoft.com/office/drawing/2014/main" xmlns="" id="{A79B59EC-5DE3-4596-AE4F-F4F25784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>
              <a:extLst>
                <a:ext uri="{FF2B5EF4-FFF2-40B4-BE49-F238E27FC236}">
                  <a16:creationId xmlns:a16="http://schemas.microsoft.com/office/drawing/2014/main" xmlns="" id="{FA6CD749-5E58-4EAF-B728-3D2C4AA0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>
              <a:extLst>
                <a:ext uri="{FF2B5EF4-FFF2-40B4-BE49-F238E27FC236}">
                  <a16:creationId xmlns:a16="http://schemas.microsoft.com/office/drawing/2014/main" xmlns="" id="{F0A10222-FB7D-44E2-B74E-C011BFF4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>
              <a:extLst>
                <a:ext uri="{FF2B5EF4-FFF2-40B4-BE49-F238E27FC236}">
                  <a16:creationId xmlns:a16="http://schemas.microsoft.com/office/drawing/2014/main" xmlns="" id="{42522978-3572-40F3-B52E-103C0596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>
              <a:extLst>
                <a:ext uri="{FF2B5EF4-FFF2-40B4-BE49-F238E27FC236}">
                  <a16:creationId xmlns:a16="http://schemas.microsoft.com/office/drawing/2014/main" xmlns="" id="{33ED64AF-C370-4A18-A45C-362755792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>
              <a:extLst>
                <a:ext uri="{FF2B5EF4-FFF2-40B4-BE49-F238E27FC236}">
                  <a16:creationId xmlns:a16="http://schemas.microsoft.com/office/drawing/2014/main" xmlns="" id="{6556FFBF-B354-4229-B9EC-1C9C1238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>
              <a:extLst>
                <a:ext uri="{FF2B5EF4-FFF2-40B4-BE49-F238E27FC236}">
                  <a16:creationId xmlns:a16="http://schemas.microsoft.com/office/drawing/2014/main" xmlns="" id="{019777B0-5834-4C16-80C2-8AD4EEE60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>
              <a:extLst>
                <a:ext uri="{FF2B5EF4-FFF2-40B4-BE49-F238E27FC236}">
                  <a16:creationId xmlns:a16="http://schemas.microsoft.com/office/drawing/2014/main" xmlns="" id="{C1EF3B88-2B08-4077-AD9A-D1222775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>
              <a:extLst>
                <a:ext uri="{FF2B5EF4-FFF2-40B4-BE49-F238E27FC236}">
                  <a16:creationId xmlns:a16="http://schemas.microsoft.com/office/drawing/2014/main" xmlns="" id="{E6D6B753-A70D-43D1-A32C-FE027559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>
              <a:extLst>
                <a:ext uri="{FF2B5EF4-FFF2-40B4-BE49-F238E27FC236}">
                  <a16:creationId xmlns:a16="http://schemas.microsoft.com/office/drawing/2014/main" xmlns="" id="{0D6E6424-AE38-4329-ABCB-0CEB857E5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>
              <a:extLst>
                <a:ext uri="{FF2B5EF4-FFF2-40B4-BE49-F238E27FC236}">
                  <a16:creationId xmlns:a16="http://schemas.microsoft.com/office/drawing/2014/main" xmlns="" id="{A862E4FE-DB2F-440D-A9A9-4A30117C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>
              <a:extLst>
                <a:ext uri="{FF2B5EF4-FFF2-40B4-BE49-F238E27FC236}">
                  <a16:creationId xmlns:a16="http://schemas.microsoft.com/office/drawing/2014/main" xmlns="" id="{2DA181A0-E758-4DF1-84C7-83F22647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>
              <a:extLst>
                <a:ext uri="{FF2B5EF4-FFF2-40B4-BE49-F238E27FC236}">
                  <a16:creationId xmlns:a16="http://schemas.microsoft.com/office/drawing/2014/main" xmlns="" id="{ACD700D7-39FC-4EB0-A1E3-532442E62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>
              <a:extLst>
                <a:ext uri="{FF2B5EF4-FFF2-40B4-BE49-F238E27FC236}">
                  <a16:creationId xmlns:a16="http://schemas.microsoft.com/office/drawing/2014/main" xmlns="" id="{78855E96-95F9-4A15-BEEB-F4C15E9EC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28241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759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3940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255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929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500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47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9844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431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CI_ppt_edits_lakes2.jpg">
            <a:extLst>
              <a:ext uri="{FF2B5EF4-FFF2-40B4-BE49-F238E27FC236}">
                <a16:creationId xmlns:a16="http://schemas.microsoft.com/office/drawing/2014/main" xmlns="" id="{31B286BA-9FC0-48AE-9B76-C0BAAA3A2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D1E4905F-D81A-4C11-86C7-C320A51F4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92163"/>
            <a:ext cx="874712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Text Box DG">
            <a:extLst>
              <a:ext uri="{FF2B5EF4-FFF2-40B4-BE49-F238E27FC236}">
                <a16:creationId xmlns:a16="http://schemas.microsoft.com/office/drawing/2014/main" xmlns="" id="{3CD5F35E-E1AE-47DF-AF3A-7315296A6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xmlns="" id="{6DE6176A-D909-4FE2-928B-41790B2C3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158750"/>
            <a:ext cx="6956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/>
              <a:t>Modifiez le style du titre</a:t>
            </a:r>
            <a:endParaRPr lang="en-GB" altLang="en-US"/>
          </a:p>
        </p:txBody>
      </p:sp>
      <p:pic>
        <p:nvPicPr>
          <p:cNvPr id="1030" name="Picture 11" descr="PPT_Footer.jpg">
            <a:extLst>
              <a:ext uri="{FF2B5EF4-FFF2-40B4-BE49-F238E27FC236}">
                <a16:creationId xmlns:a16="http://schemas.microsoft.com/office/drawing/2014/main" xmlns="" id="{799A4540-03BE-439E-824F-584324BF0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38">
            <a:extLst>
              <a:ext uri="{FF2B5EF4-FFF2-40B4-BE49-F238E27FC236}">
                <a16:creationId xmlns:a16="http://schemas.microsoft.com/office/drawing/2014/main" xmlns="" id="{C66FE843-A08B-406C-89BC-3A288FEBF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5751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>
                <a:solidFill>
                  <a:srgbClr val="404040"/>
                </a:solidFill>
              </a:rPr>
              <a:t>ESA UNCLASSIFIED - For Official Use</a:t>
            </a:r>
          </a:p>
        </p:txBody>
      </p:sp>
      <p:sp>
        <p:nvSpPr>
          <p:cNvPr id="1032" name="Text Box 34">
            <a:extLst>
              <a:ext uri="{FF2B5EF4-FFF2-40B4-BE49-F238E27FC236}">
                <a16:creationId xmlns:a16="http://schemas.microsoft.com/office/drawing/2014/main" xmlns="" id="{CA224B44-D0A6-4457-BC02-B0A5FA77A33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2"/>
                </a:solidFill>
              </a:rPr>
              <a:t>ESA | </a:t>
            </a:r>
            <a:r>
              <a:rPr lang="en-GB" altLang="en-US" sz="800" noProof="1" smtClean="0">
                <a:solidFill>
                  <a:schemeClr val="bg2"/>
                </a:solidFill>
              </a:rPr>
              <a:t>23/10/2019| </a:t>
            </a:r>
            <a:r>
              <a:rPr lang="en-GB" altLang="en-US" sz="800" noProof="1">
                <a:solidFill>
                  <a:schemeClr val="bg2"/>
                </a:solidFill>
              </a:rPr>
              <a:t>Slide  </a:t>
            </a:r>
            <a:fld id="{214FC5A5-B0A8-44D7-86C1-C282987B1AEE}" type="slidenum">
              <a:rPr altLang="en-US" sz="800" noProof="1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chemeClr val="bg2"/>
              </a:solidFill>
            </a:endParaRPr>
          </a:p>
        </p:txBody>
      </p:sp>
      <p:grpSp>
        <p:nvGrpSpPr>
          <p:cNvPr id="1033" name="Group 39">
            <a:extLst>
              <a:ext uri="{FF2B5EF4-FFF2-40B4-BE49-F238E27FC236}">
                <a16:creationId xmlns:a16="http://schemas.microsoft.com/office/drawing/2014/main" xmlns="" id="{6A298DCC-DD97-4457-BC21-FA62297E6BFF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35" name="Picture 40" descr="at.png">
              <a:extLst>
                <a:ext uri="{FF2B5EF4-FFF2-40B4-BE49-F238E27FC236}">
                  <a16:creationId xmlns:a16="http://schemas.microsoft.com/office/drawing/2014/main" xmlns="" id="{5779B663-9400-4B27-835B-FAB309E59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>
              <a:extLst>
                <a:ext uri="{FF2B5EF4-FFF2-40B4-BE49-F238E27FC236}">
                  <a16:creationId xmlns:a16="http://schemas.microsoft.com/office/drawing/2014/main" xmlns="" id="{555B9FA7-AD90-4DCC-8140-E619E4264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>
              <a:extLst>
                <a:ext uri="{FF2B5EF4-FFF2-40B4-BE49-F238E27FC236}">
                  <a16:creationId xmlns:a16="http://schemas.microsoft.com/office/drawing/2014/main" xmlns="" id="{8C700DC4-7B69-4E2E-867B-F456B26D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>
              <a:extLst>
                <a:ext uri="{FF2B5EF4-FFF2-40B4-BE49-F238E27FC236}">
                  <a16:creationId xmlns:a16="http://schemas.microsoft.com/office/drawing/2014/main" xmlns="" id="{30AAA188-6356-48B4-84F5-12C793454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>
              <a:extLst>
                <a:ext uri="{FF2B5EF4-FFF2-40B4-BE49-F238E27FC236}">
                  <a16:creationId xmlns:a16="http://schemas.microsoft.com/office/drawing/2014/main" xmlns="" id="{72B85A54-3F86-4FA9-A43A-59E7CF818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>
              <a:extLst>
                <a:ext uri="{FF2B5EF4-FFF2-40B4-BE49-F238E27FC236}">
                  <a16:creationId xmlns:a16="http://schemas.microsoft.com/office/drawing/2014/main" xmlns="" id="{0466A444-6429-47F8-8189-CB1DC7EBB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>
              <a:extLst>
                <a:ext uri="{FF2B5EF4-FFF2-40B4-BE49-F238E27FC236}">
                  <a16:creationId xmlns:a16="http://schemas.microsoft.com/office/drawing/2014/main" xmlns="" id="{AF7A823E-AADD-4C9F-ABA0-B66F22DD8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>
              <a:extLst>
                <a:ext uri="{FF2B5EF4-FFF2-40B4-BE49-F238E27FC236}">
                  <a16:creationId xmlns:a16="http://schemas.microsoft.com/office/drawing/2014/main" xmlns="" id="{5BDAE304-2889-40B1-9B1F-8ACF89769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>
              <a:extLst>
                <a:ext uri="{FF2B5EF4-FFF2-40B4-BE49-F238E27FC236}">
                  <a16:creationId xmlns:a16="http://schemas.microsoft.com/office/drawing/2014/main" xmlns="" id="{520CB79C-F72B-47DB-B45E-F8B31666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>
              <a:extLst>
                <a:ext uri="{FF2B5EF4-FFF2-40B4-BE49-F238E27FC236}">
                  <a16:creationId xmlns:a16="http://schemas.microsoft.com/office/drawing/2014/main" xmlns="" id="{9EEDD713-1B99-43E1-80DD-8A18BFB3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>
              <a:extLst>
                <a:ext uri="{FF2B5EF4-FFF2-40B4-BE49-F238E27FC236}">
                  <a16:creationId xmlns:a16="http://schemas.microsoft.com/office/drawing/2014/main" xmlns="" id="{CC0AD001-7CEB-405D-BB25-DBDAB281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>
              <a:extLst>
                <a:ext uri="{FF2B5EF4-FFF2-40B4-BE49-F238E27FC236}">
                  <a16:creationId xmlns:a16="http://schemas.microsoft.com/office/drawing/2014/main" xmlns="" id="{FBCECA50-7EEC-41F7-A3C7-4C4F0D897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>
              <a:extLst>
                <a:ext uri="{FF2B5EF4-FFF2-40B4-BE49-F238E27FC236}">
                  <a16:creationId xmlns:a16="http://schemas.microsoft.com/office/drawing/2014/main" xmlns="" id="{DDBD1532-38DB-4D1E-B212-212EE0314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>
              <a:extLst>
                <a:ext uri="{FF2B5EF4-FFF2-40B4-BE49-F238E27FC236}">
                  <a16:creationId xmlns:a16="http://schemas.microsoft.com/office/drawing/2014/main" xmlns="" id="{AB27E5B8-4F85-4FD0-BDBF-CA8632478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>
              <a:extLst>
                <a:ext uri="{FF2B5EF4-FFF2-40B4-BE49-F238E27FC236}">
                  <a16:creationId xmlns:a16="http://schemas.microsoft.com/office/drawing/2014/main" xmlns="" id="{048DAD5A-DA82-411F-B04E-A41FBE85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>
              <a:extLst>
                <a:ext uri="{FF2B5EF4-FFF2-40B4-BE49-F238E27FC236}">
                  <a16:creationId xmlns:a16="http://schemas.microsoft.com/office/drawing/2014/main" xmlns="" id="{8F1BFDDC-8B99-4BA4-832C-EB0566B8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>
              <a:extLst>
                <a:ext uri="{FF2B5EF4-FFF2-40B4-BE49-F238E27FC236}">
                  <a16:creationId xmlns:a16="http://schemas.microsoft.com/office/drawing/2014/main" xmlns="" id="{F0D4E301-7AF7-477A-9BD9-429BCAD7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>
              <a:extLst>
                <a:ext uri="{FF2B5EF4-FFF2-40B4-BE49-F238E27FC236}">
                  <a16:creationId xmlns:a16="http://schemas.microsoft.com/office/drawing/2014/main" xmlns="" id="{D504D812-E16D-45BD-BC34-61386FEED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>
              <a:extLst>
                <a:ext uri="{FF2B5EF4-FFF2-40B4-BE49-F238E27FC236}">
                  <a16:creationId xmlns:a16="http://schemas.microsoft.com/office/drawing/2014/main" xmlns="" id="{51BB1D3F-DB14-43A0-A584-8EA3A4DB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>
              <a:extLst>
                <a:ext uri="{FF2B5EF4-FFF2-40B4-BE49-F238E27FC236}">
                  <a16:creationId xmlns:a16="http://schemas.microsoft.com/office/drawing/2014/main" xmlns="" id="{96B9A208-B396-46D6-8D75-B87BF344A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>
              <a:extLst>
                <a:ext uri="{FF2B5EF4-FFF2-40B4-BE49-F238E27FC236}">
                  <a16:creationId xmlns:a16="http://schemas.microsoft.com/office/drawing/2014/main" xmlns="" id="{ACCCD067-53BF-44C9-86B9-AD8EEC4C6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>
              <a:extLst>
                <a:ext uri="{FF2B5EF4-FFF2-40B4-BE49-F238E27FC236}">
                  <a16:creationId xmlns:a16="http://schemas.microsoft.com/office/drawing/2014/main" xmlns="" id="{B7689886-7018-4FAD-B8D3-C2CCABEF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>
              <a:extLst>
                <a:ext uri="{FF2B5EF4-FFF2-40B4-BE49-F238E27FC236}">
                  <a16:creationId xmlns:a16="http://schemas.microsoft.com/office/drawing/2014/main" xmlns="" id="{04A7C45D-92DE-450B-9D53-A422DCD2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>
              <a:extLst>
                <a:ext uri="{FF2B5EF4-FFF2-40B4-BE49-F238E27FC236}">
                  <a16:creationId xmlns:a16="http://schemas.microsoft.com/office/drawing/2014/main" xmlns="" id="{F3BB7E4B-940B-46EE-84FD-3CA100F8C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34">
            <a:extLst>
              <a:ext uri="{FF2B5EF4-FFF2-40B4-BE49-F238E27FC236}">
                <a16:creationId xmlns:a16="http://schemas.microsoft.com/office/drawing/2014/main" xmlns="" id="{3566468D-7346-4D4A-888A-B0500B9705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MS PGothic" panose="020B0600070205080204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58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1pPr>
      <a:lvl2pPr marL="809625" indent="-352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4pPr>
      <a:lvl5pPr marL="2601913" indent="-773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E1616CA5-71F6-4E77-948B-9E34E7173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42" y="1617837"/>
            <a:ext cx="7972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Delivering the Lake Essential Climate Variables – an update from the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Lakes_cci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6571" y="2619034"/>
            <a:ext cx="813542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Stefan Simis (PML), Jean-Francois Cretaux (LEGOS</a:t>
            </a:r>
            <a: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), Claudia </a:t>
            </a:r>
            <a:r>
              <a:rPr lang="fr-FR" sz="1400" dirty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Giardino (CNR), </a:t>
            </a:r>
            <a: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</a:br>
            <a: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Chris </a:t>
            </a:r>
            <a:r>
              <a:rPr lang="fr-FR" sz="1400" dirty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Merchant (Reading), </a:t>
            </a:r>
            <a: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Herve </a:t>
            </a:r>
            <a:r>
              <a:rPr lang="fr-FR" sz="1400" dirty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Yesou (SERTIT), Claude Duguay (H2O Geomatics</a:t>
            </a:r>
            <a: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) </a:t>
            </a:r>
            <a:b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</a:br>
            <a:r>
              <a:rPr lang="fr-FR" sz="1400" dirty="0" smtClean="0">
                <a:solidFill>
                  <a:schemeClr val="bg1"/>
                </a:solidFill>
                <a:latin typeface="Verdana"/>
                <a:ea typeface="MS PGothic"/>
                <a:cs typeface="Verdana"/>
              </a:rPr>
              <a:t>and the wider Lakes_cci consortium</a:t>
            </a:r>
            <a:endParaRPr lang="fr-FR" sz="1400" dirty="0">
              <a:solidFill>
                <a:schemeClr val="bg1"/>
              </a:solidFill>
              <a:latin typeface="Verdana"/>
              <a:ea typeface="MS PGothic"/>
              <a:cs typeface="Verdana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5" y="3514725"/>
            <a:ext cx="5879646" cy="10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7401737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</a:t>
            </a:r>
            <a:r>
              <a:rPr lang="fr-FR" sz="1800" b="1" dirty="0" err="1">
                <a:ea typeface="MS PGothic"/>
              </a:rPr>
              <a:t>sentinels</a:t>
            </a:r>
            <a:r>
              <a:rPr lang="fr-FR" sz="1800" b="1" dirty="0">
                <a:ea typeface="MS PGothic"/>
              </a:rPr>
              <a:t> of </a:t>
            </a:r>
            <a:r>
              <a:rPr lang="fr-FR" sz="1800" b="1" dirty="0" err="1">
                <a:ea typeface="MS PGothic"/>
              </a:rPr>
              <a:t>climate</a:t>
            </a:r>
            <a:r>
              <a:rPr lang="fr-FR" sz="1800" b="1" dirty="0">
                <a:ea typeface="MS PGothic"/>
              </a:rPr>
              <a:t> change (</a:t>
            </a:r>
            <a:r>
              <a:rPr lang="fr-FR" sz="1800" b="1" dirty="0" err="1">
                <a:ea typeface="MS PGothic"/>
              </a:rPr>
              <a:t>Temperature</a:t>
            </a:r>
            <a:r>
              <a:rPr lang="fr-FR" sz="1800" b="1" dirty="0">
                <a:ea typeface="MS PGothic"/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27523" y="3429323"/>
            <a:ext cx="461647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LSWT time-series from ATSR2, AATSR and </a:t>
            </a:r>
            <a:r>
              <a:rPr lang="en-GB" sz="1200" dirty="0" err="1"/>
              <a:t>Metop</a:t>
            </a:r>
            <a:r>
              <a:rPr lang="en-GB" sz="1200" dirty="0"/>
              <a:t>-A for 678 environmental-change relevant lakes in project </a:t>
            </a:r>
            <a:r>
              <a:rPr lang="en-GB" sz="1200" dirty="0" err="1"/>
              <a:t>GloboLakes</a:t>
            </a:r>
            <a:r>
              <a:rPr lang="en-GB" sz="1200" dirty="0"/>
              <a:t>, building on ATSR record from ARC-Lakes.</a:t>
            </a:r>
          </a:p>
          <a:p>
            <a:endParaRPr lang="en-GB" sz="1200" dirty="0"/>
          </a:p>
          <a:p>
            <a:r>
              <a:rPr lang="en-GB" sz="1200" dirty="0" err="1" smtClean="0"/>
              <a:t>Lakes_cci</a:t>
            </a:r>
            <a:r>
              <a:rPr lang="en-GB" sz="1200" dirty="0" smtClean="0"/>
              <a:t> will </a:t>
            </a:r>
            <a:r>
              <a:rPr lang="en-GB" sz="1200" dirty="0"/>
              <a:t>harmonise and extend </a:t>
            </a:r>
            <a:r>
              <a:rPr lang="en-GB" sz="1200" dirty="0" smtClean="0"/>
              <a:t>with </a:t>
            </a:r>
            <a:r>
              <a:rPr lang="en-GB" sz="1200" dirty="0"/>
              <a:t>ATSR1, </a:t>
            </a:r>
            <a:r>
              <a:rPr lang="en-GB" sz="1200" dirty="0" err="1"/>
              <a:t>Metop</a:t>
            </a:r>
            <a:r>
              <a:rPr lang="en-GB" sz="1200" dirty="0"/>
              <a:t>-B, SLSTR A and B, </a:t>
            </a:r>
            <a:r>
              <a:rPr lang="en-GB" sz="1200" b="1" dirty="0"/>
              <a:t>targeting &gt;1000 lakes</a:t>
            </a:r>
            <a:r>
              <a:rPr lang="en-GB" sz="1200" dirty="0"/>
              <a:t>.</a:t>
            </a:r>
          </a:p>
        </p:txBody>
      </p:sp>
      <p:pic>
        <p:nvPicPr>
          <p:cNvPr id="9" name="Picture 9" descr="Map_amplitu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44" y="1222258"/>
            <a:ext cx="4455717" cy="220706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35968" y="945259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/>
                <a:cs typeface="Times New Roman"/>
              </a:rPr>
              <a:t>Seasonal</a:t>
            </a:r>
            <a:r>
              <a:rPr lang="en-GB" sz="1200" dirty="0">
                <a:latin typeface="Times New Roman"/>
                <a:cs typeface="Times New Roman"/>
              </a:rPr>
              <a:t> (732 lakes; ARC-Lake)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83758"/>
            <a:ext cx="4344782" cy="221599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Times New Roman"/>
              </a:rPr>
              <a:t>Lake temperature varies with depth and in time from daily to millennial time scales. 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Temperature </a:t>
            </a:r>
            <a:r>
              <a:rPr lang="en-GB" sz="1600" dirty="0">
                <a:latin typeface="Calibri" panose="020F0502020204030204" pitchFamily="34" charset="0"/>
                <a:cs typeface="Times New Roman"/>
              </a:rPr>
              <a:t>structure is one of the most fundamental characteristics of a </a:t>
            </a: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lake; temporal </a:t>
            </a:r>
            <a:r>
              <a:rPr lang="en-GB" sz="1600" dirty="0">
                <a:latin typeface="Calibri" panose="020F0502020204030204" pitchFamily="34" charset="0"/>
                <a:cs typeface="Times New Roman"/>
              </a:rPr>
              <a:t>dynamics of </a:t>
            </a: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surface temperature are diagnostic </a:t>
            </a:r>
            <a:r>
              <a:rPr lang="en-GB" sz="1600" dirty="0">
                <a:latin typeface="Calibri" panose="020F0502020204030204" pitchFamily="34" charset="0"/>
                <a:cs typeface="Times New Roman"/>
              </a:rPr>
              <a:t>of </a:t>
            </a: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3-D </a:t>
            </a:r>
            <a:r>
              <a:rPr lang="en-GB" sz="1600" dirty="0">
                <a:latin typeface="Calibri" panose="020F0502020204030204" pitchFamily="34" charset="0"/>
                <a:cs typeface="Times New Roman"/>
              </a:rPr>
              <a:t>temperature/mixing </a:t>
            </a: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regime.</a:t>
            </a:r>
            <a:endParaRPr lang="en-GB" sz="1600" dirty="0">
              <a:latin typeface="Calibri" panose="020F0502020204030204" pitchFamily="34" charset="0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Global LSWT </a:t>
            </a:r>
            <a:r>
              <a:rPr lang="en-GB" sz="1600" dirty="0">
                <a:latin typeface="Calibri" panose="020F0502020204030204" pitchFamily="34" charset="0"/>
                <a:cs typeface="Times New Roman"/>
              </a:rPr>
              <a:t>trends </a:t>
            </a:r>
            <a:r>
              <a:rPr lang="en-GB" sz="1600" dirty="0" smtClean="0">
                <a:latin typeface="Calibri" panose="020F0502020204030204" pitchFamily="34" charset="0"/>
                <a:cs typeface="Times New Roman"/>
              </a:rPr>
              <a:t>visible in seasonal observations.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6956425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</a:t>
            </a:r>
            <a:r>
              <a:rPr lang="fr-FR" sz="1800" b="1" dirty="0" err="1">
                <a:ea typeface="MS PGothic"/>
              </a:rPr>
              <a:t>sentinels</a:t>
            </a:r>
            <a:r>
              <a:rPr lang="fr-FR" sz="1800" b="1" dirty="0">
                <a:ea typeface="MS PGothic"/>
              </a:rPr>
              <a:t> of </a:t>
            </a:r>
            <a:r>
              <a:rPr lang="fr-FR" sz="1800" b="1" dirty="0" err="1">
                <a:ea typeface="MS PGothic"/>
              </a:rPr>
              <a:t>climate</a:t>
            </a:r>
            <a:r>
              <a:rPr lang="fr-FR" sz="1800" b="1" dirty="0">
                <a:ea typeface="MS PGothic"/>
              </a:rPr>
              <a:t> change (</a:t>
            </a:r>
            <a:r>
              <a:rPr lang="fr-FR" sz="1800" b="1" dirty="0" err="1">
                <a:ea typeface="MS PGothic"/>
              </a:rPr>
              <a:t>Colour</a:t>
            </a:r>
            <a:r>
              <a:rPr lang="fr-FR" sz="1800" b="1" dirty="0">
                <a:ea typeface="MS PGothic"/>
              </a:rPr>
              <a:t>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26F1E028-D9BA-A948-8E1F-3626BBB137FA}"/>
              </a:ext>
            </a:extLst>
          </p:cNvPr>
          <p:cNvSpPr/>
          <p:nvPr/>
        </p:nvSpPr>
        <p:spPr>
          <a:xfrm>
            <a:off x="277332" y="757203"/>
            <a:ext cx="8666643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altLang="it-IT" sz="1600" b="1" dirty="0">
                <a:latin typeface="Calibri" panose="020F0502020204030204" pitchFamily="34" charset="0"/>
                <a:cs typeface="Times New Roman"/>
              </a:rPr>
              <a:t>Lake water-leaving reflectance (colour) links the physical, chemical and biological processes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it-IT" sz="1600" dirty="0" smtClean="0">
                <a:latin typeface="Calibri" panose="020F0502020204030204" pitchFamily="34" charset="0"/>
                <a:cs typeface="Times New Roman"/>
              </a:rPr>
              <a:t>Heat </a:t>
            </a:r>
            <a:r>
              <a:rPr lang="en-GB" altLang="it-IT" sz="1600" dirty="0">
                <a:latin typeface="Calibri" panose="020F0502020204030204" pitchFamily="34" charset="0"/>
                <a:cs typeface="Times New Roman"/>
              </a:rPr>
              <a:t>trapping </a:t>
            </a:r>
            <a:r>
              <a:rPr lang="en-GB" altLang="it-IT" sz="1600" dirty="0" smtClean="0">
                <a:latin typeface="Calibri" panose="020F0502020204030204" pitchFamily="34" charset="0"/>
                <a:cs typeface="Times New Roman"/>
              </a:rPr>
              <a:t>potential (absorption </a:t>
            </a:r>
            <a:r>
              <a:rPr lang="en-GB" altLang="it-IT" sz="1600" dirty="0">
                <a:latin typeface="Calibri" panose="020F0502020204030204" pitchFamily="34" charset="0"/>
                <a:cs typeface="Times New Roman"/>
              </a:rPr>
              <a:t>and scattering of solar irradiance</a:t>
            </a:r>
            <a:r>
              <a:rPr lang="en-GB" altLang="it-IT" sz="1600" dirty="0" smtClean="0">
                <a:latin typeface="Calibri" panose="020F0502020204030204" pitchFamily="34" charset="0"/>
                <a:cs typeface="Times New Roman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latin typeface="Calibri" panose="020F0502020204030204" pitchFamily="34" charset="0"/>
                <a:cs typeface="Times New Roman"/>
              </a:rPr>
              <a:t>Long term indicators of biogeochemical responses to (changing) physical and hydrological regimes: phytoplankton </a:t>
            </a:r>
            <a:r>
              <a:rPr lang="en-GB" altLang="it-IT" sz="1600" dirty="0" smtClean="0">
                <a:latin typeface="Calibri" panose="020F0502020204030204" pitchFamily="34" charset="0"/>
                <a:cs typeface="Times New Roman"/>
              </a:rPr>
              <a:t>bloom timing, community shifts, </a:t>
            </a:r>
            <a:r>
              <a:rPr lang="en-GB" altLang="it-IT" sz="1600" dirty="0">
                <a:latin typeface="Calibri" panose="020F0502020204030204" pitchFamily="34" charset="0"/>
                <a:cs typeface="Times New Roman"/>
              </a:rPr>
              <a:t>resuspension, terrestrial </a:t>
            </a:r>
            <a:r>
              <a:rPr lang="en-GB" altLang="it-IT" sz="1600" dirty="0" smtClean="0">
                <a:latin typeface="Calibri" panose="020F0502020204030204" pitchFamily="34" charset="0"/>
                <a:cs typeface="Times New Roman"/>
              </a:rPr>
              <a:t>runoff and glacial melt, eutrophication</a:t>
            </a:r>
            <a:r>
              <a:rPr lang="en-GB" altLang="it-IT" sz="1600" dirty="0">
                <a:latin typeface="Calibri" panose="020F0502020204030204" pitchFamily="34" charset="0"/>
                <a:cs typeface="Times New Roman"/>
              </a:rPr>
              <a:t>, </a:t>
            </a:r>
            <a:r>
              <a:rPr lang="en-GB" altLang="it-IT" sz="1600" dirty="0" err="1" smtClean="0">
                <a:latin typeface="Calibri" panose="020F0502020204030204" pitchFamily="34" charset="0"/>
                <a:cs typeface="Times New Roman"/>
              </a:rPr>
              <a:t>brownification</a:t>
            </a:r>
            <a:r>
              <a:rPr lang="en-GB" altLang="it-IT" sz="1600" dirty="0" smtClean="0">
                <a:latin typeface="Calibri" panose="020F0502020204030204" pitchFamily="34" charset="0"/>
                <a:cs typeface="Times New Roman"/>
              </a:rPr>
              <a:t>. </a:t>
            </a:r>
            <a:r>
              <a:rPr lang="en-GB" altLang="it-IT" sz="1600" i="1" dirty="0">
                <a:latin typeface="Calibri" panose="020F0502020204030204" pitchFamily="34" charset="0"/>
                <a:cs typeface="Times New Roman"/>
              </a:rPr>
              <a:t>Long time-series without gaps needed</a:t>
            </a:r>
            <a:r>
              <a:rPr lang="en-GB" altLang="it-IT" sz="1600" i="1" dirty="0" smtClean="0">
                <a:latin typeface="Calibri" panose="020F0502020204030204" pitchFamily="34" charset="0"/>
                <a:cs typeface="Times New Roman"/>
              </a:rPr>
              <a:t>.</a:t>
            </a:r>
            <a:endParaRPr lang="en-GB" altLang="it-IT" sz="1600" i="1" dirty="0"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04656DC-4DFC-254C-86A8-7A24C0C3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1" t="57174" r="1500" b="2605"/>
          <a:stretch/>
        </p:blipFill>
        <p:spPr bwMode="auto">
          <a:xfrm>
            <a:off x="335467" y="2562447"/>
            <a:ext cx="1812818" cy="188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ttangolo 8">
            <a:extLst>
              <a:ext uri="{FF2B5EF4-FFF2-40B4-BE49-F238E27FC236}">
                <a16:creationId xmlns:a16="http://schemas.microsoft.com/office/drawing/2014/main" xmlns="" id="{CBACF52F-816F-DC48-B85A-93F13666E157}"/>
              </a:ext>
            </a:extLst>
          </p:cNvPr>
          <p:cNvSpPr/>
          <p:nvPr/>
        </p:nvSpPr>
        <p:spPr>
          <a:xfrm>
            <a:off x="2163499" y="2581988"/>
            <a:ext cx="2162771" cy="600164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r>
              <a:rPr lang="en-GB" sz="1100" i="1" dirty="0">
                <a:latin typeface="Times New Roman"/>
                <a:ea typeface="MS PGothic"/>
                <a:cs typeface="Times New Roman"/>
              </a:rPr>
              <a:t>67% increase over 6 </a:t>
            </a:r>
            <a:r>
              <a:rPr lang="en-GB" sz="1100" i="1" dirty="0" smtClean="0">
                <a:latin typeface="Times New Roman"/>
                <a:ea typeface="MS PGothic"/>
                <a:cs typeface="Times New Roman"/>
              </a:rPr>
              <a:t>years </a:t>
            </a:r>
            <a:r>
              <a:rPr lang="en-GB" sz="1100" i="1" dirty="0">
                <a:latin typeface="Times New Roman"/>
                <a:ea typeface="MS PGothic"/>
                <a:cs typeface="Times New Roman"/>
              </a:rPr>
              <a:t>of grey waters in 116 Himalayan lakes (Matta et al. 2014)</a:t>
            </a:r>
            <a:endParaRPr lang="en-US" dirty="0"/>
          </a:p>
        </p:txBody>
      </p:sp>
      <p:pic>
        <p:nvPicPr>
          <p:cNvPr id="19458" name="Picture 2" descr="N:\Calimnos_common\map_all_4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6450" r="9354" b="25546"/>
          <a:stretch/>
        </p:blipFill>
        <p:spPr bwMode="auto">
          <a:xfrm>
            <a:off x="4631282" y="2581988"/>
            <a:ext cx="4312693" cy="18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6956425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</a:t>
            </a:r>
            <a:r>
              <a:rPr lang="fr-FR" sz="1800" b="1" dirty="0" err="1">
                <a:ea typeface="MS PGothic"/>
              </a:rPr>
              <a:t>sentinels</a:t>
            </a:r>
            <a:r>
              <a:rPr lang="fr-FR" sz="1800" b="1" dirty="0">
                <a:ea typeface="MS PGothic"/>
              </a:rPr>
              <a:t> of </a:t>
            </a:r>
            <a:r>
              <a:rPr lang="fr-FR" sz="1800" b="1" dirty="0" err="1">
                <a:ea typeface="MS PGothic"/>
              </a:rPr>
              <a:t>climate</a:t>
            </a:r>
            <a:r>
              <a:rPr lang="fr-FR" sz="1800" b="1" dirty="0">
                <a:ea typeface="MS PGothic"/>
              </a:rPr>
              <a:t> change (</a:t>
            </a:r>
            <a:r>
              <a:rPr lang="fr-FR" sz="1800" b="1" dirty="0" err="1">
                <a:ea typeface="MS PGothic"/>
              </a:rPr>
              <a:t>Colour</a:t>
            </a:r>
            <a:r>
              <a:rPr lang="fr-FR" sz="1800" b="1" dirty="0">
                <a:ea typeface="MS PGothic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0047" y="911452"/>
            <a:ext cx="3443927" cy="14003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it-IT" sz="1400" b="1" dirty="0" err="1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Lakes_cci</a:t>
            </a:r>
            <a:r>
              <a:rPr lang="en-US" altLang="it-IT" sz="1400" b="1" dirty="0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 priorities</a:t>
            </a:r>
          </a:p>
          <a:p>
            <a:pPr>
              <a:spcAft>
                <a:spcPts val="600"/>
              </a:spcAft>
            </a:pPr>
            <a:r>
              <a:rPr lang="en-US" altLang="it-IT" sz="1400" dirty="0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Address temporal gaps and sensor bias</a:t>
            </a:r>
          </a:p>
          <a:p>
            <a:pPr>
              <a:spcAft>
                <a:spcPts val="600"/>
              </a:spcAft>
            </a:pPr>
            <a:r>
              <a:rPr lang="en-US" altLang="it-IT" sz="1400" dirty="0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Improve uncertainty characterization </a:t>
            </a:r>
          </a:p>
          <a:p>
            <a:pPr>
              <a:spcAft>
                <a:spcPts val="600"/>
              </a:spcAft>
            </a:pPr>
            <a:r>
              <a:rPr lang="en-US" altLang="it-IT" sz="1400" dirty="0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Address water types with high product uncertainty</a:t>
            </a:r>
            <a:endParaRPr lang="en-GB" altLang="it-IT" sz="1400" dirty="0" smtClean="0">
              <a:solidFill>
                <a:schemeClr val="dk1"/>
              </a:solidFill>
              <a:latin typeface="Calibri" panose="020F0502020204030204" pitchFamily="34" charset="0"/>
              <a:ea typeface="+mn-ea"/>
              <a:cs typeface="Times New Roman"/>
            </a:endParaRPr>
          </a:p>
        </p:txBody>
      </p:sp>
      <p:sp>
        <p:nvSpPr>
          <p:cNvPr id="11" name="Rettangolo 8">
            <a:extLst>
              <a:ext uri="{FF2B5EF4-FFF2-40B4-BE49-F238E27FC236}">
                <a16:creationId xmlns:a16="http://schemas.microsoft.com/office/drawing/2014/main" xmlns="" id="{CBACF52F-816F-DC48-B85A-93F13666E157}"/>
              </a:ext>
            </a:extLst>
          </p:cNvPr>
          <p:cNvSpPr/>
          <p:nvPr/>
        </p:nvSpPr>
        <p:spPr>
          <a:xfrm>
            <a:off x="-88407" y="3949060"/>
            <a:ext cx="5506564" cy="307777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algn="r"/>
            <a:r>
              <a:rPr lang="en-US" sz="1400" i="1" dirty="0" smtClean="0">
                <a:latin typeface="Times New Roman"/>
                <a:ea typeface="MS PGothic"/>
                <a:cs typeface="Times New Roman"/>
              </a:rPr>
              <a:t>Identifying inter-sensor bias from sensors with different capabilities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6964" y="1295550"/>
            <a:ext cx="5041887" cy="2525826"/>
            <a:chOff x="0" y="0"/>
            <a:chExt cx="5573486" cy="27925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21252" r="12258" b="22063"/>
            <a:stretch/>
          </p:blipFill>
          <p:spPr bwMode="auto">
            <a:xfrm>
              <a:off x="14515" y="32658"/>
              <a:ext cx="2713990" cy="1338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" t="21250" r="12068" b="22567"/>
            <a:stretch/>
          </p:blipFill>
          <p:spPr bwMode="auto">
            <a:xfrm>
              <a:off x="2754086" y="0"/>
              <a:ext cx="2819400" cy="13722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" t="21503" r="13517" b="22314"/>
            <a:stretch/>
          </p:blipFill>
          <p:spPr bwMode="auto">
            <a:xfrm>
              <a:off x="0" y="1451429"/>
              <a:ext cx="2706370" cy="13411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5" name="Picture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5827" r="8981" b="40637"/>
          <a:stretch/>
        </p:blipFill>
        <p:spPr bwMode="auto">
          <a:xfrm>
            <a:off x="3035767" y="2771090"/>
            <a:ext cx="4764784" cy="1188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84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r>
              <a:rPr lang="en-US" sz="2000" b="1" dirty="0" smtClean="0"/>
              <a:t>Lake biogeochemistry trends (chlorophyll-a)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8174" y="3102171"/>
            <a:ext cx="2183120" cy="130035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GB" sz="14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 change</a:t>
            </a:r>
          </a:p>
          <a:p>
            <a:pPr defTabSz="685766"/>
            <a: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generally decreasing</a:t>
            </a:r>
          </a:p>
          <a:p>
            <a:pPr defTabSz="685766"/>
            <a:r>
              <a:rPr lang="en-GB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generally </a:t>
            </a:r>
            <a:r>
              <a:rPr lang="en-GB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</a:p>
          <a:p>
            <a:pPr defTabSz="685766"/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766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Carvalho et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prep.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GloboLakes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10-yr dataset</a:t>
            </a: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11967" r="6426" b="20760"/>
          <a:stretch/>
        </p:blipFill>
        <p:spPr>
          <a:xfrm>
            <a:off x="3615070" y="2436611"/>
            <a:ext cx="5528930" cy="2183173"/>
          </a:xfrm>
          <a:prstGeom prst="rect">
            <a:avLst/>
          </a:prstGeom>
        </p:spPr>
      </p:pic>
      <p:pic>
        <p:nvPicPr>
          <p:cNvPr id="7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7" y="852694"/>
            <a:ext cx="4183446" cy="1711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52753" y="996307"/>
            <a:ext cx="429268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it-IT" sz="1400" dirty="0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Challenges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Times New Roman"/>
              </a:rPr>
              <a:t>Attribution of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400" i="1" dirty="0" smtClean="0">
                <a:latin typeface="Calibri" panose="020F0502020204030204" pitchFamily="34" charset="0"/>
                <a:cs typeface="Times New Roman"/>
              </a:rPr>
              <a:t>Scarcity of in situ data hampers algorithm development and uncertainty characterization</a:t>
            </a:r>
            <a:endParaRPr lang="en-US" altLang="it-IT" sz="1400" i="1" dirty="0" smtClean="0">
              <a:solidFill>
                <a:schemeClr val="dk1"/>
              </a:solidFill>
              <a:latin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32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xmlns="" id="{392AA42E-B9DB-404E-AFEA-71E5400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Lakes and </a:t>
            </a:r>
            <a:r>
              <a:rPr lang="en-US" altLang="en-US" sz="2000" b="1" dirty="0" smtClean="0">
                <a:latin typeface="Verdana" panose="020B0604030504040204" pitchFamily="34" charset="0"/>
              </a:rPr>
              <a:t>climate – challenge summary</a:t>
            </a:r>
            <a:endParaRPr lang="en-US" altLang="en-US" sz="2000" b="1" dirty="0">
              <a:latin typeface="Verdana" panose="020B0604030504040204" pitchFamily="34" charset="0"/>
            </a:endParaRP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xmlns="" id="{9B5FF329-D772-424F-87E0-6E0B4A2F1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 eaLnBrk="1" hangingPunct="1"/>
            <a:endParaRPr lang="en-GB" altLang="en-US" dirty="0" smtClean="0">
              <a:latin typeface="Verdana" panose="020B0604030504040204" pitchFamily="34" charset="0"/>
            </a:endParaRPr>
          </a:p>
          <a:p>
            <a:pPr indent="-342900" eaLnBrk="1" hangingPunct="1"/>
            <a:r>
              <a:rPr lang="en-GB" altLang="en-US" dirty="0" smtClean="0">
                <a:latin typeface="Verdana" panose="020B0604030504040204" pitchFamily="34" charset="0"/>
              </a:rPr>
              <a:t>Lakes </a:t>
            </a:r>
            <a:r>
              <a:rPr lang="en-GB" altLang="en-US" dirty="0">
                <a:latin typeface="Verdana" panose="020B0604030504040204" pitchFamily="34" charset="0"/>
              </a:rPr>
              <a:t>are integrators of catchment change </a:t>
            </a:r>
          </a:p>
          <a:p>
            <a:pPr indent="-342900" eaLnBrk="1" hangingPunct="1"/>
            <a:r>
              <a:rPr lang="en-US" altLang="en-US" dirty="0">
                <a:latin typeface="Verdana" panose="020B0604030504040204" pitchFamily="34" charset="0"/>
              </a:rPr>
              <a:t>Lakes are sentinels of climate change</a:t>
            </a:r>
          </a:p>
          <a:p>
            <a:pPr indent="-342900"/>
            <a:endParaRPr lang="en-GB" altLang="en-US" dirty="0">
              <a:latin typeface="Verdana" panose="020B0604030504040204" pitchFamily="34" charset="0"/>
            </a:endParaRPr>
          </a:p>
          <a:p>
            <a:pPr indent="-342900"/>
            <a:r>
              <a:rPr lang="en-GB" altLang="en-US" dirty="0" smtClean="0">
                <a:latin typeface="Verdana" panose="020B0604030504040204" pitchFamily="34" charset="0"/>
              </a:rPr>
              <a:t>Lakes </a:t>
            </a:r>
            <a:r>
              <a:rPr lang="en-GB" altLang="en-US" dirty="0">
                <a:latin typeface="Verdana" panose="020B0604030504040204" pitchFamily="34" charset="0"/>
              </a:rPr>
              <a:t>are disappearing</a:t>
            </a:r>
            <a:r>
              <a:rPr lang="en-GB" altLang="en-US" baseline="30000" dirty="0">
                <a:latin typeface="Verdana" panose="020B0604030504040204" pitchFamily="34" charset="0"/>
              </a:rPr>
              <a:t>*</a:t>
            </a:r>
          </a:p>
          <a:p>
            <a:pPr indent="-342900" eaLnBrk="1" hangingPunct="1"/>
            <a:r>
              <a:rPr lang="en-GB" altLang="en-US" dirty="0">
                <a:latin typeface="Verdana" panose="020B0604030504040204" pitchFamily="34" charset="0"/>
              </a:rPr>
              <a:t>Lakes are degrading</a:t>
            </a:r>
            <a:r>
              <a:rPr lang="en-GB" altLang="en-US" baseline="30000" dirty="0">
                <a:latin typeface="Verdana" panose="020B0604030504040204" pitchFamily="34" charset="0"/>
              </a:rPr>
              <a:t>**</a:t>
            </a:r>
          </a:p>
          <a:p>
            <a:pPr indent="-342900" eaLnBrk="1" hangingPunct="1"/>
            <a:r>
              <a:rPr lang="en-US" altLang="en-US" dirty="0" smtClean="0">
                <a:latin typeface="Verdana" panose="020B0604030504040204" pitchFamily="34" charset="0"/>
              </a:rPr>
              <a:t>Attribution of change requires long/large observation time-series</a:t>
            </a:r>
            <a:endParaRPr lang="en-GB" altLang="en-US" dirty="0">
              <a:latin typeface="Verdana" panose="020B0604030504040204" pitchFamily="34" charset="0"/>
            </a:endParaRPr>
          </a:p>
          <a:p>
            <a:pPr indent="-342900" eaLnBrk="1" hangingPunct="1"/>
            <a:endParaRPr lang="en-US" altLang="en-US" dirty="0" smtClean="0">
              <a:latin typeface="Verdana" panose="020B0604030504040204" pitchFamily="34" charset="0"/>
            </a:endParaRPr>
          </a:p>
          <a:p>
            <a:pPr indent="-342900" eaLnBrk="1" hangingPunct="1"/>
            <a:r>
              <a:rPr lang="en-US" altLang="en-US" dirty="0" smtClean="0">
                <a:latin typeface="Verdana" panose="020B0604030504040204" pitchFamily="34" charset="0"/>
              </a:rPr>
              <a:t>In situ data are generally scarce and/or biased</a:t>
            </a:r>
          </a:p>
          <a:p>
            <a:pPr indent="-342900" eaLnBrk="1" hangingPunct="1"/>
            <a:r>
              <a:rPr lang="en-US" altLang="en-US" dirty="0" smtClean="0">
                <a:latin typeface="Verdana" panose="020B0604030504040204" pitchFamily="34" charset="0"/>
              </a:rPr>
              <a:t>Satellite capabilities have seen tremendous improvement in capabilities</a:t>
            </a:r>
            <a:endParaRPr lang="en-GB" altLang="en-US" dirty="0" smtClean="0">
              <a:latin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5093" y="1730105"/>
            <a:ext cx="2804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117 million lakes</a:t>
            </a:r>
          </a:p>
          <a:p>
            <a:r>
              <a:rPr lang="en-GB" sz="1100" i="1" dirty="0" err="1"/>
              <a:t>Verpoorter</a:t>
            </a:r>
            <a:r>
              <a:rPr lang="en-GB" sz="1100" i="1" dirty="0"/>
              <a:t> et al. 2014 GRL</a:t>
            </a:r>
          </a:p>
        </p:txBody>
      </p:sp>
    </p:spTree>
    <p:extLst>
      <p:ext uri="{BB962C8B-B14F-4D97-AF65-F5344CB8AC3E}">
        <p14:creationId xmlns:p14="http://schemas.microsoft.com/office/powerpoint/2010/main" val="15774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xmlns="" id="{392AA42E-B9DB-404E-AFEA-71E5400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Project objectives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xmlns="" id="{9B5FF329-D772-424F-87E0-6E0B4A2F1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 eaLnBrk="1" hangingPunct="1"/>
            <a:r>
              <a:rPr lang="en-US" altLang="en-US" dirty="0">
                <a:latin typeface="Verdana" panose="020B0604030504040204" pitchFamily="34" charset="0"/>
              </a:rPr>
              <a:t>Provide the first consistent, longest attainable time-series of the largest possible number of lakes covering all variables under the Lakes ECV</a:t>
            </a:r>
          </a:p>
          <a:p>
            <a:pPr indent="-342900" eaLnBrk="1" hangingPunct="1">
              <a:buFontTx/>
              <a:buChar char="-"/>
            </a:pPr>
            <a:endParaRPr lang="en-US" altLang="en-US" dirty="0">
              <a:latin typeface="Verdana" panose="020B0604030504040204" pitchFamily="34" charset="0"/>
            </a:endParaRPr>
          </a:p>
          <a:p>
            <a:pPr indent="-342900" eaLnBrk="1" hangingPunct="1">
              <a:spcBef>
                <a:spcPts val="600"/>
              </a:spcBef>
              <a:buFontTx/>
              <a:buChar char="-"/>
            </a:pPr>
            <a:r>
              <a:rPr lang="en-US" altLang="en-US" dirty="0">
                <a:latin typeface="Verdana" panose="020B0604030504040204" pitchFamily="34" charset="0"/>
              </a:rPr>
              <a:t>Lake Water Extent &amp; Lake Level</a:t>
            </a:r>
            <a:endParaRPr lang="en-US" altLang="en-US" sz="1100" dirty="0">
              <a:latin typeface="Verdana" panose="020B0604030504040204" pitchFamily="34" charset="0"/>
            </a:endParaRPr>
          </a:p>
          <a:p>
            <a:pPr indent="-342900">
              <a:spcBef>
                <a:spcPts val="600"/>
              </a:spcBef>
              <a:buFontTx/>
              <a:buChar char="-"/>
            </a:pPr>
            <a:r>
              <a:rPr lang="en-US" altLang="en-US" dirty="0">
                <a:latin typeface="Verdana" panose="020B0604030504040204" pitchFamily="34" charset="0"/>
              </a:rPr>
              <a:t>Lake Ice Cover</a:t>
            </a:r>
          </a:p>
          <a:p>
            <a:pPr indent="-342900">
              <a:spcBef>
                <a:spcPts val="600"/>
              </a:spcBef>
              <a:buFontTx/>
              <a:buChar char="-"/>
            </a:pPr>
            <a:r>
              <a:rPr lang="en-US" altLang="en-US" dirty="0">
                <a:latin typeface="Verdana" panose="020B0604030504040204" pitchFamily="34" charset="0"/>
              </a:rPr>
              <a:t>Lake Surface Water Temperature</a:t>
            </a:r>
          </a:p>
          <a:p>
            <a:pPr indent="-342900" eaLnBrk="1" hangingPunct="1">
              <a:spcBef>
                <a:spcPts val="600"/>
              </a:spcBef>
              <a:buFontTx/>
              <a:buChar char="-"/>
            </a:pPr>
            <a:r>
              <a:rPr lang="en-US" altLang="en-US" dirty="0">
                <a:latin typeface="Verdana" panose="020B0604030504040204" pitchFamily="34" charset="0"/>
              </a:rPr>
              <a:t>Lake Surface Water Reflectance</a:t>
            </a:r>
          </a:p>
          <a:p>
            <a:pPr indent="-342900" eaLnBrk="1" hangingPunct="1">
              <a:buFontTx/>
              <a:buChar char="-"/>
            </a:pPr>
            <a:endParaRPr lang="en-US" altLang="en-US" sz="1100" dirty="0">
              <a:latin typeface="Verdana" panose="020B0604030504040204" pitchFamily="34" charset="0"/>
            </a:endParaRPr>
          </a:p>
          <a:p>
            <a:pPr marL="1255713" indent="-1255713" defTabSz="1255713" eaLnBrk="1" hangingPunct="1"/>
            <a:r>
              <a:rPr lang="en-US" altLang="en-US" sz="1400" dirty="0">
                <a:latin typeface="Verdana" panose="020B0604030504040204" pitchFamily="34" charset="0"/>
              </a:rPr>
              <a:t>Consistency: 	Lake selection, common masks/boundaries, output formats (projection, resolutions), perform rule-based product checks</a:t>
            </a:r>
          </a:p>
          <a:p>
            <a:pPr marL="1255713" indent="-1255713" defTabSz="1255713" eaLnBrk="1" hangingPunct="1"/>
            <a:r>
              <a:rPr lang="en-US" altLang="en-US" sz="1400" dirty="0">
                <a:latin typeface="Verdana" panose="020B0604030504040204" pitchFamily="34" charset="0"/>
              </a:rPr>
              <a:t>Limitations: 	Observations are not synchronous, revisiting times differ, there are continuity issues (no-sensor gaps) and newer satellites offer more capabilities</a:t>
            </a:r>
            <a:endParaRPr lang="en-US" altLang="en-US" dirty="0">
              <a:latin typeface="Verdana" panose="020B0604030504040204" pitchFamily="34" charset="0"/>
            </a:endParaRPr>
          </a:p>
          <a:p>
            <a:pPr indent="0" eaLnBrk="1" hangingPunct="1"/>
            <a:endParaRPr lang="en-US" altLang="en-US" dirty="0">
              <a:latin typeface="Verdan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33455" y="1505529"/>
            <a:ext cx="4482096" cy="1727200"/>
            <a:chOff x="4433455" y="1505529"/>
            <a:chExt cx="4482096" cy="1727200"/>
          </a:xfrm>
        </p:grpSpPr>
        <p:sp>
          <p:nvSpPr>
            <p:cNvPr id="9" name="TextBox 8"/>
            <p:cNvSpPr txBox="1"/>
            <p:nvPr/>
          </p:nvSpPr>
          <p:spPr>
            <a:xfrm>
              <a:off x="4433469" y="1505529"/>
              <a:ext cx="24865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rgbClr val="FF0000"/>
                  </a:solidFill>
                </a:rPr>
                <a:t>30+ </a:t>
              </a:r>
              <a:r>
                <a:rPr lang="en-GB" sz="1100" b="1" dirty="0"/>
                <a:t>instruments considered:</a:t>
              </a: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9B5FF329-D772-424F-87E0-6E0B4A2F164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33455" y="1748666"/>
              <a:ext cx="4482096" cy="148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-6858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defRPr lang="en-GB" sz="1600" baseline="0">
                  <a:solidFill>
                    <a:schemeClr val="bg2"/>
                  </a:solidFill>
                  <a:latin typeface="Verdana"/>
                  <a:ea typeface="MS PGothic" panose="020B0600070205080204" pitchFamily="34" charset="-128"/>
                  <a:cs typeface="Verdana"/>
                </a:defRPr>
              </a:lvl1pPr>
              <a:lvl2pPr marL="809625" indent="-352425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anose="020B0600070205080204" pitchFamily="34" charset="-128"/>
                  <a:cs typeface="Verdana"/>
                </a:defRPr>
              </a:lvl2pPr>
              <a:lvl3pPr marL="1406525" indent="-492125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anose="020B0600070205080204" pitchFamily="34" charset="-128"/>
                  <a:cs typeface="Verdana"/>
                </a:defRPr>
              </a:lvl3pPr>
              <a:lvl4pPr marL="2005013" indent="-633413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anose="020B0600070205080204" pitchFamily="34" charset="-128"/>
                  <a:cs typeface="Verdana"/>
                </a:defRPr>
              </a:lvl4pPr>
              <a:lvl5pPr marL="2601913" indent="-773113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anose="020B0600070205080204" pitchFamily="34" charset="-128"/>
                  <a:cs typeface="Verdana"/>
                </a:defRPr>
              </a:lvl5pPr>
              <a:lvl6pPr marL="34798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6pPr>
              <a:lvl7pPr marL="39370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7pPr>
              <a:lvl8pPr marL="43942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8pPr>
              <a:lvl9pPr marL="48514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indent="0">
                <a:spcBef>
                  <a:spcPts val="0"/>
                </a:spcBef>
                <a:spcAft>
                  <a:spcPts val="1200"/>
                </a:spcAft>
              </a:pPr>
              <a:r>
                <a:rPr lang="en-US" altLang="en-US" sz="1000" kern="0" dirty="0">
                  <a:latin typeface="Verdana" panose="020B0604030504040204" pitchFamily="34" charset="0"/>
                </a:rPr>
                <a:t>ERS2, T/P, </a:t>
              </a:r>
              <a:r>
                <a:rPr lang="en-US" altLang="en-US" sz="1000" kern="0" dirty="0" err="1">
                  <a:latin typeface="Verdana" panose="020B0604030504040204" pitchFamily="34" charset="0"/>
                </a:rPr>
                <a:t>Envisat</a:t>
              </a:r>
              <a:r>
                <a:rPr lang="en-US" altLang="en-US" sz="1000" kern="0" dirty="0">
                  <a:latin typeface="Verdana" panose="020B0604030504040204" pitchFamily="34" charset="0"/>
                </a:rPr>
                <a:t>, GFO, Jason-x, Cryosat-2, Icesat-1/2, </a:t>
              </a:r>
              <a:r>
                <a:rPr lang="en-US" altLang="en-US" sz="1000" kern="0" dirty="0" err="1">
                  <a:latin typeface="Verdana" panose="020B0604030504040204" pitchFamily="34" charset="0"/>
                </a:rPr>
                <a:t>Saral</a:t>
              </a:r>
              <a:r>
                <a:rPr lang="en-US" altLang="en-US" sz="1000" kern="0" dirty="0">
                  <a:latin typeface="Verdana" panose="020B0604030504040204" pitchFamily="34" charset="0"/>
                </a:rPr>
                <a:t>/</a:t>
              </a:r>
              <a:r>
                <a:rPr lang="en-US" altLang="en-US" sz="1000" kern="0" dirty="0" err="1">
                  <a:latin typeface="Verdana" panose="020B0604030504040204" pitchFamily="34" charset="0"/>
                </a:rPr>
                <a:t>AltiKa</a:t>
              </a:r>
              <a:r>
                <a:rPr lang="en-US" altLang="en-US" sz="1000" kern="0" dirty="0">
                  <a:latin typeface="Verdana" panose="020B0604030504040204" pitchFamily="34" charset="0"/>
                </a:rPr>
                <a:t>, S3A/B, Jason-CS, SRAL A/B, SWOT</a:t>
              </a:r>
              <a:endParaRPr lang="en-US" altLang="en-US" sz="1100" kern="0" dirty="0">
                <a:latin typeface="Verdana" panose="020B0604030504040204" pitchFamily="34" charset="0"/>
              </a:endParaRPr>
            </a:p>
            <a:p>
              <a:pPr indent="0">
                <a:spcBef>
                  <a:spcPts val="0"/>
                </a:spcBef>
                <a:spcAft>
                  <a:spcPts val="1200"/>
                </a:spcAft>
              </a:pPr>
              <a:r>
                <a:rPr lang="en-US" sz="1100" kern="0" dirty="0"/>
                <a:t>AVHRR, MODIS A/T, VIIRS, OLCI A/B, C-SAR A/B</a:t>
              </a:r>
              <a:endParaRPr lang="en-US" altLang="en-US" sz="1100" kern="0" dirty="0">
                <a:latin typeface="Verdana" panose="020B0604030504040204" pitchFamily="34" charset="0"/>
              </a:endParaRPr>
            </a:p>
            <a:p>
              <a:pPr indent="0">
                <a:spcBef>
                  <a:spcPts val="0"/>
                </a:spcBef>
                <a:spcAft>
                  <a:spcPts val="1200"/>
                </a:spcAft>
              </a:pPr>
              <a:r>
                <a:rPr lang="en-US" altLang="en-US" sz="1100" kern="0" dirty="0">
                  <a:latin typeface="Verdana" panose="020B0604030504040204" pitchFamily="34" charset="0"/>
                </a:rPr>
                <a:t>ATSR2, AATSR, </a:t>
              </a:r>
              <a:r>
                <a:rPr lang="en-US" altLang="en-US" sz="1100" kern="0" dirty="0" err="1">
                  <a:latin typeface="Verdana" panose="020B0604030504040204" pitchFamily="34" charset="0"/>
                </a:rPr>
                <a:t>Metop</a:t>
              </a:r>
              <a:r>
                <a:rPr lang="en-US" altLang="en-US" sz="1100" kern="0" dirty="0">
                  <a:latin typeface="Verdana" panose="020B0604030504040204" pitchFamily="34" charset="0"/>
                </a:rPr>
                <a:t>-A/B, SLSTR A/B, ATSR-1</a:t>
              </a:r>
              <a:endParaRPr lang="en-US" altLang="en-US" kern="0" dirty="0">
                <a:latin typeface="Verdana" panose="020B0604030504040204" pitchFamily="34" charset="0"/>
              </a:endParaRPr>
            </a:p>
            <a:p>
              <a:pPr indent="0">
                <a:spcBef>
                  <a:spcPts val="0"/>
                </a:spcBef>
                <a:spcAft>
                  <a:spcPts val="1200"/>
                </a:spcAft>
              </a:pPr>
              <a:r>
                <a:rPr lang="en-US" altLang="en-US" sz="1100" kern="0" dirty="0">
                  <a:latin typeface="Verdana" panose="020B0604030504040204" pitchFamily="34" charset="0"/>
                </a:rPr>
                <a:t>MERIS, OLCI A/B, MODIS A, VIIRS, </a:t>
              </a:r>
              <a:r>
                <a:rPr lang="en-US" altLang="en-US" sz="1100" kern="0" dirty="0" err="1">
                  <a:latin typeface="Verdana" panose="020B0604030504040204" pitchFamily="34" charset="0"/>
                </a:rPr>
                <a:t>SeaWIFS</a:t>
              </a:r>
              <a:endParaRPr lang="en-US" altLang="en-US" sz="1100" kern="0" dirty="0"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xmlns="" id="{392AA42E-B9DB-404E-AFEA-71E5400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Timeline for Innovations and Outputs 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xmlns="" id="{9B5FF329-D772-424F-87E0-6E0B4A2F1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8" y="862902"/>
            <a:ext cx="4652922" cy="1416274"/>
          </a:xfrm>
        </p:spPr>
        <p:txBody>
          <a:bodyPr/>
          <a:lstStyle/>
          <a:p>
            <a:pPr indent="-342900" eaLnBrk="1" hangingPunct="1"/>
            <a:r>
              <a:rPr lang="en-US" altLang="en-US" sz="1400" dirty="0" smtClean="0">
                <a:latin typeface="Verdana" panose="020B0604030504040204" pitchFamily="34" charset="0"/>
              </a:rPr>
              <a:t>First Lakes ECV climate data record </a:t>
            </a:r>
            <a:r>
              <a:rPr lang="en-US" altLang="en-US" sz="1400" b="1" dirty="0" smtClean="0">
                <a:latin typeface="Verdana" panose="020B0604030504040204" pitchFamily="34" charset="0"/>
              </a:rPr>
              <a:t>Feb 2020</a:t>
            </a:r>
          </a:p>
          <a:p>
            <a:pPr indent="0" eaLnBrk="1" hangingPunct="1">
              <a:spcBef>
                <a:spcPts val="600"/>
              </a:spcBef>
            </a:pPr>
            <a:r>
              <a:rPr lang="en-US" altLang="en-US" sz="1400" dirty="0" smtClean="0">
                <a:latin typeface="Verdana" panose="020B0604030504040204" pitchFamily="34" charset="0"/>
              </a:rPr>
              <a:t>- Current state-of-the-art</a:t>
            </a:r>
          </a:p>
          <a:p>
            <a:pPr indent="0" eaLnBrk="1" hangingPunct="1">
              <a:spcBef>
                <a:spcPts val="600"/>
              </a:spcBef>
            </a:pPr>
            <a:r>
              <a:rPr lang="en-US" altLang="en-US" sz="1400" dirty="0" smtClean="0">
                <a:latin typeface="Verdana" panose="020B0604030504040204" pitchFamily="34" charset="0"/>
              </a:rPr>
              <a:t>- 250 lakes common for all variables (0.00021%)</a:t>
            </a:r>
          </a:p>
          <a:p>
            <a:pPr indent="0" eaLnBrk="1" hangingPunct="1">
              <a:spcBef>
                <a:spcPts val="600"/>
              </a:spcBef>
            </a:pPr>
            <a:r>
              <a:rPr lang="en-US" altLang="en-US" sz="1400" dirty="0" smtClean="0">
                <a:latin typeface="Verdana" panose="020B0604030504040204" pitchFamily="34" charset="0"/>
              </a:rPr>
              <a:t>- Coverage/temporal gaps possible</a:t>
            </a:r>
            <a:endParaRPr lang="en-US" altLang="en-US" sz="1400" dirty="0">
              <a:latin typeface="Verdana" panose="020B0604030504040204" pitchFamily="34" charset="0"/>
            </a:endParaRPr>
          </a:p>
          <a:p>
            <a:pPr indent="0" eaLnBrk="1" hangingPunct="1"/>
            <a:endParaRPr lang="en-US" altLang="en-US" sz="1400" dirty="0">
              <a:latin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31179" y="2031557"/>
            <a:ext cx="1874982" cy="1148372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/>
                </a:solidFill>
              </a:rPr>
              <a:t>V2 – M27</a:t>
            </a:r>
          </a:p>
          <a:p>
            <a:pPr algn="ctr"/>
            <a:endParaRPr lang="en-GB" sz="1000" dirty="0">
              <a:solidFill>
                <a:schemeClr val="bg2"/>
              </a:solidFill>
            </a:endParaRPr>
          </a:p>
          <a:p>
            <a:pPr algn="ctr"/>
            <a:r>
              <a:rPr lang="en-GB" sz="1000" dirty="0">
                <a:solidFill>
                  <a:schemeClr val="bg2"/>
                </a:solidFill>
              </a:rPr>
              <a:t>Extended coverage,</a:t>
            </a:r>
          </a:p>
          <a:p>
            <a:pPr algn="ctr"/>
            <a:r>
              <a:rPr lang="en-GB" sz="1000" dirty="0">
                <a:solidFill>
                  <a:schemeClr val="bg2"/>
                </a:solidFill>
              </a:rPr>
              <a:t>Improved uncertainty </a:t>
            </a:r>
            <a:r>
              <a:rPr lang="en-GB" sz="1000" dirty="0" smtClean="0">
                <a:solidFill>
                  <a:schemeClr val="bg2"/>
                </a:solidFill>
              </a:rPr>
              <a:t>characterization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42705" y="3529623"/>
            <a:ext cx="3163455" cy="369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5 CRG use cases</a:t>
            </a: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>
            <a:off x="5913579" y="3179930"/>
            <a:ext cx="0" cy="38639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977906" y="3169416"/>
            <a:ext cx="0" cy="33249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823617" y="1613513"/>
            <a:ext cx="689831" cy="1677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dirty="0"/>
              <a:t>User consultation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0595" y="1293084"/>
            <a:ext cx="41055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77164" y="951343"/>
            <a:ext cx="0" cy="34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620161" y="951343"/>
            <a:ext cx="0" cy="34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763158" y="951343"/>
            <a:ext cx="0" cy="34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906155" y="951343"/>
            <a:ext cx="0" cy="34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45001" y="972882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2019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5654" y="972882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2020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45576" y="972882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2021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499831" y="1317961"/>
            <a:ext cx="219802" cy="1677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b="1" dirty="0"/>
              <a:t>KO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788259" y="1322585"/>
            <a:ext cx="219802" cy="1677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b="1" dirty="0"/>
              <a:t>WS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193428" y="1326547"/>
            <a:ext cx="181655" cy="2456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b="1" dirty="0"/>
              <a:t>CMUG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90381" y="1321273"/>
            <a:ext cx="181655" cy="2456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b="1" dirty="0"/>
              <a:t>CMUG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8085923" y="1303755"/>
            <a:ext cx="0" cy="72360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587334" y="1315999"/>
            <a:ext cx="181655" cy="2456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b="1" dirty="0"/>
              <a:t>CMUG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961881" y="1603690"/>
            <a:ext cx="1895778" cy="1677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00" dirty="0"/>
              <a:t>User requirements updates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776551" y="1290247"/>
            <a:ext cx="0" cy="79596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976088" y="2031558"/>
            <a:ext cx="1874982" cy="1148372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/>
                </a:solidFill>
              </a:rPr>
              <a:t>V1 – M12</a:t>
            </a:r>
          </a:p>
          <a:p>
            <a:pPr algn="ctr"/>
            <a:endParaRPr lang="en-GB" sz="1400" dirty="0">
              <a:solidFill>
                <a:schemeClr val="bg2"/>
              </a:solidFill>
            </a:endParaRPr>
          </a:p>
          <a:p>
            <a:pPr algn="ctr"/>
            <a:r>
              <a:rPr lang="en-GB" sz="1000" dirty="0" smtClean="0">
                <a:solidFill>
                  <a:schemeClr val="bg2"/>
                </a:solidFill>
              </a:rPr>
              <a:t>Current </a:t>
            </a:r>
            <a:r>
              <a:rPr lang="en-GB" sz="1000" dirty="0">
                <a:solidFill>
                  <a:schemeClr val="bg2"/>
                </a:solidFill>
              </a:rPr>
              <a:t>state of the </a:t>
            </a:r>
            <a:r>
              <a:rPr lang="en-GB" sz="1000" dirty="0" smtClean="0">
                <a:solidFill>
                  <a:schemeClr val="bg2"/>
                </a:solidFill>
              </a:rPr>
              <a:t>art in a common </a:t>
            </a:r>
            <a:r>
              <a:rPr lang="en-GB" sz="1000" dirty="0">
                <a:solidFill>
                  <a:schemeClr val="bg2"/>
                </a:solidFill>
              </a:rPr>
              <a:t>format </a:t>
            </a:r>
            <a:r>
              <a:rPr lang="en-GB" sz="1000" dirty="0" smtClean="0">
                <a:solidFill>
                  <a:schemeClr val="bg2"/>
                </a:solidFill>
              </a:rPr>
              <a:t>and set of lakes</a:t>
            </a:r>
            <a:endParaRPr lang="en-GB" sz="1000" dirty="0">
              <a:solidFill>
                <a:schemeClr val="bg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497452"/>
            <a:ext cx="4825960" cy="1937961"/>
            <a:chOff x="0" y="2647580"/>
            <a:chExt cx="4825960" cy="1937961"/>
          </a:xfrm>
        </p:grpSpPr>
        <p:pic>
          <p:nvPicPr>
            <p:cNvPr id="28" name="Immagine 26"/>
            <p:cNvPicPr/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0" y="2947913"/>
              <a:ext cx="4825960" cy="14479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90598" y="4308542"/>
              <a:ext cx="4338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User questionnaire: How will you use </a:t>
              </a:r>
              <a:r>
                <a:rPr lang="en-US" sz="1200" i="1" dirty="0" err="1" smtClean="0"/>
                <a:t>Lakes_cci</a:t>
              </a:r>
              <a:r>
                <a:rPr lang="en-US" sz="1200" i="1" dirty="0" smtClean="0"/>
                <a:t> data?</a:t>
              </a:r>
              <a:endParaRPr lang="en-GB" sz="1200" i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9616" y="2647580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0" eaLnBrk="1" hangingPunct="1"/>
              <a:r>
                <a:rPr lang="en-US" altLang="en-US" sz="1200" b="1" dirty="0"/>
                <a:t>Input from user groups needed to evolve v2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3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Lakes ECV Climate Data Record v1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38" y="1365380"/>
            <a:ext cx="4003177" cy="26880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en-US" dirty="0" smtClean="0"/>
              <a:t>250 lakes</a:t>
            </a:r>
            <a:br>
              <a:rPr lang="en-US" dirty="0" smtClean="0"/>
            </a:br>
            <a:r>
              <a:rPr lang="en-US" dirty="0" smtClean="0"/>
              <a:t>common for all variables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en-US" dirty="0" smtClean="0"/>
              <a:t>1km </a:t>
            </a:r>
            <a:r>
              <a:rPr lang="en-US" dirty="0"/>
              <a:t>daily </a:t>
            </a:r>
            <a:r>
              <a:rPr lang="en-US" dirty="0" smtClean="0"/>
              <a:t>gridded resolution (sub/super-sampled)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en-US" dirty="0" smtClean="0"/>
              <a:t>Level/Extent per lake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en-US" dirty="0" err="1" smtClean="0"/>
              <a:t>netCDF</a:t>
            </a:r>
            <a:r>
              <a:rPr lang="en-US" dirty="0" smtClean="0"/>
              <a:t> files</a:t>
            </a:r>
            <a:br>
              <a:rPr lang="en-US" dirty="0" smtClean="0"/>
            </a:br>
            <a:r>
              <a:rPr lang="en-US" dirty="0" smtClean="0"/>
              <a:t>using climate vocabularies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en-US" dirty="0" smtClean="0"/>
              <a:t>Per-pixel product uncertainties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70" y="1354506"/>
            <a:ext cx="4435522" cy="268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4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xmlns="" id="{392AA42E-B9DB-404E-AFEA-71E5400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Climate Research Group – use cases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xmlns="" id="{9B5FF329-D772-424F-87E0-6E0B4A2F1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 eaLnBrk="1" hangingPunct="1"/>
            <a:endParaRPr lang="en-US" altLang="en-US" sz="1400" dirty="0">
              <a:latin typeface="Verdana" panose="020B0604030504040204" pitchFamily="34" charset="0"/>
            </a:endParaRPr>
          </a:p>
          <a:p>
            <a:pPr indent="0"/>
            <a:r>
              <a:rPr lang="en-GB" sz="1400" b="1" dirty="0"/>
              <a:t>Five use cases:</a:t>
            </a:r>
          </a:p>
          <a:p>
            <a:pPr indent="0"/>
            <a:r>
              <a:rPr lang="en-GB" sz="1400" b="1" dirty="0"/>
              <a:t>Analysis of ECVs for lakes around the Tibetan Plateau </a:t>
            </a:r>
            <a:br>
              <a:rPr lang="en-GB" sz="1400" b="1" dirty="0"/>
            </a:br>
            <a:r>
              <a:rPr lang="en-GB" sz="1400" dirty="0"/>
              <a:t>	(Temperature, Ice Cover, Water Level)</a:t>
            </a:r>
          </a:p>
          <a:p>
            <a:pPr indent="0"/>
            <a:r>
              <a:rPr lang="en-GB" sz="1400" b="1" dirty="0"/>
              <a:t>Analysis and interpretation of ECVs for large lakes -&gt; SDG 6</a:t>
            </a:r>
            <a:br>
              <a:rPr lang="en-GB" sz="1400" b="1" dirty="0"/>
            </a:br>
            <a:r>
              <a:rPr lang="en-GB" sz="1400" dirty="0"/>
              <a:t>	(Colour, Temperature over a climatic gradient)</a:t>
            </a:r>
          </a:p>
          <a:p>
            <a:pPr indent="0"/>
            <a:r>
              <a:rPr lang="en-GB" sz="1400" b="1" dirty="0"/>
              <a:t>Exploiting ECVs in Long Term Ecosystem Research</a:t>
            </a:r>
            <a:br>
              <a:rPr lang="en-GB" sz="1400" b="1" dirty="0"/>
            </a:br>
            <a:r>
              <a:rPr lang="en-GB" sz="1400" dirty="0"/>
              <a:t>	(integrating in situ and satellite data records)</a:t>
            </a:r>
          </a:p>
          <a:p>
            <a:pPr indent="0"/>
            <a:r>
              <a:rPr lang="en-GB" sz="1400" b="1" dirty="0" err="1"/>
              <a:t>Brownification</a:t>
            </a:r>
            <a:r>
              <a:rPr lang="en-GB" sz="1400" b="1" dirty="0"/>
              <a:t> in Scandinavian lakes </a:t>
            </a:r>
            <a:br>
              <a:rPr lang="en-GB" sz="1400" b="1" dirty="0"/>
            </a:br>
            <a:r>
              <a:rPr lang="en-GB" sz="1400" dirty="0"/>
              <a:t>	(Colour, Level, Ice on/off)</a:t>
            </a:r>
          </a:p>
          <a:p>
            <a:pPr indent="0"/>
            <a:r>
              <a:rPr lang="en-GB" sz="1400" b="1" dirty="0"/>
              <a:t>Consistency of ECVs in the Danube river-lake-lagoon </a:t>
            </a:r>
          </a:p>
          <a:p>
            <a:pPr indent="0"/>
            <a:r>
              <a:rPr lang="en-GB" sz="1400" dirty="0"/>
              <a:t>	(Colour-derived biogeochemical products, Temperature)</a:t>
            </a:r>
          </a:p>
          <a:p>
            <a:pPr indent="0"/>
            <a:endParaRPr lang="en-US" altLang="en-US" sz="14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4" y="3337044"/>
            <a:ext cx="7240400" cy="126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25554" y="864664"/>
            <a:ext cx="4029344" cy="243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b="1" dirty="0">
                <a:latin typeface="Calibri Light" panose="020F0302020204030204" pitchFamily="34" charset="0"/>
                <a:ea typeface="MS PGothic"/>
                <a:cs typeface="Verdana"/>
              </a:rPr>
              <a:t>Facts: </a:t>
            </a:r>
            <a:endParaRPr lang="en-GB" sz="1400" b="1" dirty="0">
              <a:latin typeface="Calibri Light" panose="020F0302020204030204" pitchFamily="34" charset="0"/>
              <a:cs typeface="Verdana"/>
            </a:endParaRPr>
          </a:p>
          <a:p>
            <a:pPr>
              <a:spcAft>
                <a:spcPts val="1200"/>
              </a:spcAft>
            </a:pPr>
            <a:r>
              <a:rPr lang="en-GB" sz="1400" dirty="0">
                <a:latin typeface="Calibri Light" panose="020F0302020204030204" pitchFamily="34" charset="0"/>
                <a:ea typeface="MS PGothic"/>
                <a:cs typeface="Verdana"/>
              </a:rPr>
              <a:t>Lakes play the role of proxy, regulator and </a:t>
            </a:r>
            <a:r>
              <a:rPr lang="en-GB" sz="1400" dirty="0" smtClean="0">
                <a:latin typeface="Calibri Light" panose="020F0302020204030204" pitchFamily="34" charset="0"/>
                <a:ea typeface="MS PGothic"/>
                <a:cs typeface="Verdana"/>
              </a:rPr>
              <a:t>integrator of climate change</a:t>
            </a:r>
            <a:endParaRPr lang="en-GB" sz="3200" dirty="0">
              <a:latin typeface="Calibri Light" panose="020F0302020204030204" pitchFamily="34" charset="0"/>
              <a:cs typeface="Verdana"/>
            </a:endParaRPr>
          </a:p>
          <a:p>
            <a:pPr>
              <a:spcAft>
                <a:spcPts val="1200"/>
              </a:spcAft>
            </a:pPr>
            <a:r>
              <a:rPr lang="en-GB" sz="1400" dirty="0">
                <a:latin typeface="Calibri Light" panose="020F0302020204030204" pitchFamily="34" charset="0"/>
                <a:ea typeface="Verdana"/>
                <a:cs typeface="Verdana"/>
              </a:rPr>
              <a:t>Impacts of lakes on climate are generally regional and complex</a:t>
            </a:r>
            <a:endParaRPr lang="en-US" sz="1400" dirty="0">
              <a:latin typeface="Calibri Light" panose="020F0302020204030204" pitchFamily="34" charset="0"/>
              <a:ea typeface="Verdana"/>
              <a:cs typeface="Verdana"/>
            </a:endParaRPr>
          </a:p>
          <a:p>
            <a:pPr>
              <a:spcAft>
                <a:spcPts val="1200"/>
              </a:spcAft>
            </a:pPr>
            <a:r>
              <a:rPr lang="en-GB" sz="1400" dirty="0" smtClean="0">
                <a:latin typeface="Calibri Light" panose="020F0302020204030204" pitchFamily="34" charset="0"/>
                <a:ea typeface="Verdana"/>
                <a:cs typeface="Verdana"/>
              </a:rPr>
              <a:t>To attribute change we need consistent observation of  </a:t>
            </a:r>
            <a:r>
              <a:rPr lang="en-GB" sz="1400" dirty="0">
                <a:latin typeface="Calibri Light" panose="020F0302020204030204" pitchFamily="34" charset="0"/>
                <a:ea typeface="Verdana"/>
                <a:cs typeface="Verdana"/>
              </a:rPr>
              <a:t>level, extent, temperatures, ice, water colour, </a:t>
            </a:r>
            <a:r>
              <a:rPr lang="en-GB" sz="1400" dirty="0" smtClean="0">
                <a:latin typeface="Calibri Light" panose="020F0302020204030204" pitchFamily="34" charset="0"/>
                <a:ea typeface="Verdana"/>
                <a:cs typeface="Verdana"/>
              </a:rPr>
              <a:t>..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latin typeface="Calibri Light" panose="020F0302020204030204" pitchFamily="34" charset="0"/>
                <a:ea typeface="Verdana"/>
                <a:cs typeface="Verdana"/>
              </a:rPr>
              <a:t>Limnologists, climate </a:t>
            </a:r>
            <a:r>
              <a:rPr lang="en-US" sz="1400" dirty="0" err="1" smtClean="0">
                <a:latin typeface="Calibri Light" panose="020F0302020204030204" pitchFamily="34" charset="0"/>
                <a:ea typeface="Verdana"/>
                <a:cs typeface="Verdana"/>
              </a:rPr>
              <a:t>modellers</a:t>
            </a:r>
            <a:r>
              <a:rPr lang="en-US" sz="1400" dirty="0" smtClean="0">
                <a:latin typeface="Calibri Light" panose="020F0302020204030204" pitchFamily="34" charset="0"/>
                <a:ea typeface="Verdana"/>
                <a:cs typeface="Verdana"/>
              </a:rPr>
              <a:t> are end-users.</a:t>
            </a:r>
            <a:endParaRPr lang="en-US" sz="1400" dirty="0">
              <a:latin typeface="Calibri Light" panose="020F0302020204030204" pitchFamily="34" charset="0"/>
              <a:ea typeface="Verdana"/>
              <a:cs typeface="Verdana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342859" y="891007"/>
            <a:ext cx="4531664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b="1" dirty="0">
                <a:latin typeface="Calibri Light" panose="020F0302020204030204" pitchFamily="34" charset="0"/>
                <a:ea typeface="MS PGothic"/>
                <a:cs typeface="Verdana"/>
              </a:rPr>
              <a:t>Perspectives: 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latin typeface="Calibri Light" panose="020F0302020204030204" pitchFamily="34" charset="0"/>
                <a:ea typeface="MS PGothic"/>
                <a:cs typeface="Verdana"/>
              </a:rPr>
              <a:t>Remote sensing techniques are most suitable to examine the role of lakes in </a:t>
            </a:r>
            <a:r>
              <a:rPr lang="en-GB" sz="1400" b="1" dirty="0">
                <a:latin typeface="Calibri Light" panose="020F0302020204030204" pitchFamily="34" charset="0"/>
                <a:ea typeface="MS PGothic"/>
                <a:cs typeface="Verdana"/>
              </a:rPr>
              <a:t>global </a:t>
            </a:r>
            <a:r>
              <a:rPr lang="en-GB" sz="1400" dirty="0">
                <a:latin typeface="Calibri Light" panose="020F0302020204030204" pitchFamily="34" charset="0"/>
                <a:ea typeface="MS PGothic"/>
                <a:cs typeface="Verdana"/>
              </a:rPr>
              <a:t>climate change.</a:t>
            </a:r>
            <a:endParaRPr lang="en-GB" sz="3200" dirty="0">
              <a:latin typeface="Calibri Light" panose="020F0302020204030204" pitchFamily="34" charset="0"/>
              <a:cs typeface="Verdana"/>
            </a:endParaRPr>
          </a:p>
          <a:p>
            <a:pPr>
              <a:spcAft>
                <a:spcPts val="1200"/>
              </a:spcAft>
            </a:pPr>
            <a:r>
              <a:rPr lang="en-GB" sz="1400" dirty="0" smtClean="0">
                <a:latin typeface="Calibri Light" panose="020F0302020204030204" pitchFamily="34" charset="0"/>
              </a:rPr>
              <a:t>There is no single consistent </a:t>
            </a:r>
            <a:r>
              <a:rPr lang="en-GB" sz="1400" dirty="0">
                <a:latin typeface="Calibri Light" panose="020F0302020204030204" pitchFamily="34" charset="0"/>
              </a:rPr>
              <a:t>resource for Lake ECV </a:t>
            </a:r>
            <a:r>
              <a:rPr lang="en-GB" sz="1400" dirty="0" smtClean="0">
                <a:latin typeface="Calibri Light" panose="020F0302020204030204" pitchFamily="34" charset="0"/>
              </a:rPr>
              <a:t>data. </a:t>
            </a:r>
            <a:r>
              <a:rPr lang="en-GB" sz="1400" dirty="0" err="1" smtClean="0">
                <a:latin typeface="Calibri Light" panose="020F0302020204030204" pitchFamily="34" charset="0"/>
              </a:rPr>
              <a:t>Lakes_cci</a:t>
            </a:r>
            <a:r>
              <a:rPr lang="en-GB" sz="1400" dirty="0" smtClean="0">
                <a:latin typeface="Calibri Light" panose="020F0302020204030204" pitchFamily="34" charset="0"/>
              </a:rPr>
              <a:t> will be first to align </a:t>
            </a:r>
            <a:r>
              <a:rPr lang="en-GB" sz="1400" dirty="0">
                <a:latin typeface="Calibri Light" panose="020F0302020204030204" pitchFamily="34" charset="0"/>
              </a:rPr>
              <a:t>techniques and </a:t>
            </a:r>
            <a:r>
              <a:rPr lang="en-GB" sz="1400" dirty="0" smtClean="0">
                <a:latin typeface="Calibri Light" panose="020F0302020204030204" pitchFamily="34" charset="0"/>
              </a:rPr>
              <a:t>products.</a:t>
            </a:r>
            <a:endParaRPr lang="en-GB" sz="1400" dirty="0">
              <a:latin typeface="Calibri Light" panose="020F03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rgbClr val="822433"/>
                </a:solidFill>
                <a:latin typeface="Calibri Light" panose="020F0302020204030204" pitchFamily="34" charset="0"/>
                <a:ea typeface="Verdana"/>
                <a:cs typeface="Verdana"/>
              </a:rPr>
              <a:t>Key variables relate to  </a:t>
            </a:r>
            <a:r>
              <a:rPr lang="en-GB" sz="1400" b="1" dirty="0">
                <a:latin typeface="Calibri Light" panose="020F0302020204030204" pitchFamily="34" charset="0"/>
                <a:ea typeface="Verdana"/>
                <a:cs typeface="Verdana"/>
              </a:rPr>
              <a:t>Physical </a:t>
            </a:r>
            <a:r>
              <a:rPr lang="en-GB" sz="1400" b="1" dirty="0" smtClean="0">
                <a:latin typeface="Calibri Light" panose="020F0302020204030204" pitchFamily="34" charset="0"/>
                <a:ea typeface="Verdana"/>
                <a:cs typeface="Verdana"/>
              </a:rPr>
              <a:t>aspects </a:t>
            </a:r>
            <a:r>
              <a:rPr lang="en-GB" sz="1400" dirty="0" smtClean="0">
                <a:latin typeface="Calibri Light" panose="020F0302020204030204" pitchFamily="34" charset="0"/>
                <a:ea typeface="Verdana"/>
                <a:cs typeface="Verdana"/>
              </a:rPr>
              <a:t>(</a:t>
            </a:r>
            <a:r>
              <a:rPr lang="en-GB" sz="1400" dirty="0">
                <a:latin typeface="Calibri Light" panose="020F0302020204030204" pitchFamily="34" charset="0"/>
                <a:ea typeface="Verdana"/>
                <a:cs typeface="Verdana"/>
              </a:rPr>
              <a:t>level, area, storage, water temperature, ice cover) and </a:t>
            </a:r>
            <a:r>
              <a:rPr lang="en-GB" sz="1400" b="1" dirty="0" smtClean="0">
                <a:latin typeface="Calibri Light" panose="020F0302020204030204" pitchFamily="34" charset="0"/>
                <a:ea typeface="Verdana"/>
                <a:cs typeface="Verdana"/>
              </a:rPr>
              <a:t>biogeochemistry</a:t>
            </a:r>
            <a:endParaRPr lang="en-GB" sz="1400" dirty="0">
              <a:latin typeface="Calibri Light" panose="020F0302020204030204" pitchFamily="34" charset="0"/>
              <a:cs typeface="Verdana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392AA42E-B9DB-404E-AFEA-71E5400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pPr eaLnBrk="1" hangingPunct="1"/>
            <a:r>
              <a:rPr lang="en-US" altLang="en-US" sz="2000" b="1" dirty="0" smtClean="0">
                <a:latin typeface="Verdana" panose="020B0604030504040204" pitchFamily="34" charset="0"/>
              </a:rPr>
              <a:t>Conclusions</a:t>
            </a:r>
            <a:endParaRPr lang="en-US" altLang="en-US" sz="20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1442" y="852904"/>
            <a:ext cx="8968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</a:rPr>
              <a:t>Lakes are sentinels, regulators and integrator of climate change </a:t>
            </a:r>
            <a:r>
              <a:rPr lang="en-GB" sz="1100" b="1" dirty="0">
                <a:latin typeface="Calibri" panose="020F0502020204030204" pitchFamily="34" charset="0"/>
              </a:rPr>
              <a:t>(Williamson et al, 2009)</a:t>
            </a:r>
            <a:endParaRPr lang="en-GB" sz="1800" b="1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442" y="1268923"/>
            <a:ext cx="8787412" cy="18466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</a:rPr>
              <a:t>Many lake hydrological and biophysical variables are potential </a:t>
            </a:r>
            <a:r>
              <a:rPr lang="en-GB" sz="1400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indicators of current climate change</a:t>
            </a:r>
          </a:p>
          <a:p>
            <a:endParaRPr lang="en-GB" sz="1200" dirty="0">
              <a:latin typeface="Calibri Light" panose="020F0302020204030204" pitchFamily="34" charset="0"/>
            </a:endParaRPr>
          </a:p>
          <a:p>
            <a:r>
              <a:rPr lang="en-GB" sz="1400" dirty="0">
                <a:latin typeface="Calibri Light" panose="020F0302020204030204" pitchFamily="34" charset="0"/>
                <a:ea typeface="MS PGothic"/>
                <a:cs typeface="Verdana"/>
              </a:rPr>
              <a:t>Lakes </a:t>
            </a:r>
            <a:r>
              <a:rPr lang="en-GB" sz="1400" b="1" dirty="0">
                <a:solidFill>
                  <a:schemeClr val="accent1"/>
                </a:solidFill>
                <a:latin typeface="Calibri Light" panose="020F0302020204030204" pitchFamily="34" charset="0"/>
                <a:ea typeface="MS PGothic"/>
                <a:cs typeface="Verdana"/>
              </a:rPr>
              <a:t>regulate</a:t>
            </a:r>
            <a:r>
              <a:rPr lang="en-GB" sz="1400" dirty="0">
                <a:latin typeface="Calibri Light" panose="020F0302020204030204" pitchFamily="34" charset="0"/>
                <a:ea typeface="MS PGothic"/>
                <a:cs typeface="Verdana"/>
              </a:rPr>
              <a:t> greenhouse gases (surface runoff, atmospheric deposition, and biogeochemical transformation)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Shrinkage of lakes amplifies </a:t>
            </a:r>
            <a:r>
              <a:rPr lang="en-GB" sz="1200" dirty="0" err="1">
                <a:latin typeface="Calibri Light" panose="020F0302020204030204" pitchFamily="34" charset="0"/>
                <a:ea typeface="MS PGothic"/>
                <a:cs typeface="Verdana"/>
              </a:rPr>
              <a:t>GhG</a:t>
            </a: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 re-emission (shallow &amp; small lakes are more active in </a:t>
            </a:r>
            <a:r>
              <a:rPr lang="en-GB" sz="1200" dirty="0" err="1">
                <a:latin typeface="Calibri Light" panose="020F0302020204030204" pitchFamily="34" charset="0"/>
                <a:ea typeface="MS PGothic"/>
                <a:cs typeface="Verdana"/>
              </a:rPr>
              <a:t>GhG</a:t>
            </a: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 re-emission)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The stock of carbon in lake sediment is higher than in the oceans (</a:t>
            </a:r>
            <a:r>
              <a:rPr lang="en-GB" sz="1200" dirty="0" err="1">
                <a:latin typeface="Calibri Light" panose="020F0302020204030204" pitchFamily="34" charset="0"/>
                <a:ea typeface="MS PGothic"/>
                <a:cs typeface="Verdana"/>
              </a:rPr>
              <a:t>Tranvik</a:t>
            </a: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 et al. 2009)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Lakes influence regional climate, e.g. local cooling effect  (</a:t>
            </a:r>
            <a:r>
              <a:rPr lang="en-GB" sz="1200" dirty="0" err="1">
                <a:latin typeface="Calibri Light" panose="020F0302020204030204" pitchFamily="34" charset="0"/>
                <a:ea typeface="MS PGothic"/>
                <a:cs typeface="Verdana"/>
              </a:rPr>
              <a:t>Micklin</a:t>
            </a: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 et al. 1980, Rouse et al. 2005)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Saline lakes contribute two times more to the emission of CO</a:t>
            </a:r>
            <a:r>
              <a:rPr lang="en-GB" sz="1200" baseline="-25000" dirty="0">
                <a:latin typeface="Calibri Light" panose="020F0302020204030204" pitchFamily="34" charset="0"/>
                <a:ea typeface="MS PGothic"/>
                <a:cs typeface="Verdana"/>
              </a:rPr>
              <a:t>2</a:t>
            </a:r>
            <a:r>
              <a:rPr lang="en-GB" sz="1200" dirty="0">
                <a:latin typeface="Calibri Light" panose="020F0302020204030204" pitchFamily="34" charset="0"/>
                <a:ea typeface="MS PGothic"/>
                <a:cs typeface="Verdana"/>
              </a:rPr>
              <a:t> than freshwater lakes (Duarte et al. 2008)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dirty="0">
              <a:latin typeface="Calibri Light" panose="020F0302020204030204" pitchFamily="34" charset="0"/>
              <a:cs typeface="Verdana"/>
            </a:endParaRPr>
          </a:p>
          <a:p>
            <a:r>
              <a:rPr lang="en-GB" sz="1400" dirty="0">
                <a:latin typeface="Calibri Light" panose="020F0302020204030204" pitchFamily="34" charset="0"/>
              </a:rPr>
              <a:t>Lake sediments are archives of past climate (</a:t>
            </a:r>
            <a:r>
              <a:rPr lang="en-GB" sz="1400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integration</a:t>
            </a:r>
            <a:r>
              <a:rPr lang="en-GB" sz="1400" dirty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11" y="3305176"/>
            <a:ext cx="3224697" cy="1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3" y="2524126"/>
            <a:ext cx="2688071" cy="22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r>
              <a:rPr lang="fr-FR" sz="2000" b="1" dirty="0">
                <a:ea typeface="MS PGothic"/>
              </a:rPr>
              <a:t>Lakes as </a:t>
            </a:r>
            <a:r>
              <a:rPr lang="fr-FR" sz="2000" b="1" dirty="0" err="1">
                <a:ea typeface="MS PGothic"/>
              </a:rPr>
              <a:t>sentinels</a:t>
            </a:r>
            <a:r>
              <a:rPr lang="fr-FR" sz="2000" b="1" dirty="0">
                <a:ea typeface="MS PGothic"/>
              </a:rPr>
              <a:t> of </a:t>
            </a:r>
            <a:r>
              <a:rPr lang="fr-FR" sz="2000" b="1" dirty="0" err="1">
                <a:ea typeface="MS PGothic"/>
              </a:rPr>
              <a:t>climate</a:t>
            </a:r>
            <a:r>
              <a:rPr lang="fr-FR" sz="2000" b="1" dirty="0">
                <a:ea typeface="MS PGothic"/>
              </a:rPr>
              <a:t>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r>
              <a:rPr lang="fr-FR" sz="2000" b="1" dirty="0">
                <a:ea typeface="MS PGothic"/>
              </a:rPr>
              <a:t>Lakes as </a:t>
            </a:r>
            <a:r>
              <a:rPr lang="fr-FR" sz="2000" b="1" dirty="0" err="1">
                <a:ea typeface="MS PGothic"/>
              </a:rPr>
              <a:t>regulators</a:t>
            </a:r>
            <a:r>
              <a:rPr lang="fr-FR" sz="2000" b="1" dirty="0">
                <a:ea typeface="MS PGothic"/>
              </a:rPr>
              <a:t> of </a:t>
            </a:r>
            <a:r>
              <a:rPr lang="fr-FR" sz="2000" b="1" dirty="0" err="1">
                <a:ea typeface="MS PGothic"/>
              </a:rPr>
              <a:t>climate</a:t>
            </a:r>
            <a:r>
              <a:rPr lang="fr-FR" sz="2000" b="1" dirty="0">
                <a:ea typeface="MS PGothic"/>
              </a:rPr>
              <a:t> change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5448" y="793178"/>
            <a:ext cx="8532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</a:rPr>
              <a:t>Changes in the duration of the lake warming season are observable from space and used in models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96774" y="1464838"/>
            <a:ext cx="4565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>
                <a:latin typeface="Calibri Light" panose="020F0302020204030204" pitchFamily="34" charset="0"/>
              </a:rPr>
              <a:t>20-yr satellite observations </a:t>
            </a:r>
            <a:r>
              <a:rPr lang="en-GB" sz="1400" dirty="0">
                <a:latin typeface="Calibri Light" panose="020F0302020204030204" pitchFamily="34" charset="0"/>
              </a:rPr>
              <a:t>of lake surface water temperature (144 lakes): cold and deep lakes respond to changing air temperature with larger temperature anomalies in summer</a:t>
            </a:r>
          </a:p>
          <a:p>
            <a:pPr algn="r">
              <a:spcAft>
                <a:spcPts val="600"/>
              </a:spcAft>
            </a:pPr>
            <a:r>
              <a:rPr lang="en-GB" sz="1400" dirty="0">
                <a:latin typeface="Calibri Light" panose="020F0302020204030204" pitchFamily="34" charset="0"/>
              </a:rPr>
              <a:t>(Woolway and Merchant, Nature 2017)</a:t>
            </a:r>
          </a:p>
          <a:p>
            <a:pPr>
              <a:spcAft>
                <a:spcPts val="600"/>
              </a:spcAft>
            </a:pPr>
            <a:endParaRPr lang="en-GB" sz="1400" dirty="0">
              <a:latin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400" dirty="0">
                <a:latin typeface="Calibri Light" panose="020F0302020204030204" pitchFamily="34" charset="0"/>
              </a:rPr>
              <a:t>Modelling predicts </a:t>
            </a:r>
            <a:r>
              <a:rPr lang="en-GB" sz="1400" b="1" dirty="0">
                <a:latin typeface="Calibri Light" panose="020F0302020204030204" pitchFamily="34" charset="0"/>
              </a:rPr>
              <a:t>reduced ice cover </a:t>
            </a:r>
            <a:r>
              <a:rPr lang="en-GB" sz="1400" dirty="0">
                <a:latin typeface="Calibri Light" panose="020F0302020204030204" pitchFamily="34" charset="0"/>
              </a:rPr>
              <a:t>(25% to become ice-free by 2080–2100). Surface </a:t>
            </a:r>
            <a:r>
              <a:rPr lang="en-GB" sz="1400" b="1" dirty="0">
                <a:latin typeface="Calibri Light" panose="020F0302020204030204" pitchFamily="34" charset="0"/>
              </a:rPr>
              <a:t>waters warming </a:t>
            </a:r>
            <a:r>
              <a:rPr lang="en-GB" sz="1400" dirty="0">
                <a:latin typeface="Calibri Light" panose="020F0302020204030204" pitchFamily="34" charset="0"/>
              </a:rPr>
              <a:t>by about 2.5C and up to 5.5C.  100 out of 665 lakes will undergo </a:t>
            </a:r>
            <a:r>
              <a:rPr lang="en-GB" sz="1400" b="1" dirty="0">
                <a:latin typeface="Calibri Light" panose="020F0302020204030204" pitchFamily="34" charset="0"/>
              </a:rPr>
              <a:t>changes in mixing regime</a:t>
            </a:r>
            <a:r>
              <a:rPr lang="en-GB" sz="1400" dirty="0">
                <a:latin typeface="Calibri Light" panose="020F0302020204030204" pitchFamily="34" charset="0"/>
              </a:rPr>
              <a:t>, with 25 becoming permanently stratified. </a:t>
            </a:r>
          </a:p>
          <a:p>
            <a:pPr algn="r">
              <a:spcAft>
                <a:spcPts val="600"/>
              </a:spcAft>
            </a:pPr>
            <a:r>
              <a:rPr lang="en-GB" sz="1400" dirty="0">
                <a:latin typeface="Calibri Light" panose="020F0302020204030204" pitchFamily="34" charset="0"/>
              </a:rPr>
              <a:t>(Woolway and Merchant, Nature Geoscience 2019)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4"/>
          <a:stretch/>
        </p:blipFill>
        <p:spPr bwMode="auto">
          <a:xfrm>
            <a:off x="36327" y="1362784"/>
            <a:ext cx="4308072" cy="134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12"/>
          <a:stretch/>
        </p:blipFill>
        <p:spPr bwMode="auto">
          <a:xfrm>
            <a:off x="193548" y="2868100"/>
            <a:ext cx="3925299" cy="147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3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801"/>
            <a:ext cx="6956425" cy="400110"/>
          </a:xfrm>
        </p:spPr>
        <p:txBody>
          <a:bodyPr/>
          <a:lstStyle/>
          <a:p>
            <a:r>
              <a:rPr lang="fr-FR" sz="2000" b="1" dirty="0">
                <a:ea typeface="MS PGothic"/>
              </a:rPr>
              <a:t>Lakes as </a:t>
            </a:r>
            <a:r>
              <a:rPr lang="fr-FR" sz="2000" b="1" dirty="0" err="1">
                <a:ea typeface="MS PGothic"/>
              </a:rPr>
              <a:t>sentinels</a:t>
            </a:r>
            <a:r>
              <a:rPr lang="fr-FR" sz="2000" b="1" dirty="0">
                <a:ea typeface="MS PGothic"/>
              </a:rPr>
              <a:t> of </a:t>
            </a:r>
            <a:r>
              <a:rPr lang="fr-FR" sz="2000" b="1" dirty="0" err="1">
                <a:ea typeface="MS PGothic"/>
              </a:rPr>
              <a:t>climate</a:t>
            </a:r>
            <a:r>
              <a:rPr lang="fr-FR" sz="2000" b="1" dirty="0">
                <a:ea typeface="MS PGothic"/>
              </a:rPr>
              <a:t> change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2668" y="846357"/>
            <a:ext cx="446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New</a:t>
            </a:r>
            <a:r>
              <a:rPr lang="en-GB" sz="1800" b="1" dirty="0" smtClean="0">
                <a:latin typeface="Calibri" panose="020F0502020204030204" pitchFamily="34" charset="0"/>
              </a:rPr>
              <a:t> Lakes </a:t>
            </a:r>
            <a:r>
              <a:rPr lang="en-GB" sz="1800" b="1" dirty="0">
                <a:latin typeface="Calibri" panose="020F0502020204030204" pitchFamily="34" charset="0"/>
              </a:rPr>
              <a:t>Essential Climate Variables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9338" y="1246507"/>
            <a:ext cx="3787240" cy="21390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dirty="0" smtClean="0">
                <a:latin typeface="Calibri Light" panose="020F0302020204030204" pitchFamily="34" charset="0"/>
              </a:rPr>
              <a:t>Water </a:t>
            </a:r>
            <a:r>
              <a:rPr lang="en-GB" sz="1800" b="1" dirty="0" smtClean="0">
                <a:latin typeface="Calibri Light" panose="020F0302020204030204" pitchFamily="34" charset="0"/>
              </a:rPr>
              <a:t>level</a:t>
            </a:r>
            <a:r>
              <a:rPr lang="en-GB" sz="1800" dirty="0" smtClean="0">
                <a:latin typeface="Calibri Light" panose="020F0302020204030204" pitchFamily="34" charset="0"/>
              </a:rPr>
              <a:t>: daily changes</a:t>
            </a:r>
            <a:endParaRPr lang="en-GB" sz="1800" dirty="0">
              <a:latin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dirty="0" smtClean="0">
                <a:latin typeface="Calibri Light" panose="020F0302020204030204" pitchFamily="34" charset="0"/>
              </a:rPr>
              <a:t>Water </a:t>
            </a:r>
            <a:r>
              <a:rPr lang="en-GB" sz="1800" b="1" dirty="0" smtClean="0">
                <a:latin typeface="Calibri Light" panose="020F0302020204030204" pitchFamily="34" charset="0"/>
              </a:rPr>
              <a:t>extent</a:t>
            </a:r>
            <a:r>
              <a:rPr lang="en-GB" sz="1800" dirty="0" smtClean="0">
                <a:latin typeface="Calibri Light" panose="020F0302020204030204" pitchFamily="34" charset="0"/>
              </a:rPr>
              <a:t>: daily changes</a:t>
            </a:r>
            <a:endParaRPr lang="en-GB" sz="1800" dirty="0">
              <a:latin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dirty="0" smtClean="0">
                <a:latin typeface="Calibri Light" panose="020F0302020204030204" pitchFamily="34" charset="0"/>
              </a:rPr>
              <a:t>Water </a:t>
            </a:r>
            <a:r>
              <a:rPr lang="en-GB" sz="1800" b="1" dirty="0" smtClean="0">
                <a:latin typeface="Calibri Light" panose="020F0302020204030204" pitchFamily="34" charset="0"/>
              </a:rPr>
              <a:t>temperature</a:t>
            </a:r>
            <a:r>
              <a:rPr lang="en-GB" sz="1800" dirty="0" smtClean="0">
                <a:latin typeface="Calibri Light" panose="020F0302020204030204" pitchFamily="34" charset="0"/>
              </a:rPr>
              <a:t>: weekly </a:t>
            </a:r>
            <a:endParaRPr lang="en-GB" sz="1800" dirty="0">
              <a:latin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b="1" dirty="0" smtClean="0">
                <a:latin typeface="Calibri Light" panose="020F0302020204030204" pitchFamily="34" charset="0"/>
                <a:ea typeface="MS PGothic"/>
                <a:cs typeface="Verdana"/>
              </a:rPr>
              <a:t>Ice thickness</a:t>
            </a:r>
            <a:r>
              <a:rPr lang="en-GB" sz="1800" dirty="0" smtClean="0">
                <a:latin typeface="Calibri Light" panose="020F0302020204030204" pitchFamily="34" charset="0"/>
                <a:ea typeface="MS PGothic"/>
                <a:cs typeface="Verdana"/>
              </a:rPr>
              <a:t>: monthly</a:t>
            </a:r>
          </a:p>
          <a:p>
            <a:pPr>
              <a:spcAft>
                <a:spcPts val="600"/>
              </a:spcAft>
            </a:pPr>
            <a:r>
              <a:rPr lang="en-GB" sz="1800" b="1" dirty="0" smtClean="0">
                <a:latin typeface="Calibri Light" panose="020F0302020204030204" pitchFamily="34" charset="0"/>
                <a:ea typeface="MS PGothic"/>
                <a:cs typeface="Verdana"/>
              </a:rPr>
              <a:t>Ice freeze-up and break-up </a:t>
            </a:r>
            <a:r>
              <a:rPr lang="en-GB" sz="1800" dirty="0" smtClean="0">
                <a:latin typeface="Calibri Light" panose="020F0302020204030204" pitchFamily="34" charset="0"/>
                <a:ea typeface="MS PGothic"/>
                <a:cs typeface="Verdana"/>
              </a:rPr>
              <a:t>dates</a:t>
            </a:r>
            <a:endParaRPr lang="en-GB" sz="1800" dirty="0">
              <a:latin typeface="Calibri Light" panose="020F0302020204030204" pitchFamily="34" charset="0"/>
              <a:ea typeface="MS PGothic"/>
              <a:cs typeface="Verdana"/>
            </a:endParaRPr>
          </a:p>
          <a:p>
            <a:pPr>
              <a:spcAft>
                <a:spcPts val="600"/>
              </a:spcAft>
            </a:pPr>
            <a:r>
              <a:rPr lang="en-GB" sz="1800" dirty="0" smtClean="0">
                <a:latin typeface="Calibri Light" panose="020F0302020204030204" pitchFamily="34" charset="0"/>
              </a:rPr>
              <a:t>Water </a:t>
            </a:r>
            <a:r>
              <a:rPr lang="en-GB" sz="1800" b="1" dirty="0" smtClean="0">
                <a:latin typeface="Calibri Light" panose="020F0302020204030204" pitchFamily="34" charset="0"/>
              </a:rPr>
              <a:t>colour</a:t>
            </a:r>
            <a:r>
              <a:rPr lang="en-GB" sz="1800" dirty="0" smtClean="0">
                <a:latin typeface="Calibri Light" panose="020F0302020204030204" pitchFamily="34" charset="0"/>
              </a:rPr>
              <a:t>: weekly</a:t>
            </a:r>
            <a:endParaRPr lang="en-GB" sz="1800" dirty="0">
              <a:latin typeface="Calibri Light" panose="020F03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62501" y="870081"/>
            <a:ext cx="4193958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 dirty="0">
                <a:latin typeface="Calibri" panose="020F0502020204030204" pitchFamily="34" charset="0"/>
              </a:rPr>
              <a:t>Science questions: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latin typeface="Calibri Light" panose="020F0302020204030204" pitchFamily="34" charset="0"/>
              </a:rPr>
              <a:t>Are </a:t>
            </a:r>
            <a:r>
              <a:rPr lang="en-GB" sz="1400" dirty="0" smtClean="0">
                <a:latin typeface="Calibri Light" panose="020F0302020204030204" pitchFamily="34" charset="0"/>
              </a:rPr>
              <a:t>these variables </a:t>
            </a:r>
            <a:r>
              <a:rPr lang="en-GB" sz="14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measurable</a:t>
            </a:r>
            <a:r>
              <a:rPr lang="en-GB" sz="14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en-GB" sz="1400" dirty="0">
                <a:latin typeface="Calibri Light" panose="020F0302020204030204" pitchFamily="34" charset="0"/>
              </a:rPr>
              <a:t>from remote sensing </a:t>
            </a:r>
            <a:r>
              <a:rPr lang="en-GB" sz="1400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with sufficient confidence</a:t>
            </a:r>
            <a:r>
              <a:rPr lang="en-GB" sz="1400" b="1" dirty="0">
                <a:latin typeface="Calibri Light" panose="020F0302020204030204" pitchFamily="34" charset="0"/>
              </a:rPr>
              <a:t> </a:t>
            </a:r>
            <a:r>
              <a:rPr lang="en-GB" sz="1400" dirty="0">
                <a:latin typeface="Calibri Light" panose="020F0302020204030204" pitchFamily="34" charset="0"/>
              </a:rPr>
              <a:t>to address climate questions?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Calibri Light" panose="020F0302020204030204" pitchFamily="34" charset="0"/>
              </a:rPr>
              <a:t>Water cycle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Calibri Light" panose="020F0302020204030204" pitchFamily="34" charset="0"/>
              </a:rPr>
              <a:t>Greenhouse gas cycle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Calibri Light" panose="020F0302020204030204" pitchFamily="34" charset="0"/>
              </a:rPr>
              <a:t>Biophysical processes</a:t>
            </a:r>
          </a:p>
          <a:p>
            <a:pPr>
              <a:spcAft>
                <a:spcPts val="600"/>
              </a:spcAft>
            </a:pPr>
            <a:endParaRPr lang="en-GB" sz="1400" dirty="0" smtClean="0">
              <a:latin typeface="Calibri Light" panose="020F0302020204030204" pitchFamily="34" charset="0"/>
              <a:ea typeface="MS PGothic"/>
              <a:cs typeface="Verdana"/>
            </a:endParaRPr>
          </a:p>
          <a:p>
            <a:pPr>
              <a:spcAft>
                <a:spcPts val="600"/>
              </a:spcAft>
            </a:pPr>
            <a:r>
              <a:rPr lang="en-GB" sz="1400" dirty="0" smtClean="0">
                <a:latin typeface="Calibri Light" panose="020F0302020204030204" pitchFamily="34" charset="0"/>
                <a:ea typeface="MS PGothic"/>
                <a:cs typeface="Verdana"/>
              </a:rPr>
              <a:t>Do </a:t>
            </a:r>
            <a:r>
              <a:rPr lang="en-GB" sz="1400" dirty="0">
                <a:latin typeface="Calibri Light" panose="020F0302020204030204" pitchFamily="34" charset="0"/>
                <a:ea typeface="MS PGothic"/>
                <a:cs typeface="Verdana"/>
              </a:rPr>
              <a:t>they show consistent climate signals? </a:t>
            </a:r>
          </a:p>
          <a:p>
            <a:pPr>
              <a:spcAft>
                <a:spcPts val="600"/>
              </a:spcAft>
            </a:pPr>
            <a:r>
              <a:rPr lang="en-GB" sz="1400" b="1" dirty="0" smtClean="0">
                <a:solidFill>
                  <a:schemeClr val="accent1"/>
                </a:solidFill>
                <a:latin typeface="Calibri Light" panose="020F0302020204030204" pitchFamily="34" charset="0"/>
                <a:ea typeface="MS PGothic"/>
                <a:cs typeface="Verdana"/>
                <a:sym typeface="Wingdings" panose="05000000000000000000" pitchFamily="2" charset="2"/>
              </a:rPr>
              <a:t>Need </a:t>
            </a:r>
            <a:r>
              <a:rPr lang="en-GB" sz="1400" b="1" dirty="0">
                <a:solidFill>
                  <a:schemeClr val="accent1"/>
                </a:solidFill>
                <a:latin typeface="Calibri Light" panose="020F0302020204030204" pitchFamily="34" charset="0"/>
                <a:ea typeface="MS PGothic"/>
                <a:cs typeface="Verdana"/>
                <a:sym typeface="Wingdings" panose="05000000000000000000" pitchFamily="2" charset="2"/>
              </a:rPr>
              <a:t>for large and long observation dataset to d</a:t>
            </a:r>
            <a:r>
              <a:rPr lang="en-GB" sz="1400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isentangle natural and anthropogenic change</a:t>
            </a:r>
          </a:p>
          <a:p>
            <a:pPr>
              <a:spcAft>
                <a:spcPts val="600"/>
              </a:spcAft>
            </a:pPr>
            <a:endParaRPr lang="en-GB" sz="1400" dirty="0">
              <a:latin typeface="Calibri Light" panose="020F030202020403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3495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7795142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</a:t>
            </a:r>
            <a:r>
              <a:rPr lang="fr-FR" sz="1800" b="1" dirty="0" err="1">
                <a:ea typeface="MS PGothic"/>
              </a:rPr>
              <a:t>sentinels</a:t>
            </a:r>
            <a:r>
              <a:rPr lang="fr-FR" sz="1800" b="1" dirty="0">
                <a:ea typeface="MS PGothic"/>
              </a:rPr>
              <a:t> of </a:t>
            </a:r>
            <a:r>
              <a:rPr lang="fr-FR" sz="1800" b="1" dirty="0" err="1">
                <a:ea typeface="MS PGothic"/>
              </a:rPr>
              <a:t>climate</a:t>
            </a:r>
            <a:r>
              <a:rPr lang="fr-FR" sz="1800" b="1" dirty="0">
                <a:ea typeface="MS PGothic"/>
              </a:rPr>
              <a:t> change (</a:t>
            </a:r>
            <a:r>
              <a:rPr lang="fr-FR" sz="1800" b="1" dirty="0" err="1">
                <a:ea typeface="MS PGothic"/>
              </a:rPr>
              <a:t>Level</a:t>
            </a:r>
            <a:r>
              <a:rPr lang="fr-FR" sz="1800" b="1" dirty="0">
                <a:ea typeface="MS PGothic"/>
              </a:rPr>
              <a:t>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0943" y="761055"/>
            <a:ext cx="9092795" cy="3963768"/>
            <a:chOff x="-347274" y="155524"/>
            <a:chExt cx="13513339" cy="577016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274" y="155524"/>
              <a:ext cx="13513339" cy="5770169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972800" y="2359479"/>
              <a:ext cx="1241664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Pung</a:t>
              </a:r>
              <a:r>
                <a:rPr lang="fr-FR" sz="1100" b="1" dirty="0">
                  <a:solidFill>
                    <a:schemeClr val="bg1"/>
                  </a:solidFill>
                </a:rPr>
                <a:t> Co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0553701" y="3262993"/>
              <a:ext cx="1082049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chemeClr val="bg1"/>
                  </a:solidFill>
                </a:rPr>
                <a:t>Namco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8455478" y="1959369"/>
              <a:ext cx="931963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Ziling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0635344" y="1431412"/>
              <a:ext cx="1696687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Zige</a:t>
              </a:r>
              <a:r>
                <a:rPr lang="fr-FR" sz="1100" b="1" dirty="0">
                  <a:solidFill>
                    <a:schemeClr val="bg1"/>
                  </a:solidFill>
                </a:rPr>
                <a:t> </a:t>
              </a:r>
              <a:r>
                <a:rPr lang="fr-FR" sz="1100" b="1" dirty="0" err="1">
                  <a:solidFill>
                    <a:schemeClr val="bg1"/>
                  </a:solidFill>
                </a:rPr>
                <a:t>Tangco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945085" y="1959369"/>
              <a:ext cx="1170194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Urru</a:t>
              </a:r>
              <a:r>
                <a:rPr lang="fr-FR" sz="1100" b="1" dirty="0">
                  <a:solidFill>
                    <a:schemeClr val="bg1"/>
                  </a:solidFill>
                </a:rPr>
                <a:t> Co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168248" y="1695452"/>
              <a:ext cx="1367928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Dagze</a:t>
              </a:r>
              <a:r>
                <a:rPr lang="fr-FR" sz="1100" b="1" dirty="0">
                  <a:solidFill>
                    <a:schemeClr val="bg1"/>
                  </a:solidFill>
                </a:rPr>
                <a:t> Co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989864" y="3254769"/>
              <a:ext cx="1303604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Ngangze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197928" y="2725510"/>
              <a:ext cx="1965888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Tangra</a:t>
              </a:r>
              <a:r>
                <a:rPr lang="fr-FR" sz="1100" b="1" dirty="0">
                  <a:solidFill>
                    <a:schemeClr val="bg1"/>
                  </a:solidFill>
                </a:rPr>
                <a:t> </a:t>
              </a:r>
              <a:r>
                <a:rPr lang="fr-FR" sz="1100" b="1" dirty="0" err="1">
                  <a:solidFill>
                    <a:schemeClr val="bg1"/>
                  </a:solidFill>
                </a:rPr>
                <a:t>Yumco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867150" y="2925567"/>
              <a:ext cx="1765774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Zhari</a:t>
              </a:r>
              <a:r>
                <a:rPr lang="fr-FR" sz="1100" b="1" dirty="0">
                  <a:solidFill>
                    <a:schemeClr val="bg1"/>
                  </a:solidFill>
                </a:rPr>
                <a:t> Namco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55656" y="2559534"/>
              <a:ext cx="2123121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solidFill>
                    <a:schemeClr val="bg1"/>
                  </a:solidFill>
                </a:rPr>
                <a:t>Ngangla</a:t>
              </a:r>
              <a:r>
                <a:rPr lang="fr-FR" sz="1100" b="1" dirty="0">
                  <a:solidFill>
                    <a:schemeClr val="bg1"/>
                  </a:solidFill>
                </a:rPr>
                <a:t> </a:t>
              </a:r>
              <a:r>
                <a:rPr lang="fr-FR" sz="1100" b="1" dirty="0" err="1">
                  <a:solidFill>
                    <a:schemeClr val="bg1"/>
                  </a:solidFill>
                </a:rPr>
                <a:t>Ringco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287469" y="3054715"/>
              <a:ext cx="1172578" cy="38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chemeClr val="bg1"/>
                  </a:solidFill>
                </a:rPr>
                <a:t>Taro Co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57385" y="861338"/>
            <a:ext cx="702938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More than 1500 lakes &gt; 1km</a:t>
            </a:r>
            <a:r>
              <a:rPr lang="en-GB" sz="1400" baseline="30000" dirty="0" smtClean="0"/>
              <a:t>2</a:t>
            </a:r>
            <a:r>
              <a:rPr lang="en-GB" sz="1400" dirty="0" smtClean="0"/>
              <a:t> on the Tibetan Plateau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“Third pole” with high vulnerability to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Glacier mass balance, permafrost thawing </a:t>
            </a:r>
            <a:r>
              <a:rPr lang="en-GB" sz="1400" dirty="0"/>
              <a:t>and changing precipitation are </a:t>
            </a:r>
            <a:r>
              <a:rPr lang="en-GB" sz="1400" dirty="0" smtClean="0"/>
              <a:t>the principal drivers of Lake Water Level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Satellite altimetry potentially  for ~100 lakes </a:t>
            </a:r>
          </a:p>
        </p:txBody>
      </p:sp>
    </p:spTree>
    <p:extLst>
      <p:ext uri="{BB962C8B-B14F-4D97-AF65-F5344CB8AC3E}">
        <p14:creationId xmlns:p14="http://schemas.microsoft.com/office/powerpoint/2010/main" val="13730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7795142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</a:t>
            </a:r>
            <a:r>
              <a:rPr lang="fr-FR" sz="1800" b="1" dirty="0" err="1">
                <a:ea typeface="MS PGothic"/>
              </a:rPr>
              <a:t>sentinels</a:t>
            </a:r>
            <a:r>
              <a:rPr lang="fr-FR" sz="1800" b="1" dirty="0">
                <a:ea typeface="MS PGothic"/>
              </a:rPr>
              <a:t> of </a:t>
            </a:r>
            <a:r>
              <a:rPr lang="fr-FR" sz="1800" b="1" dirty="0" err="1">
                <a:ea typeface="MS PGothic"/>
              </a:rPr>
              <a:t>climate</a:t>
            </a:r>
            <a:r>
              <a:rPr lang="fr-FR" sz="1800" b="1" dirty="0">
                <a:ea typeface="MS PGothic"/>
              </a:rPr>
              <a:t> change (</a:t>
            </a:r>
            <a:r>
              <a:rPr lang="fr-FR" sz="1800" b="1" dirty="0" err="1">
                <a:ea typeface="MS PGothic"/>
              </a:rPr>
              <a:t>Level</a:t>
            </a:r>
            <a:r>
              <a:rPr lang="fr-FR" sz="1800" b="1" dirty="0">
                <a:ea typeface="MS PGothic"/>
              </a:rPr>
              <a:t>)</a:t>
            </a:r>
          </a:p>
        </p:txBody>
      </p:sp>
      <p:grpSp>
        <p:nvGrpSpPr>
          <p:cNvPr id="23" name="Groupe 23"/>
          <p:cNvGrpSpPr/>
          <p:nvPr/>
        </p:nvGrpSpPr>
        <p:grpSpPr>
          <a:xfrm>
            <a:off x="40943" y="761055"/>
            <a:ext cx="9019425" cy="3868732"/>
            <a:chOff x="139807" y="743274"/>
            <a:chExt cx="9019425" cy="3868732"/>
          </a:xfrm>
        </p:grpSpPr>
        <p:sp>
          <p:nvSpPr>
            <p:cNvPr id="30" name="ZoneTexte 24"/>
            <p:cNvSpPr txBox="1"/>
            <p:nvPr/>
          </p:nvSpPr>
          <p:spPr>
            <a:xfrm>
              <a:off x="3275373" y="2811513"/>
              <a:ext cx="5716331" cy="18004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Attributing lake water level variations requires long observation time series.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Large-scale atmospheric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oscillations 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(e.g. El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Nino 2016) 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impact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lakes 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everywhere.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Regional patterns over large areas are indicators of 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climate change.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US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Scarcity of in situ reference data is a challenge.</a:t>
              </a:r>
              <a:endParaRPr lang="en-US" sz="16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516" y="743274"/>
              <a:ext cx="3004716" cy="180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5" y="2895704"/>
              <a:ext cx="2878787" cy="1676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618" y="752198"/>
              <a:ext cx="3044919" cy="1793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07" y="752197"/>
              <a:ext cx="2896365" cy="177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43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6956425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</a:t>
            </a:r>
            <a:r>
              <a:rPr lang="fr-FR" sz="1800" b="1" dirty="0" err="1">
                <a:ea typeface="MS PGothic"/>
              </a:rPr>
              <a:t>sentinels</a:t>
            </a:r>
            <a:r>
              <a:rPr lang="fr-FR" sz="1800" b="1" dirty="0">
                <a:ea typeface="MS PGothic"/>
              </a:rPr>
              <a:t> of </a:t>
            </a:r>
            <a:r>
              <a:rPr lang="fr-FR" sz="1800" b="1" dirty="0" err="1">
                <a:ea typeface="MS PGothic"/>
              </a:rPr>
              <a:t>climate</a:t>
            </a:r>
            <a:r>
              <a:rPr lang="fr-FR" sz="1800" b="1" dirty="0">
                <a:ea typeface="MS PGothic"/>
              </a:rPr>
              <a:t> change (</a:t>
            </a:r>
            <a:r>
              <a:rPr lang="fr-FR" sz="1800" b="1" dirty="0" err="1">
                <a:ea typeface="MS PGothic"/>
              </a:rPr>
              <a:t>Extent</a:t>
            </a:r>
            <a:r>
              <a:rPr lang="fr-FR" sz="1800" b="1" dirty="0">
                <a:ea typeface="MS PGothic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731" y="858746"/>
            <a:ext cx="5262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</a:rPr>
              <a:t>Lakes are buffers in the regional </a:t>
            </a:r>
            <a:r>
              <a:rPr lang="en-GB" sz="1600" b="1" dirty="0">
                <a:latin typeface="Calibri" panose="020F0502020204030204" pitchFamily="34" charset="0"/>
              </a:rPr>
              <a:t>water cycle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87" y="1595415"/>
            <a:ext cx="4202963" cy="27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1730" y="1136369"/>
            <a:ext cx="8556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Changes in the hydro-meteorological </a:t>
            </a:r>
            <a:r>
              <a:rPr lang="en-GB" sz="1200" dirty="0"/>
              <a:t>parameters of </a:t>
            </a:r>
            <a:r>
              <a:rPr lang="en-GB" sz="1200" dirty="0" smtClean="0"/>
              <a:t>the catchment will tend </a:t>
            </a:r>
            <a:r>
              <a:rPr lang="en-GB" sz="1200" dirty="0"/>
              <a:t>towards a new </a:t>
            </a:r>
            <a:r>
              <a:rPr lang="en-GB" sz="1200" dirty="0" smtClean="0"/>
              <a:t>lake equilibrium</a:t>
            </a:r>
            <a:endParaRPr lang="en-GB" sz="1200" dirty="0"/>
          </a:p>
        </p:txBody>
      </p:sp>
      <p:pic>
        <p:nvPicPr>
          <p:cNvPr id="7" name="Picture 2" descr="1_4_bil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7" y="2283603"/>
            <a:ext cx="2534880" cy="14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944749"/>
              </p:ext>
            </p:extLst>
          </p:nvPr>
        </p:nvGraphicFramePr>
        <p:xfrm>
          <a:off x="417917" y="3880578"/>
          <a:ext cx="2152063" cy="372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Équation" r:id="rId5" imgW="2006280" imgH="393480" progId="Equation.3">
                  <p:embed/>
                </p:oleObj>
              </mc:Choice>
              <mc:Fallback>
                <p:oleObj name="Équation" r:id="rId5" imgW="2006280" imgH="393480" progId="Equation.3">
                  <p:embed/>
                  <p:pic>
                    <p:nvPicPr>
                      <p:cNvPr id="10" name="Obje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917" y="3880578"/>
                        <a:ext cx="2152063" cy="372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17917" y="1595970"/>
            <a:ext cx="3243196" cy="577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50" dirty="0"/>
              <a:t>Lake in equilibrium</a:t>
            </a:r>
            <a:r>
              <a:rPr lang="fr-FR" sz="1050" dirty="0" smtClean="0"/>
              <a:t>:</a:t>
            </a:r>
          </a:p>
          <a:p>
            <a:endParaRPr lang="fr-FR" sz="1050" dirty="0"/>
          </a:p>
          <a:p>
            <a:r>
              <a:rPr lang="fr-FR" sz="1050" dirty="0" smtClean="0"/>
              <a:t>Area = Runoff / (Evaporation – Precipitation)</a:t>
            </a:r>
            <a:endParaRPr lang="fr-FR" sz="1050" dirty="0"/>
          </a:p>
        </p:txBody>
      </p:sp>
      <p:grpSp>
        <p:nvGrpSpPr>
          <p:cNvPr id="9" name="Group 8"/>
          <p:cNvGrpSpPr/>
          <p:nvPr/>
        </p:nvGrpSpPr>
        <p:grpSpPr>
          <a:xfrm>
            <a:off x="4306187" y="1595415"/>
            <a:ext cx="4202963" cy="2780086"/>
            <a:chOff x="4306187" y="1595415"/>
            <a:chExt cx="4202963" cy="2780086"/>
          </a:xfrm>
        </p:grpSpPr>
        <p:sp>
          <p:nvSpPr>
            <p:cNvPr id="3" name="Rectangle 2"/>
            <p:cNvSpPr/>
            <p:nvPr/>
          </p:nvSpPr>
          <p:spPr>
            <a:xfrm>
              <a:off x="4306187" y="1595415"/>
              <a:ext cx="4202963" cy="27800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9239" y="1663640"/>
              <a:ext cx="3579419" cy="2684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574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6956425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sentinels of climate change (Extent)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990" y="0"/>
            <a:ext cx="9904638" cy="477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72" y="1870479"/>
            <a:ext cx="3732423" cy="26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4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89190"/>
            <a:ext cx="7401737" cy="369332"/>
          </a:xfrm>
        </p:spPr>
        <p:txBody>
          <a:bodyPr/>
          <a:lstStyle/>
          <a:p>
            <a:r>
              <a:rPr lang="fr-FR" sz="1800" b="1" dirty="0">
                <a:ea typeface="MS PGothic"/>
              </a:rPr>
              <a:t>Lakes as sentinels of climate change (</a:t>
            </a:r>
            <a:r>
              <a:rPr lang="fr-FR" sz="1800" b="1" dirty="0" smtClean="0">
                <a:ea typeface="MS PGothic"/>
              </a:rPr>
              <a:t>Ice cover)</a:t>
            </a:r>
            <a:endParaRPr lang="fr-FR" sz="1800" b="1" dirty="0">
              <a:ea typeface="MS PGothic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081"/>
            <a:ext cx="4276725" cy="3534644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07707" y="2686767"/>
            <a:ext cx="4281486" cy="659283"/>
          </a:xfr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i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 situ observations of ice freeze/break-up dates </a:t>
            </a:r>
            <a:r>
              <a:rPr lang="en-US" i="1" kern="12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/>
            </a:r>
            <a:br>
              <a:rPr lang="en-US" i="1" kern="12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lang="en-US" i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have </a:t>
            </a:r>
            <a:r>
              <a:rPr lang="en-US" i="1" kern="12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drastically decreased </a:t>
            </a:r>
            <a:r>
              <a:rPr lang="en-US" i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over last decades</a:t>
            </a:r>
            <a:endParaRPr lang="en-US" i="1" kern="1200" dirty="0">
              <a:solidFill>
                <a:schemeClr val="tx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07706" y="1115615"/>
            <a:ext cx="4281486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Freeze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-up/break-up, (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duration) are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robust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indicators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variability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and change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507706" y="1891152"/>
            <a:ext cx="4281486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Ice cover extent/concentration has an important impact </a:t>
            </a:r>
            <a:r>
              <a:rPr lang="en-US" sz="1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on </a:t>
            </a:r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lake-atmosphere interactions</a:t>
            </a:r>
          </a:p>
        </p:txBody>
      </p:sp>
      <p:sp>
        <p:nvSpPr>
          <p:cNvPr id="7" name="ZoneTexte 7"/>
          <p:cNvSpPr txBox="1"/>
          <p:nvPr/>
        </p:nvSpPr>
        <p:spPr>
          <a:xfrm>
            <a:off x="4527523" y="3503754"/>
            <a:ext cx="461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Ice cover in </a:t>
            </a:r>
            <a:r>
              <a:rPr lang="en-GB" sz="1200" dirty="0" err="1" smtClean="0"/>
              <a:t>Lakes_cci</a:t>
            </a:r>
            <a:r>
              <a:rPr lang="en-GB" sz="1200" dirty="0" smtClean="0"/>
              <a:t> using novel combinations of optical, thermal bands and machine learning approaches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380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theme/theme1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ésentation20" id="{EBB4F691-E1AD-4785-B30D-2A9C8B65E196}" vid="{64F2F81E-D61C-4E48-8630-AB54795785C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LS_Colums" ma:contentTypeID="0x0101002A34820C9AE38A4B983A019663E0D3BE00DA9F06BE4771584BB082D7BC7FE97F7C" ma:contentTypeVersion="20" ma:contentTypeDescription="." ma:contentTypeScope="" ma:versionID="7c34b8fbe8cc230b04ecccabfa320fbd">
  <xsd:schema xmlns:xsd="http://www.w3.org/2001/XMLSchema" xmlns:xs="http://www.w3.org/2001/XMLSchema" xmlns:p="http://schemas.microsoft.com/office/2006/metadata/properties" xmlns:ns1="http://schemas.microsoft.com/sharepoint/v3" xmlns:ns2="d2705f95-620a-466e-a8ca-583198e37008" xmlns:ns3="http://schemas.microsoft.com/sharepoint/v3/fields" targetNamespace="http://schemas.microsoft.com/office/2006/metadata/properties" ma:root="true" ma:fieldsID="a10ecb3812389ce3a67c0d5079c2ebe2" ns1:_="" ns2:_="" ns3:_="">
    <xsd:import namespace="http://schemas.microsoft.com/sharepoint/v3"/>
    <xsd:import namespace="d2705f95-620a-466e-a8ca-583198e3700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2:Issue_x0020_Date" minOccurs="0"/>
                <xsd:element ref="ns3:_ResourceType" minOccurs="0"/>
                <xsd:element ref="ns2:Issue" minOccurs="0"/>
                <xsd:element ref="ns1:Language" minOccurs="0"/>
                <xsd:element ref="ns2:Confidentiality_x0020_classes" minOccurs="0"/>
                <xsd:element ref="ns1:Compan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2" nillable="true" ma:displayName="Language" ma:default="English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  <xsd:element name="Company" ma:index="14" nillable="true" ma:displayName="Company" ma:internalName="Compan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05f95-620a-466e-a8ca-583198e37008" elementFormDefault="qualified">
    <xsd:import namespace="http://schemas.microsoft.com/office/2006/documentManagement/types"/>
    <xsd:import namespace="http://schemas.microsoft.com/office/infopath/2007/PartnerControls"/>
    <xsd:element name="Reference" ma:index="8" nillable="true" ma:displayName="Reference" ma:internalName="Reference">
      <xsd:simpleType>
        <xsd:restriction base="dms:Text">
          <xsd:maxLength value="255"/>
        </xsd:restriction>
      </xsd:simpleType>
    </xsd:element>
    <xsd:element name="Issue_x0020_Date" ma:index="9" nillable="true" ma:displayName="Issue Date" ma:format="DateOnly" ma:internalName="Issue_x0020_Date">
      <xsd:simpleType>
        <xsd:restriction base="dms:DateTime"/>
      </xsd:simpleType>
    </xsd:element>
    <xsd:element name="Issue" ma:index="11" nillable="true" ma:displayName="Issue" ma:internalName="Issue">
      <xsd:simpleType>
        <xsd:restriction base="dms:Text">
          <xsd:maxLength value="255"/>
        </xsd:restriction>
      </xsd:simpleType>
    </xsd:element>
    <xsd:element name="Confidentiality_x0020_classes" ma:index="13" nillable="true" ma:displayName="Confidentiality level" ma:default="Internal/Interne" ma:format="Dropdown" ma:internalName="Confidentiality_x0020_classes" ma:readOnly="false">
      <xsd:simpleType>
        <xsd:restriction base="dms:Choice">
          <xsd:enumeration value="Open/Public"/>
          <xsd:enumeration value="Internal/Interne"/>
          <xsd:enumeration value="Limited distribution/Diffusion limitée"/>
          <xsd:enumeration value="Confidential CLS/Confidentiel CLS"/>
          <xsd:enumeration value="Classified/Classifié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10" nillable="true" ma:displayName="Resource Type" ma:description="A set of categories, functions, genres or aggregation levels" ma:internalName="_ResourceTyp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 xmlns="d2705f95-620a-466e-a8ca-583198e37008" xsi:nil="true"/>
    <_ResourceType xmlns="http://schemas.microsoft.com/sharepoint/v3/fields" xsi:nil="true"/>
    <Issue_x0020_Date xmlns="d2705f95-620a-466e-a8ca-583198e37008" xsi:nil="true"/>
    <Language xmlns="http://schemas.microsoft.com/sharepoint/v3">English</Language>
    <Issue xmlns="d2705f95-620a-466e-a8ca-583198e37008">0</Issue>
    <Confidentiality_x0020_classes xmlns="d2705f95-620a-466e-a8ca-583198e37008">Limited distribution</Confidentiality_x0020_classes>
    <Company xmlns="http://schemas.microsoft.com/sharepoint/v3" xsi:nil="true"/>
  </documentManagement>
</p:properties>
</file>

<file path=customXml/item4.xml><?xml version="1.0" encoding="utf-8"?>
<?mso-contentType ?>
<SharedContentType xmlns="Microsoft.SharePoint.Taxonomy.ContentTypeSync" SourceId="00ebeff9-d408-4532-8076-4450bb00c15d" ContentTypeId="0x0101002A34820C9AE38A4B983A019663E0D3BE" PreviousValue="false"/>
</file>

<file path=customXml/itemProps1.xml><?xml version="1.0" encoding="utf-8"?>
<ds:datastoreItem xmlns:ds="http://schemas.openxmlformats.org/officeDocument/2006/customXml" ds:itemID="{61C6B931-BC1A-4870-852B-BF679C4EAF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75D35-7D45-48E1-B353-4C0500122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705f95-620a-466e-a8ca-583198e37008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8FBF53-1CA7-483B-AC97-F09CA4F8CB95}">
  <ds:schemaRefs>
    <ds:schemaRef ds:uri="http://schemas.microsoft.com/sharepoint/v3/fields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d2705f95-620a-466e-a8ca-583198e37008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90C5817-FF5A-4B7A-A1B8-D2EBF1D76FCD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CCI-Lakes</Template>
  <TotalTime>1724</TotalTime>
  <Words>1180</Words>
  <Application>Microsoft Office PowerPoint</Application>
  <PresentationFormat>On-screen Show (16:9)</PresentationFormat>
  <Paragraphs>178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ESA Presentation 16-9</vt:lpstr>
      <vt:lpstr>Équation</vt:lpstr>
      <vt:lpstr>PowerPoint Presentation</vt:lpstr>
      <vt:lpstr>Lakes as sentinels of climate change</vt:lpstr>
      <vt:lpstr>Lakes as regulators of climate change</vt:lpstr>
      <vt:lpstr>Lakes as sentinels of climate change</vt:lpstr>
      <vt:lpstr>Lakes as sentinels of climate change (Level)</vt:lpstr>
      <vt:lpstr>Lakes as sentinels of climate change (Level)</vt:lpstr>
      <vt:lpstr>Lakes as sentinels of climate change (Extent)</vt:lpstr>
      <vt:lpstr>Lakes as sentinels of climate change (Extent)</vt:lpstr>
      <vt:lpstr>Lakes as sentinels of climate change (Ice cover)</vt:lpstr>
      <vt:lpstr>Lakes as sentinels of climate change (Temperature)</vt:lpstr>
      <vt:lpstr>Lakes as sentinels of climate change (Colour)</vt:lpstr>
      <vt:lpstr>Lakes as sentinels of climate change (Colour)</vt:lpstr>
      <vt:lpstr>Lake biogeochemistry trends (chlorophyll-a)</vt:lpstr>
      <vt:lpstr>Lakes and climate – challenge summary</vt:lpstr>
      <vt:lpstr>Project objectives</vt:lpstr>
      <vt:lpstr>Timeline for Innovations and Outputs </vt:lpstr>
      <vt:lpstr>Lakes ECV Climate Data Record v1</vt:lpstr>
      <vt:lpstr>Climate Research Group – use cases</vt:lpstr>
      <vt:lpstr>Conclusions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TITLE OF PRESENTATION</dc:subject>
  <dc:creator>Hervé YESOU</dc:creator>
  <cp:lastModifiedBy>Stefan Simis</cp:lastModifiedBy>
  <cp:revision>315</cp:revision>
  <cp:lastPrinted>2008-08-26T16:26:23Z</cp:lastPrinted>
  <dcterms:created xsi:type="dcterms:W3CDTF">2018-09-24T11:13:36Z</dcterms:created>
  <dcterms:modified xsi:type="dcterms:W3CDTF">2019-10-24T09:32:21Z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0x0101002A34820C9AE38A4B983A019663E0D3BE00DA9F06BE4771584BB082D7BC7FE97F7C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AuthorIds_UIVersion_1">
    <vt:lpwstr>113</vt:lpwstr>
  </property>
  <property fmtid="{D5CDD505-2E9C-101B-9397-08002B2CF9AE}" pid="30" name="AuthorIds_UIVersion_2">
    <vt:lpwstr>113</vt:lpwstr>
  </property>
  <property fmtid="{D5CDD505-2E9C-101B-9397-08002B2CF9AE}" pid="31" name="AuthorIds_UIVersion_3">
    <vt:lpwstr>99</vt:lpwstr>
  </property>
  <property fmtid="{D5CDD505-2E9C-101B-9397-08002B2CF9AE}" pid="32" name="AuthorIds_UIVersion_4">
    <vt:lpwstr>99</vt:lpwstr>
  </property>
</Properties>
</file>