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0" r:id="rId2"/>
    <p:sldId id="281" r:id="rId3"/>
    <p:sldId id="282" r:id="rId4"/>
    <p:sldId id="283" r:id="rId5"/>
    <p:sldId id="286" r:id="rId6"/>
    <p:sldId id="298" r:id="rId7"/>
    <p:sldId id="285" r:id="rId8"/>
    <p:sldId id="290" r:id="rId9"/>
    <p:sldId id="264" r:id="rId10"/>
    <p:sldId id="291" r:id="rId11"/>
    <p:sldId id="292" r:id="rId12"/>
    <p:sldId id="267" r:id="rId13"/>
    <p:sldId id="296" r:id="rId14"/>
    <p:sldId id="288" r:id="rId15"/>
    <p:sldId id="28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41" autoAdjust="0"/>
    <p:restoredTop sz="71003" autoAdjust="0"/>
  </p:normalViewPr>
  <p:slideViewPr>
    <p:cSldViewPr snapToGrid="0" showGuides="1">
      <p:cViewPr varScale="1">
        <p:scale>
          <a:sx n="68" d="100"/>
          <a:sy n="68" d="100"/>
        </p:scale>
        <p:origin x="1379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24713E-E255-405E-A17C-F15CE5432BF0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BDA797-ECB3-41D8-A9E0-DE51216F3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421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DA797-ECB3-41D8-A9E0-DE51216F3C3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09633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DA797-ECB3-41D8-A9E0-DE51216F3C3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602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DA797-ECB3-41D8-A9E0-DE51216F3C3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4106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AE7DC-BAD4-48F1-85F7-8EDA126420D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667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DA797-ECB3-41D8-A9E0-DE51216F3C3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119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AE7DC-BAD4-48F1-85F7-8EDA126420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756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DA797-ECB3-41D8-A9E0-DE51216F3C3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815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DA797-ECB3-41D8-A9E0-DE51216F3C3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101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DA797-ECB3-41D8-A9E0-DE51216F3C3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917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DA797-ECB3-41D8-A9E0-DE51216F3C3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420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DA797-ECB3-41D8-A9E0-DE51216F3C3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881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DA797-ECB3-41D8-A9E0-DE51216F3C3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145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DA797-ECB3-41D8-A9E0-DE51216F3C3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303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1231900"/>
            <a:ext cx="5915025" cy="3327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endParaRPr lang="fr-CH" sz="16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AE7DC-BAD4-48F1-85F7-8EDA126420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196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C0A3-FA33-4F00-BE59-595DDA379A2B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5079F-4B96-49EB-9552-F68439580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088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C0A3-FA33-4F00-BE59-595DDA379A2B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5079F-4B96-49EB-9552-F68439580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695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C0A3-FA33-4F00-BE59-595DDA379A2B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5079F-4B96-49EB-9552-F68439580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211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C0A3-FA33-4F00-BE59-595DDA379A2B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5079F-4B96-49EB-9552-F68439580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930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C0A3-FA33-4F00-BE59-595DDA379A2B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5079F-4B96-49EB-9552-F68439580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393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C0A3-FA33-4F00-BE59-595DDA379A2B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5079F-4B96-49EB-9552-F68439580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296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C0A3-FA33-4F00-BE59-595DDA379A2B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5079F-4B96-49EB-9552-F68439580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0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C0A3-FA33-4F00-BE59-595DDA379A2B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5079F-4B96-49EB-9552-F68439580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2219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C0A3-FA33-4F00-BE59-595DDA379A2B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5079F-4B96-49EB-9552-F68439580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481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C0A3-FA33-4F00-BE59-595DDA379A2B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5079F-4B96-49EB-9552-F68439580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618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C0A3-FA33-4F00-BE59-595DDA379A2B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5079F-4B96-49EB-9552-F68439580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6214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7C0A3-FA33-4F00-BE59-595DDA379A2B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5079F-4B96-49EB-9552-F68439580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17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5"/>
          <a:stretch/>
        </p:blipFill>
        <p:spPr>
          <a:xfrm>
            <a:off x="0" y="-584839"/>
            <a:ext cx="12192000" cy="744279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48010" y="287921"/>
            <a:ext cx="8888508" cy="11348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Rockwell" panose="02060603020205020403" pitchFamily="18" charset="0"/>
              </a:rPr>
              <a:t>Meteolakes.ch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1" t="3335" r="19946"/>
          <a:stretch/>
        </p:blipFill>
        <p:spPr>
          <a:xfrm>
            <a:off x="7086" y="3294322"/>
            <a:ext cx="2114070" cy="360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0" t="29665" r="57789" b="28785"/>
          <a:stretch/>
        </p:blipFill>
        <p:spPr>
          <a:xfrm flipH="1">
            <a:off x="2148792" y="3286352"/>
            <a:ext cx="2437366" cy="360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2921381"/>
            <a:ext cx="1945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chemeClr val="bg1"/>
                </a:solidFill>
                <a:latin typeface="Rockwell" panose="02060603020205020403" pitchFamily="18" charset="0"/>
              </a:rPr>
              <a:t>Theo Baracchini </a:t>
            </a:r>
            <a:endParaRPr lang="en-GB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9514" y="2915349"/>
            <a:ext cx="2036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chemeClr val="bg1"/>
                </a:solidFill>
                <a:latin typeface="Rockwell" panose="02060603020205020403" pitchFamily="18" charset="0"/>
              </a:rPr>
              <a:t>Adrien Gaudard*</a:t>
            </a:r>
            <a:endParaRPr lang="en-GB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2891" y="1788353"/>
            <a:ext cx="4487262" cy="11348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Main Contributors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32475" y="6148229"/>
            <a:ext cx="2939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dirty="0">
                <a:solidFill>
                  <a:schemeClr val="bg1"/>
                </a:solidFill>
                <a:latin typeface="Rockwell" panose="02060603020205020403" pitchFamily="18" charset="0"/>
              </a:rPr>
              <a:t>Damien Bouffard</a:t>
            </a:r>
            <a:endParaRPr lang="en-GB" sz="28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32" y="6253401"/>
            <a:ext cx="2127624" cy="45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5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525221" y="-11392"/>
            <a:ext cx="765305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4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Meteolakes.ch</a:t>
            </a:r>
            <a:endParaRPr lang="fr-CH" sz="4000" dirty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algn="r"/>
            <a:r>
              <a:rPr lang="fr-CH" sz="3600" dirty="0" smtClean="0">
                <a:solidFill>
                  <a:srgbClr val="C00000"/>
                </a:solidFill>
                <a:latin typeface="Rockwell" panose="02060603020205020403" pitchFamily="18" charset="0"/>
              </a:rPr>
              <a:t>Data assimilation – </a:t>
            </a:r>
            <a:r>
              <a:rPr lang="fr-CH" sz="3600" dirty="0" err="1" smtClean="0">
                <a:solidFill>
                  <a:srgbClr val="C00000"/>
                </a:solidFill>
                <a:latin typeface="Rockwell" panose="02060603020205020403" pitchFamily="18" charset="0"/>
              </a:rPr>
              <a:t>EnKF</a:t>
            </a:r>
            <a:r>
              <a:rPr lang="fr-CH" sz="3600" dirty="0" smtClean="0">
                <a:solidFill>
                  <a:srgbClr val="C00000"/>
                </a:solidFill>
                <a:latin typeface="Rockwell" panose="02060603020205020403" pitchFamily="18" charset="0"/>
              </a:rPr>
              <a:t> - Satellites</a:t>
            </a:r>
            <a:endParaRPr lang="fr-CH" sz="3600" dirty="0">
              <a:solidFill>
                <a:srgbClr val="C00000"/>
              </a:solidFill>
              <a:latin typeface="Rockwell" panose="020606030202050204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2121" y="4322154"/>
            <a:ext cx="3591961" cy="24230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4029" y="1424176"/>
            <a:ext cx="3729443" cy="25239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973" y="2651842"/>
            <a:ext cx="4162534" cy="2803782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BF78227C-0F3E-4C02-BD01-820B492EF412}"/>
              </a:ext>
            </a:extLst>
          </p:cNvPr>
          <p:cNvSpPr txBox="1">
            <a:spLocks/>
          </p:cNvSpPr>
          <p:nvPr/>
        </p:nvSpPr>
        <p:spPr>
          <a:xfrm>
            <a:off x="296944" y="5483079"/>
            <a:ext cx="5397115" cy="12210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Courier New" panose="02070309020205020404" pitchFamily="49" charset="0"/>
              <a:buChar char="o"/>
            </a:pPr>
            <a:r>
              <a:rPr lang="fr-CH" dirty="0" err="1"/>
              <a:t>Mean</a:t>
            </a:r>
            <a:r>
              <a:rPr lang="fr-CH" dirty="0"/>
              <a:t> </a:t>
            </a:r>
            <a:r>
              <a:rPr lang="fr-CH" dirty="0" err="1"/>
              <a:t>Absolute</a:t>
            </a:r>
            <a:r>
              <a:rPr lang="fr-CH" dirty="0"/>
              <a:t> </a:t>
            </a:r>
            <a:r>
              <a:rPr lang="fr-CH" dirty="0" err="1"/>
              <a:t>Error</a:t>
            </a:r>
            <a:r>
              <a:rPr lang="fr-CH" dirty="0"/>
              <a:t> (MAE) </a:t>
            </a:r>
            <a:r>
              <a:rPr lang="fr-CH" dirty="0" err="1"/>
              <a:t>reduced</a:t>
            </a:r>
            <a:r>
              <a:rPr lang="fr-CH" dirty="0"/>
              <a:t> by 54% over </a:t>
            </a:r>
            <a:r>
              <a:rPr lang="fr-CH" dirty="0" err="1"/>
              <a:t>entire</a:t>
            </a:r>
            <a:r>
              <a:rPr lang="fr-CH" dirty="0"/>
              <a:t> </a:t>
            </a:r>
            <a:r>
              <a:rPr lang="fr-CH" dirty="0" err="1"/>
              <a:t>year</a:t>
            </a:r>
            <a:endParaRPr lang="fr-CH" dirty="0"/>
          </a:p>
          <a:p>
            <a:pPr marL="342900" indent="-342900" algn="l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Courier New" panose="02070309020205020404" pitchFamily="49" charset="0"/>
              <a:buChar char="o"/>
            </a:pPr>
            <a:r>
              <a:rPr lang="fr-CH" dirty="0"/>
              <a:t>MAE </a:t>
            </a:r>
            <a:r>
              <a:rPr lang="fr-CH" dirty="0" err="1"/>
              <a:t>after</a:t>
            </a:r>
            <a:r>
              <a:rPr lang="fr-CH" dirty="0"/>
              <a:t> DA: 0.7 °C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21756" y="2135052"/>
            <a:ext cx="1002875" cy="410489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54718" y="1405672"/>
            <a:ext cx="10932650" cy="5339581"/>
            <a:chOff x="-663037" y="1391524"/>
            <a:chExt cx="10932650" cy="533958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663037" y="2606917"/>
              <a:ext cx="4264454" cy="280378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18213" y="1391524"/>
              <a:ext cx="3831566" cy="249233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036" y="4203007"/>
              <a:ext cx="3688762" cy="2528098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11415" y="2082049"/>
              <a:ext cx="958198" cy="4132942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79514" y="1431539"/>
            <a:ext cx="10973474" cy="5332044"/>
            <a:chOff x="8520649" y="-2566191"/>
            <a:chExt cx="10973474" cy="533204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20649" y="-1376665"/>
              <a:ext cx="4115666" cy="278664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976260" y="-2566191"/>
              <a:ext cx="3831566" cy="2460925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027397" y="237437"/>
              <a:ext cx="3645420" cy="2528416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503431" y="-1866574"/>
              <a:ext cx="990692" cy="4059684"/>
            </a:xfrm>
            <a:prstGeom prst="rect">
              <a:avLst/>
            </a:prstGeom>
          </p:spPr>
        </p:pic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BC06990-8E54-4D0B-886E-B99EC78B92ED}"/>
              </a:ext>
            </a:extLst>
          </p:cNvPr>
          <p:cNvCxnSpPr>
            <a:cxnSpLocks/>
          </p:cNvCxnSpPr>
          <p:nvPr/>
        </p:nvCxnSpPr>
        <p:spPr>
          <a:xfrm>
            <a:off x="5018938" y="3975779"/>
            <a:ext cx="1316187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66CDF8D-5FAD-4D08-98FC-39A86357561F}"/>
              </a:ext>
            </a:extLst>
          </p:cNvPr>
          <p:cNvCxnSpPr>
            <a:cxnSpLocks/>
          </p:cNvCxnSpPr>
          <p:nvPr/>
        </p:nvCxnSpPr>
        <p:spPr>
          <a:xfrm>
            <a:off x="6365810" y="3485361"/>
            <a:ext cx="0" cy="1136743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01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190449" y="-11392"/>
            <a:ext cx="798782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4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Meteolakes.ch</a:t>
            </a:r>
            <a:endParaRPr lang="fr-CH" sz="4000" dirty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algn="r"/>
            <a:r>
              <a:rPr lang="fr-CH" sz="3600" dirty="0" err="1" smtClean="0">
                <a:solidFill>
                  <a:srgbClr val="C00000"/>
                </a:solidFill>
                <a:latin typeface="Rockwell" panose="02060603020205020403" pitchFamily="18" charset="0"/>
              </a:rPr>
              <a:t>Operational</a:t>
            </a:r>
            <a:r>
              <a:rPr lang="fr-CH" sz="3600" dirty="0" smtClean="0">
                <a:solidFill>
                  <a:srgbClr val="C00000"/>
                </a:solidFill>
                <a:latin typeface="Rockwell" panose="02060603020205020403" pitchFamily="18" charset="0"/>
              </a:rPr>
              <a:t> data assimilation system</a:t>
            </a:r>
            <a:endParaRPr lang="fr-CH" sz="3600" dirty="0">
              <a:solidFill>
                <a:srgbClr val="C00000"/>
              </a:solidFill>
              <a:latin typeface="Rockwell" panose="02060603020205020403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A7DD125-9219-41BD-9B4D-81988315E9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1801" y="4461348"/>
            <a:ext cx="4456292" cy="2259874"/>
          </a:xfrm>
          <a:prstGeom prst="rect">
            <a:avLst/>
          </a:prstGeom>
        </p:spPr>
      </p:pic>
      <p:sp>
        <p:nvSpPr>
          <p:cNvPr id="34" name="TextBox 8"/>
          <p:cNvSpPr txBox="1"/>
          <p:nvPr/>
        </p:nvSpPr>
        <p:spPr>
          <a:xfrm>
            <a:off x="11647230" y="6401535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E9C5AEB-4B03-4106-A07E-F7581C7810B2}" type="slidenum">
              <a:rPr lang="en-US" sz="1600">
                <a:solidFill>
                  <a:schemeClr val="bg1">
                    <a:lumMod val="50000"/>
                  </a:schemeClr>
                </a:solidFill>
              </a:rPr>
              <a:t>11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357B98F8-D913-4E7B-A4B9-9257467FB80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212" y="2534660"/>
            <a:ext cx="3351197" cy="152748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C6FF53C-7629-42E1-A90D-4D26F42291B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3391" y="2417202"/>
            <a:ext cx="3493602" cy="1721315"/>
          </a:xfrm>
          <a:prstGeom prst="rect">
            <a:avLst/>
          </a:prstGeom>
        </p:spPr>
      </p:pic>
      <p:cxnSp>
        <p:nvCxnSpPr>
          <p:cNvPr id="38" name="Straight Connector 37"/>
          <p:cNvCxnSpPr/>
          <p:nvPr/>
        </p:nvCxnSpPr>
        <p:spPr>
          <a:xfrm>
            <a:off x="2553557" y="5012534"/>
            <a:ext cx="3626603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39" name="Screen Recording 5">
            <a:hlinkClick r:id="" action="ppaction://media"/>
            <a:extLst>
              <a:ext uri="{FF2B5EF4-FFF2-40B4-BE49-F238E27FC236}">
                <a16:creationId xmlns:a16="http://schemas.microsoft.com/office/drawing/2014/main" id="{779C2170-A290-46FB-A444-33CCCE5F2D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16592" y="1402892"/>
            <a:ext cx="3288338" cy="538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3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5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78069" y="26707"/>
            <a:ext cx="68234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4000" dirty="0">
                <a:solidFill>
                  <a:srgbClr val="0070C0"/>
                </a:solidFill>
                <a:latin typeface="Rockwell" panose="02060603020205020403" pitchFamily="18" charset="0"/>
              </a:rPr>
              <a:t>Online </a:t>
            </a:r>
            <a:r>
              <a:rPr lang="fr-CH" sz="4000" dirty="0" err="1" smtClean="0">
                <a:solidFill>
                  <a:srgbClr val="0070C0"/>
                </a:solidFill>
                <a:latin typeface="Rockwell" panose="02060603020205020403" pitchFamily="18" charset="0"/>
              </a:rPr>
              <a:t>Operational</a:t>
            </a:r>
            <a:r>
              <a:rPr lang="fr-CH" sz="4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 </a:t>
            </a:r>
            <a:r>
              <a:rPr lang="fr-CH" sz="4000" dirty="0">
                <a:solidFill>
                  <a:srgbClr val="0070C0"/>
                </a:solidFill>
                <a:latin typeface="Rockwell" panose="02060603020205020403" pitchFamily="18" charset="0"/>
              </a:rPr>
              <a:t>Platform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1140" y="793464"/>
            <a:ext cx="3356420" cy="2544318"/>
          </a:xfrm>
          <a:prstGeom prst="rect">
            <a:avLst/>
          </a:prstGeom>
        </p:spPr>
      </p:pic>
      <p:sp>
        <p:nvSpPr>
          <p:cNvPr id="13" name="Espace réservé du contenu 2"/>
          <p:cNvSpPr txBox="1">
            <a:spLocks/>
          </p:cNvSpPr>
          <p:nvPr/>
        </p:nvSpPr>
        <p:spPr>
          <a:xfrm>
            <a:off x="131078" y="1373462"/>
            <a:ext cx="6020589" cy="1789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SzPct val="60000"/>
              <a:buNone/>
            </a:pPr>
            <a:r>
              <a:rPr lang="en-US" sz="2400" b="1" dirty="0">
                <a:latin typeface="Georgia" panose="02040502050405020303" pitchFamily="18" charset="0"/>
              </a:rPr>
              <a:t>System operation:</a:t>
            </a:r>
          </a:p>
          <a:p>
            <a:pPr>
              <a:spcBef>
                <a:spcPts val="0"/>
              </a:spcBef>
              <a:buSzPct val="60000"/>
              <a:buFont typeface="Wingdings" charset="2"/>
              <a:buChar char="u"/>
            </a:pPr>
            <a:r>
              <a:rPr lang="en-US" sz="2400" dirty="0">
                <a:latin typeface="Georgia" panose="02040502050405020303" pitchFamily="18" charset="0"/>
              </a:rPr>
              <a:t>Daily computations (hydrodynamics + water quality)</a:t>
            </a:r>
          </a:p>
          <a:p>
            <a:pPr>
              <a:lnSpc>
                <a:spcPct val="150000"/>
              </a:lnSpc>
              <a:spcBef>
                <a:spcPts val="0"/>
              </a:spcBef>
              <a:buSzPct val="60000"/>
              <a:buFont typeface="Wingdings" charset="2"/>
              <a:buChar char="u"/>
            </a:pPr>
            <a:r>
              <a:rPr lang="en-US" sz="2400" dirty="0">
                <a:latin typeface="Georgia" panose="02040502050405020303" pitchFamily="18" charset="0"/>
              </a:rPr>
              <a:t>5d forecasts </a:t>
            </a:r>
          </a:p>
          <a:p>
            <a:pPr>
              <a:lnSpc>
                <a:spcPct val="150000"/>
              </a:lnSpc>
              <a:spcBef>
                <a:spcPts val="0"/>
              </a:spcBef>
              <a:buSzPct val="60000"/>
              <a:buFont typeface="Wingdings" charset="2"/>
              <a:buChar char="u"/>
            </a:pPr>
            <a:r>
              <a:rPr lang="en-US" sz="2400" dirty="0">
                <a:latin typeface="Georgia" panose="02040502050405020303" pitchFamily="18" charset="0"/>
              </a:rPr>
              <a:t>Data </a:t>
            </a:r>
            <a:r>
              <a:rPr lang="en-US" sz="2400" dirty="0" smtClean="0">
                <a:latin typeface="Georgia" panose="02040502050405020303" pitchFamily="18" charset="0"/>
              </a:rPr>
              <a:t>assimilation</a:t>
            </a:r>
            <a:endParaRPr lang="en-US" sz="2400" dirty="0">
              <a:latin typeface="Georgia" panose="02040502050405020303" pitchFamily="18" charset="0"/>
            </a:endParaRPr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106491" y="3824949"/>
            <a:ext cx="11361216" cy="2499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SzPct val="60000"/>
              <a:buNone/>
            </a:pPr>
            <a:r>
              <a:rPr lang="en-US" sz="2400" b="1" dirty="0" smtClean="0">
                <a:latin typeface="Georgia" panose="02040502050405020303" pitchFamily="18" charset="0"/>
              </a:rPr>
              <a:t>Applications:</a:t>
            </a:r>
          </a:p>
          <a:p>
            <a:pPr>
              <a:spcBef>
                <a:spcPts val="600"/>
              </a:spcBef>
              <a:buSzPct val="60000"/>
              <a:buFont typeface="Wingdings" charset="2"/>
              <a:buChar char="u"/>
            </a:pPr>
            <a:r>
              <a:rPr lang="en-US" sz="2400" i="1" dirty="0" smtClean="0">
                <a:latin typeface="Georgia" panose="02040502050405020303" pitchFamily="18" charset="0"/>
              </a:rPr>
              <a:t>Scientists</a:t>
            </a:r>
            <a:r>
              <a:rPr lang="en-US" sz="2400" dirty="0" smtClean="0">
                <a:latin typeface="Georgia" panose="02040502050405020303" pitchFamily="18" charset="0"/>
              </a:rPr>
              <a:t>: in-situ measurements planning, understanding 3D physical phenomenon (e.g. </a:t>
            </a:r>
            <a:r>
              <a:rPr lang="en-US" sz="2400" dirty="0" err="1" smtClean="0">
                <a:latin typeface="Georgia" panose="02040502050405020303" pitchFamily="18" charset="0"/>
              </a:rPr>
              <a:t>upwellings</a:t>
            </a:r>
            <a:r>
              <a:rPr lang="en-US" sz="2400" dirty="0" smtClean="0">
                <a:latin typeface="Georgia" panose="02040502050405020303" pitchFamily="18" charset="0"/>
              </a:rPr>
              <a:t>)</a:t>
            </a:r>
          </a:p>
          <a:p>
            <a:pPr>
              <a:spcBef>
                <a:spcPts val="600"/>
              </a:spcBef>
              <a:buSzPct val="60000"/>
              <a:buFont typeface="Wingdings" charset="2"/>
              <a:buChar char="u"/>
            </a:pPr>
            <a:r>
              <a:rPr lang="en-US" sz="2400" i="1" dirty="0" smtClean="0">
                <a:latin typeface="Georgia" panose="02040502050405020303" pitchFamily="18" charset="0"/>
              </a:rPr>
              <a:t>Governmental agencies</a:t>
            </a:r>
            <a:r>
              <a:rPr lang="en-US" sz="2400" dirty="0" smtClean="0">
                <a:latin typeface="Georgia" panose="02040502050405020303" pitchFamily="18" charset="0"/>
              </a:rPr>
              <a:t>: monitoring lakes at every location in space and time, following the stratification and mixing</a:t>
            </a:r>
          </a:p>
          <a:p>
            <a:pPr>
              <a:spcBef>
                <a:spcPts val="600"/>
              </a:spcBef>
              <a:buSzPct val="60000"/>
              <a:buFont typeface="Wingdings" charset="2"/>
              <a:buChar char="u"/>
            </a:pPr>
            <a:r>
              <a:rPr lang="en-US" sz="2400" i="1" dirty="0" smtClean="0">
                <a:latin typeface="Georgia" panose="02040502050405020303" pitchFamily="18" charset="0"/>
              </a:rPr>
              <a:t>Public awareness: </a:t>
            </a:r>
            <a:r>
              <a:rPr lang="en-US" sz="2400" dirty="0" smtClean="0">
                <a:latin typeface="Georgia" panose="02040502050405020303" pitchFamily="18" charset="0"/>
              </a:rPr>
              <a:t>800 daily users in summer on avg., total &gt;220 000</a:t>
            </a:r>
            <a:endParaRPr lang="en-US" sz="2400" dirty="0">
              <a:latin typeface="Georgia" panose="02040502050405020303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1068" t="9819" r="861"/>
          <a:stretch/>
        </p:blipFill>
        <p:spPr>
          <a:xfrm>
            <a:off x="7658658" y="1615624"/>
            <a:ext cx="3346601" cy="25398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624" t="10630" r="802" b="975"/>
          <a:stretch/>
        </p:blipFill>
        <p:spPr>
          <a:xfrm>
            <a:off x="8880238" y="2201240"/>
            <a:ext cx="3344048" cy="25178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flipH="1">
            <a:off x="8155171" y="6420403"/>
            <a:ext cx="4006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>
                <a:solidFill>
                  <a:srgbClr val="0070C0"/>
                </a:solidFill>
                <a:latin typeface="Georgia" panose="02040502050405020303" pitchFamily="18" charset="0"/>
              </a:rPr>
              <a:t>Baracchini et al. </a:t>
            </a:r>
            <a:r>
              <a:rPr lang="fr-CH" sz="24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WR (2019).</a:t>
            </a:r>
            <a:endParaRPr lang="en-US" sz="24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flipH="1">
            <a:off x="0" y="6396335"/>
            <a:ext cx="3853234" cy="461665"/>
          </a:xfrm>
          <a:prstGeom prst="rect">
            <a:avLst/>
          </a:prstGeom>
          <a:solidFill>
            <a:srgbClr val="F0E6C3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https</a:t>
            </a:r>
            <a:r>
              <a:rPr lang="en-US" sz="2400" dirty="0" smtClean="0">
                <a:latin typeface="Georgia" panose="02040502050405020303" pitchFamily="18" charset="0"/>
              </a:rPr>
              <a:t>://meteolakes.ch</a:t>
            </a:r>
            <a:r>
              <a:rPr lang="en-US" sz="2400" dirty="0">
                <a:latin typeface="Georgia" panose="02040502050405020303" pitchFamily="18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98491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5"/>
          <a:stretch/>
        </p:blipFill>
        <p:spPr>
          <a:xfrm>
            <a:off x="0" y="-589504"/>
            <a:ext cx="12192000" cy="744279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48010" y="287921"/>
            <a:ext cx="8888508" cy="11348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Rockwell" panose="02060603020205020403" pitchFamily="18" charset="0"/>
              </a:rPr>
              <a:t>Meteolakes.ch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1" t="3335" r="19946"/>
          <a:stretch/>
        </p:blipFill>
        <p:spPr>
          <a:xfrm>
            <a:off x="7086" y="3294322"/>
            <a:ext cx="2114070" cy="360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0" t="29665" r="57789" b="28785"/>
          <a:stretch/>
        </p:blipFill>
        <p:spPr>
          <a:xfrm flipH="1">
            <a:off x="2148792" y="3286352"/>
            <a:ext cx="2437366" cy="360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2921381"/>
            <a:ext cx="1945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chemeClr val="bg1"/>
                </a:solidFill>
                <a:latin typeface="Rockwell" panose="02060603020205020403" pitchFamily="18" charset="0"/>
              </a:rPr>
              <a:t>Theo Baracchini </a:t>
            </a:r>
            <a:endParaRPr lang="en-GB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9514" y="2915349"/>
            <a:ext cx="1916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chemeClr val="bg1"/>
                </a:solidFill>
                <a:latin typeface="Rockwell" panose="02060603020205020403" pitchFamily="18" charset="0"/>
              </a:rPr>
              <a:t>Adrien Gaudard</a:t>
            </a:r>
            <a:endParaRPr lang="en-GB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2891" y="1788353"/>
            <a:ext cx="4487262" cy="11348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Main Contributors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146986" y="1794638"/>
            <a:ext cx="4487262" cy="11348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Other Contributors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73329" y="2904098"/>
            <a:ext cx="240181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 smtClean="0">
                <a:solidFill>
                  <a:schemeClr val="bg1"/>
                </a:solidFill>
                <a:latin typeface="Rockwell" panose="02060603020205020403" pitchFamily="18" charset="0"/>
              </a:rPr>
              <a:t>Philip Chu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 smtClean="0">
                <a:solidFill>
                  <a:schemeClr val="bg1"/>
                </a:solidFill>
                <a:latin typeface="Rockwell" panose="02060603020205020403" pitchFamily="18" charset="0"/>
              </a:rPr>
              <a:t>Alfred Wüest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 smtClean="0">
                <a:solidFill>
                  <a:schemeClr val="bg1"/>
                </a:solidFill>
                <a:latin typeface="Rockwell" panose="02060603020205020403" pitchFamily="18" charset="0"/>
              </a:rPr>
              <a:t>Love </a:t>
            </a:r>
            <a:r>
              <a:rPr lang="fr-CH" dirty="0" err="1" smtClean="0">
                <a:solidFill>
                  <a:schemeClr val="bg1"/>
                </a:solidFill>
                <a:latin typeface="Rockwell" panose="02060603020205020403" pitchFamily="18" charset="0"/>
              </a:rPr>
              <a:t>Vinna</a:t>
            </a:r>
            <a:r>
              <a:rPr lang="fr-CH" dirty="0" smtClean="0">
                <a:solidFill>
                  <a:schemeClr val="bg1"/>
                </a:solidFill>
                <a:latin typeface="Rockwell" panose="02060603020205020403" pitchFamily="18" charset="0"/>
              </a:rPr>
              <a:t> Raman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 smtClean="0">
                <a:solidFill>
                  <a:schemeClr val="bg1"/>
                </a:solidFill>
                <a:latin typeface="Rockwell" panose="02060603020205020403" pitchFamily="18" charset="0"/>
              </a:rPr>
              <a:t>Stefan Wunderle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 smtClean="0">
                <a:solidFill>
                  <a:schemeClr val="bg1"/>
                </a:solidFill>
                <a:latin typeface="Rockwell" panose="02060603020205020403" pitchFamily="18" charset="0"/>
              </a:rPr>
              <a:t>And </a:t>
            </a:r>
            <a:r>
              <a:rPr lang="fr-CH" dirty="0" err="1" smtClean="0">
                <a:solidFill>
                  <a:schemeClr val="bg1"/>
                </a:solidFill>
                <a:latin typeface="Rockwell" panose="02060603020205020403" pitchFamily="18" charset="0"/>
              </a:rPr>
              <a:t>others</a:t>
            </a:r>
            <a:endParaRPr lang="fr-CH" dirty="0" smtClean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dirty="0" smtClean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endParaRPr lang="en-GB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32475" y="6148229"/>
            <a:ext cx="2939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dirty="0">
                <a:solidFill>
                  <a:schemeClr val="bg1"/>
                </a:solidFill>
                <a:latin typeface="Rockwell" panose="02060603020205020403" pitchFamily="18" charset="0"/>
              </a:rPr>
              <a:t>Damien Bouffard</a:t>
            </a:r>
            <a:endParaRPr lang="en-GB" sz="28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32" y="6253401"/>
            <a:ext cx="2127624" cy="45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9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674776" y="26708"/>
            <a:ext cx="85231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4000" dirty="0" err="1">
                <a:solidFill>
                  <a:srgbClr val="0070C0"/>
                </a:solidFill>
                <a:latin typeface="Rockwell" panose="02060603020205020403" pitchFamily="18" charset="0"/>
              </a:rPr>
              <a:t>Swiss</a:t>
            </a:r>
            <a:r>
              <a:rPr lang="fr-CH" sz="4000" dirty="0">
                <a:solidFill>
                  <a:srgbClr val="0070C0"/>
                </a:solidFill>
                <a:latin typeface="Rockwell" panose="02060603020205020403" pitchFamily="18" charset="0"/>
              </a:rPr>
              <a:t> Lakes1-D </a:t>
            </a:r>
            <a:r>
              <a:rPr lang="fr-CH" sz="4000" dirty="0" err="1">
                <a:solidFill>
                  <a:srgbClr val="0070C0"/>
                </a:solidFill>
                <a:latin typeface="Rockwell" panose="02060603020205020403" pitchFamily="18" charset="0"/>
              </a:rPr>
              <a:t>Modelling</a:t>
            </a:r>
            <a:endParaRPr lang="fr-CH" sz="4000" dirty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algn="r"/>
            <a:r>
              <a:rPr lang="fr-CH" sz="3200" dirty="0" err="1">
                <a:solidFill>
                  <a:srgbClr val="C00000"/>
                </a:solidFill>
                <a:latin typeface="Rockwell" panose="02060603020205020403" pitchFamily="18" charset="0"/>
              </a:rPr>
              <a:t>Toward</a:t>
            </a:r>
            <a:r>
              <a:rPr lang="fr-CH" sz="3200" dirty="0">
                <a:solidFill>
                  <a:srgbClr val="C00000"/>
                </a:solidFill>
                <a:latin typeface="Rockwell" panose="02060603020205020403" pitchFamily="18" charset="0"/>
              </a:rPr>
              <a:t> a </a:t>
            </a:r>
            <a:r>
              <a:rPr lang="fr-CH" sz="3200" dirty="0" err="1">
                <a:solidFill>
                  <a:srgbClr val="C00000"/>
                </a:solidFill>
                <a:latin typeface="Rockwell" panose="02060603020205020403" pitchFamily="18" charset="0"/>
              </a:rPr>
              <a:t>general</a:t>
            </a:r>
            <a:r>
              <a:rPr lang="fr-CH" sz="3200" dirty="0">
                <a:solidFill>
                  <a:srgbClr val="C00000"/>
                </a:solidFill>
                <a:latin typeface="Rockwell" panose="02060603020205020403" pitchFamily="18" charset="0"/>
              </a:rPr>
              <a:t> use of high </a:t>
            </a:r>
            <a:r>
              <a:rPr lang="fr-CH" sz="3200" dirty="0" err="1">
                <a:solidFill>
                  <a:srgbClr val="C00000"/>
                </a:solidFill>
                <a:latin typeface="Rockwell" panose="02060603020205020403" pitchFamily="18" charset="0"/>
              </a:rPr>
              <a:t>frequency</a:t>
            </a:r>
            <a:r>
              <a:rPr lang="fr-CH" sz="3200" dirty="0">
                <a:solidFill>
                  <a:srgbClr val="C00000"/>
                </a:solidFill>
                <a:latin typeface="Rockwell" panose="02060603020205020403" pitchFamily="18" charset="0"/>
              </a:rPr>
              <a:t> data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4595" r="8960" b="2811"/>
          <a:stretch/>
        </p:blipFill>
        <p:spPr>
          <a:xfrm>
            <a:off x="1660380" y="1378716"/>
            <a:ext cx="7984309" cy="53424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1660380" y="6253902"/>
            <a:ext cx="3853234" cy="461665"/>
          </a:xfrm>
          <a:prstGeom prst="rect">
            <a:avLst/>
          </a:prstGeom>
          <a:solidFill>
            <a:srgbClr val="F0E6C3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https://simstrat.eawag.ch/</a:t>
            </a:r>
          </a:p>
        </p:txBody>
      </p:sp>
      <p:sp>
        <p:nvSpPr>
          <p:cNvPr id="11" name="TextBox 10"/>
          <p:cNvSpPr txBox="1"/>
          <p:nvPr/>
        </p:nvSpPr>
        <p:spPr>
          <a:xfrm rot="16200000" flipH="1">
            <a:off x="10233829" y="3723695"/>
            <a:ext cx="3531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>
                <a:solidFill>
                  <a:srgbClr val="00B050"/>
                </a:solidFill>
                <a:latin typeface="Georgia" panose="02040502050405020303" pitchFamily="18" charset="0"/>
              </a:rPr>
              <a:t>Adrien Gaudard, Eawag</a:t>
            </a:r>
            <a:endParaRPr lang="en-US" dirty="0">
              <a:solidFill>
                <a:srgbClr val="00B05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8346558" y="6392055"/>
            <a:ext cx="3854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>
                <a:solidFill>
                  <a:srgbClr val="0070C0"/>
                </a:solidFill>
                <a:latin typeface="Georgia" panose="02040502050405020303" pitchFamily="18" charset="0"/>
              </a:rPr>
              <a:t>Gaudard et al. </a:t>
            </a:r>
            <a:r>
              <a:rPr lang="fr-CH" sz="24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GMD (2019)</a:t>
            </a:r>
            <a:endParaRPr lang="en-US" sz="24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79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578" y="129309"/>
            <a:ext cx="779492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2663" y="6488668"/>
            <a:ext cx="2304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simstrat.eawag.ch</a:t>
            </a:r>
            <a:endParaRPr lang="en-GB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48657" y="26707"/>
            <a:ext cx="28857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4000" dirty="0">
                <a:solidFill>
                  <a:schemeClr val="bg1"/>
                </a:solidFill>
                <a:latin typeface="Rockwell" panose="02060603020205020403" pitchFamily="18" charset="0"/>
              </a:rPr>
              <a:t>1-D </a:t>
            </a:r>
            <a:r>
              <a:rPr lang="fr-CH" sz="4000" dirty="0" err="1">
                <a:solidFill>
                  <a:schemeClr val="bg1"/>
                </a:solidFill>
                <a:latin typeface="Rockwell" panose="02060603020205020403" pitchFamily="18" charset="0"/>
              </a:rPr>
              <a:t>Models</a:t>
            </a:r>
            <a:endParaRPr lang="fr-CH" sz="40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0" y="-1407"/>
            <a:ext cx="457200" cy="365125"/>
          </a:xfrm>
        </p:spPr>
        <p:txBody>
          <a:bodyPr/>
          <a:lstStyle/>
          <a:p>
            <a:fld id="{2CD820D9-E96B-764D-B841-877A4D5FEE3D}" type="slidenum">
              <a:rPr lang="en-US" smtClean="0"/>
              <a:t>15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669334" y="26708"/>
            <a:ext cx="85231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4000" dirty="0" err="1">
                <a:solidFill>
                  <a:srgbClr val="0070C0"/>
                </a:solidFill>
                <a:latin typeface="Rockwell" panose="02060603020205020403" pitchFamily="18" charset="0"/>
              </a:rPr>
              <a:t>Swiss</a:t>
            </a:r>
            <a:r>
              <a:rPr lang="fr-CH" sz="4000" dirty="0">
                <a:solidFill>
                  <a:srgbClr val="0070C0"/>
                </a:solidFill>
                <a:latin typeface="Rockwell" panose="02060603020205020403" pitchFamily="18" charset="0"/>
              </a:rPr>
              <a:t> </a:t>
            </a:r>
            <a:r>
              <a:rPr lang="fr-CH" sz="4000" dirty="0" err="1">
                <a:solidFill>
                  <a:srgbClr val="0070C0"/>
                </a:solidFill>
                <a:latin typeface="Rockwell" panose="02060603020205020403" pitchFamily="18" charset="0"/>
              </a:rPr>
              <a:t>Lakes</a:t>
            </a:r>
            <a:r>
              <a:rPr lang="fr-CH" sz="4000" dirty="0">
                <a:solidFill>
                  <a:srgbClr val="0070C0"/>
                </a:solidFill>
                <a:latin typeface="Rockwell" panose="02060603020205020403" pitchFamily="18" charset="0"/>
              </a:rPr>
              <a:t> 1-D </a:t>
            </a:r>
            <a:r>
              <a:rPr lang="fr-CH" sz="4000" dirty="0" err="1">
                <a:solidFill>
                  <a:srgbClr val="0070C0"/>
                </a:solidFill>
                <a:latin typeface="Rockwell" panose="02060603020205020403" pitchFamily="18" charset="0"/>
              </a:rPr>
              <a:t>Modelling</a:t>
            </a:r>
            <a:endParaRPr lang="fr-CH" sz="4000" dirty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algn="r"/>
            <a:r>
              <a:rPr lang="fr-CH" sz="3200" dirty="0" err="1">
                <a:solidFill>
                  <a:srgbClr val="C00000"/>
                </a:solidFill>
                <a:latin typeface="Rockwell" panose="02060603020205020403" pitchFamily="18" charset="0"/>
              </a:rPr>
              <a:t>Toward</a:t>
            </a:r>
            <a:r>
              <a:rPr lang="fr-CH" sz="3200" dirty="0">
                <a:solidFill>
                  <a:srgbClr val="C00000"/>
                </a:solidFill>
                <a:latin typeface="Rockwell" panose="02060603020205020403" pitchFamily="18" charset="0"/>
              </a:rPr>
              <a:t> a </a:t>
            </a:r>
            <a:r>
              <a:rPr lang="fr-CH" sz="3200" dirty="0" err="1">
                <a:solidFill>
                  <a:srgbClr val="C00000"/>
                </a:solidFill>
                <a:latin typeface="Rockwell" panose="02060603020205020403" pitchFamily="18" charset="0"/>
              </a:rPr>
              <a:t>general</a:t>
            </a:r>
            <a:r>
              <a:rPr lang="fr-CH" sz="3200" dirty="0">
                <a:solidFill>
                  <a:srgbClr val="C00000"/>
                </a:solidFill>
                <a:latin typeface="Rockwell" panose="02060603020205020403" pitchFamily="18" charset="0"/>
              </a:rPr>
              <a:t> use of high </a:t>
            </a:r>
            <a:r>
              <a:rPr lang="fr-CH" sz="3200" dirty="0" err="1">
                <a:solidFill>
                  <a:srgbClr val="C00000"/>
                </a:solidFill>
                <a:latin typeface="Rockwell" panose="02060603020205020403" pitchFamily="18" charset="0"/>
              </a:rPr>
              <a:t>frequency</a:t>
            </a:r>
            <a:r>
              <a:rPr lang="fr-CH" sz="3200" dirty="0">
                <a:solidFill>
                  <a:srgbClr val="C00000"/>
                </a:solidFill>
                <a:latin typeface="Rockwell" panose="02060603020205020403" pitchFamily="18" charset="0"/>
              </a:rPr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86274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98" y="1273809"/>
            <a:ext cx="10993598" cy="55712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flipH="1">
            <a:off x="8339498" y="6410129"/>
            <a:ext cx="385063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2400" dirty="0">
                <a:solidFill>
                  <a:srgbClr val="00B050"/>
                </a:solidFill>
                <a:latin typeface="Georgia" panose="02040502050405020303" pitchFamily="18" charset="0"/>
              </a:rPr>
              <a:t>Nouchi et al</a:t>
            </a:r>
            <a:r>
              <a:rPr lang="fr-CH" sz="2400" dirty="0" smtClean="0">
                <a:solidFill>
                  <a:srgbClr val="00B050"/>
                </a:solidFill>
                <a:latin typeface="Georgia" panose="02040502050405020303" pitchFamily="18" charset="0"/>
              </a:rPr>
              <a:t>. AS (2019)</a:t>
            </a:r>
            <a:endParaRPr lang="en-US" sz="2400" dirty="0">
              <a:solidFill>
                <a:srgbClr val="00B05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2495" y="-11392"/>
            <a:ext cx="1105578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4000" dirty="0" err="1" smtClean="0">
                <a:solidFill>
                  <a:srgbClr val="0070C0"/>
                </a:solidFill>
                <a:latin typeface="Rockwell" panose="02060603020205020403" pitchFamily="18" charset="0"/>
              </a:rPr>
              <a:t>Need</a:t>
            </a:r>
            <a:r>
              <a:rPr lang="fr-CH" sz="4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 of an online </a:t>
            </a:r>
            <a:r>
              <a:rPr lang="fr-CH" sz="4000" dirty="0" err="1" smtClean="0">
                <a:solidFill>
                  <a:srgbClr val="0070C0"/>
                </a:solidFill>
                <a:latin typeface="Rockwell" panose="02060603020205020403" pitchFamily="18" charset="0"/>
              </a:rPr>
              <a:t>operational</a:t>
            </a:r>
            <a:r>
              <a:rPr lang="fr-CH" sz="4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 3D hydro model</a:t>
            </a:r>
            <a:endParaRPr lang="fr-CH" sz="4000" dirty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algn="r"/>
            <a:r>
              <a:rPr lang="fr-CH" sz="3600" dirty="0" smtClean="0">
                <a:solidFill>
                  <a:srgbClr val="C00000"/>
                </a:solidFill>
                <a:latin typeface="Rockwell" panose="02060603020205020403" pitchFamily="18" charset="0"/>
              </a:rPr>
              <a:t>Ex: calcite </a:t>
            </a:r>
            <a:r>
              <a:rPr lang="fr-CH" sz="3600" dirty="0" err="1" smtClean="0">
                <a:solidFill>
                  <a:srgbClr val="C00000"/>
                </a:solidFill>
                <a:latin typeface="Rockwell" panose="02060603020205020403" pitchFamily="18" charset="0"/>
              </a:rPr>
              <a:t>precipitation</a:t>
            </a:r>
            <a:r>
              <a:rPr lang="fr-CH" sz="3600" dirty="0" smtClean="0">
                <a:solidFill>
                  <a:srgbClr val="C00000"/>
                </a:solidFill>
                <a:latin typeface="Rockwell" panose="02060603020205020403" pitchFamily="18" charset="0"/>
              </a:rPr>
              <a:t> in Lake Geneva</a:t>
            </a:r>
            <a:endParaRPr lang="fr-CH" sz="3600" dirty="0">
              <a:solidFill>
                <a:srgbClr val="C00000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71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01" y="1962191"/>
            <a:ext cx="5949752" cy="30151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907" y="2050279"/>
            <a:ext cx="5456997" cy="28988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8065627" y="6388510"/>
            <a:ext cx="4107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>
                <a:solidFill>
                  <a:srgbClr val="00B050"/>
                </a:solidFill>
                <a:latin typeface="Georgia" panose="02040502050405020303" pitchFamily="18" charset="0"/>
              </a:rPr>
              <a:t>Nouchi et al. </a:t>
            </a:r>
            <a:r>
              <a:rPr lang="fr-CH" sz="2400" dirty="0" smtClean="0">
                <a:solidFill>
                  <a:srgbClr val="00B050"/>
                </a:solidFill>
                <a:latin typeface="Georgia" panose="02040502050405020303" pitchFamily="18" charset="0"/>
              </a:rPr>
              <a:t> AS (2019)</a:t>
            </a:r>
            <a:endParaRPr lang="en-US" sz="2400" dirty="0">
              <a:solidFill>
                <a:srgbClr val="00B05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2495" y="-11392"/>
            <a:ext cx="1105578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4000" dirty="0" err="1" smtClean="0">
                <a:solidFill>
                  <a:srgbClr val="0070C0"/>
                </a:solidFill>
                <a:latin typeface="Rockwell" panose="02060603020205020403" pitchFamily="18" charset="0"/>
              </a:rPr>
              <a:t>Need</a:t>
            </a:r>
            <a:r>
              <a:rPr lang="fr-CH" sz="4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 of an online </a:t>
            </a:r>
            <a:r>
              <a:rPr lang="fr-CH" sz="4000" dirty="0" err="1" smtClean="0">
                <a:solidFill>
                  <a:srgbClr val="0070C0"/>
                </a:solidFill>
                <a:latin typeface="Rockwell" panose="02060603020205020403" pitchFamily="18" charset="0"/>
              </a:rPr>
              <a:t>operational</a:t>
            </a:r>
            <a:r>
              <a:rPr lang="fr-CH" sz="4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 3D hydro model</a:t>
            </a:r>
            <a:endParaRPr lang="fr-CH" sz="4000" dirty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algn="r"/>
            <a:r>
              <a:rPr lang="fr-CH" sz="3600" dirty="0" smtClean="0">
                <a:solidFill>
                  <a:srgbClr val="C00000"/>
                </a:solidFill>
                <a:latin typeface="Rockwell" panose="02060603020205020403" pitchFamily="18" charset="0"/>
              </a:rPr>
              <a:t>Ex: calcite </a:t>
            </a:r>
            <a:r>
              <a:rPr lang="fr-CH" sz="3600" dirty="0" err="1" smtClean="0">
                <a:solidFill>
                  <a:srgbClr val="C00000"/>
                </a:solidFill>
                <a:latin typeface="Rockwell" panose="02060603020205020403" pitchFamily="18" charset="0"/>
              </a:rPr>
              <a:t>precipitation</a:t>
            </a:r>
            <a:r>
              <a:rPr lang="fr-CH" sz="3600" dirty="0" smtClean="0">
                <a:solidFill>
                  <a:srgbClr val="C00000"/>
                </a:solidFill>
                <a:latin typeface="Rockwell" panose="02060603020205020403" pitchFamily="18" charset="0"/>
              </a:rPr>
              <a:t> in Lake Geneva</a:t>
            </a:r>
            <a:endParaRPr lang="fr-CH" sz="3600" dirty="0">
              <a:solidFill>
                <a:srgbClr val="C00000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89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83"/>
          <a:stretch/>
        </p:blipFill>
        <p:spPr>
          <a:xfrm>
            <a:off x="516136" y="1664223"/>
            <a:ext cx="10936257" cy="40814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flipH="1">
            <a:off x="8120716" y="6398910"/>
            <a:ext cx="4035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>
                <a:solidFill>
                  <a:srgbClr val="00B050"/>
                </a:solidFill>
                <a:latin typeface="Georgia" panose="02040502050405020303" pitchFamily="18" charset="0"/>
              </a:rPr>
              <a:t>Nouchi et al</a:t>
            </a:r>
            <a:r>
              <a:rPr lang="fr-CH" sz="2400" dirty="0" smtClean="0">
                <a:solidFill>
                  <a:srgbClr val="00B050"/>
                </a:solidFill>
                <a:latin typeface="Georgia" panose="02040502050405020303" pitchFamily="18" charset="0"/>
              </a:rPr>
              <a:t>. AS (2019)</a:t>
            </a:r>
            <a:endParaRPr lang="en-US" sz="2400" dirty="0">
              <a:solidFill>
                <a:srgbClr val="00B05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26" y="6396335"/>
            <a:ext cx="6768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C00000"/>
                </a:solidFill>
                <a:latin typeface="Georgia" panose="02040502050405020303" pitchFamily="18" charset="0"/>
                <a:sym typeface="Wingdings" panose="05000000000000000000" pitchFamily="2" charset="2"/>
              </a:rPr>
              <a:t> </a:t>
            </a:r>
            <a:r>
              <a:rPr lang="fr-CH" sz="2400" dirty="0" err="1" smtClean="0">
                <a:solidFill>
                  <a:srgbClr val="C00000"/>
                </a:solidFill>
                <a:latin typeface="Georgia" panose="02040502050405020303" pitchFamily="18" charset="0"/>
              </a:rPr>
              <a:t>Need</a:t>
            </a:r>
            <a:r>
              <a:rPr lang="fr-CH" sz="24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fr-CH" sz="2400" dirty="0" err="1">
                <a:solidFill>
                  <a:srgbClr val="C00000"/>
                </a:solidFill>
                <a:latin typeface="Georgia" panose="02040502050405020303" pitchFamily="18" charset="0"/>
              </a:rPr>
              <a:t>operational</a:t>
            </a:r>
            <a:r>
              <a:rPr lang="fr-CH" sz="2400" dirty="0">
                <a:solidFill>
                  <a:srgbClr val="C00000"/>
                </a:solidFill>
                <a:latin typeface="Georgia" panose="02040502050405020303" pitchFamily="18" charset="0"/>
              </a:rPr>
              <a:t> model for </a:t>
            </a:r>
            <a:r>
              <a:rPr lang="fr-CH" sz="2400" dirty="0" err="1">
                <a:solidFill>
                  <a:srgbClr val="C00000"/>
                </a:solidFill>
                <a:latin typeface="Georgia" panose="02040502050405020303" pitchFamily="18" charset="0"/>
              </a:rPr>
              <a:t>event</a:t>
            </a:r>
            <a:r>
              <a:rPr lang="fr-CH" sz="2400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fr-CH" sz="2400" dirty="0" err="1">
                <a:solidFill>
                  <a:srgbClr val="C00000"/>
                </a:solidFill>
                <a:latin typeface="Georgia" panose="02040502050405020303" pitchFamily="18" charset="0"/>
              </a:rPr>
              <a:t>predictions</a:t>
            </a:r>
            <a:endParaRPr lang="fr-CH" sz="24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22495" y="-11392"/>
            <a:ext cx="1105578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4000" dirty="0" err="1" smtClean="0">
                <a:solidFill>
                  <a:srgbClr val="0070C0"/>
                </a:solidFill>
                <a:latin typeface="Rockwell" panose="02060603020205020403" pitchFamily="18" charset="0"/>
              </a:rPr>
              <a:t>Need</a:t>
            </a:r>
            <a:r>
              <a:rPr lang="fr-CH" sz="4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 of an online </a:t>
            </a:r>
            <a:r>
              <a:rPr lang="fr-CH" sz="4000" dirty="0" err="1" smtClean="0">
                <a:solidFill>
                  <a:srgbClr val="0070C0"/>
                </a:solidFill>
                <a:latin typeface="Rockwell" panose="02060603020205020403" pitchFamily="18" charset="0"/>
              </a:rPr>
              <a:t>operational</a:t>
            </a:r>
            <a:r>
              <a:rPr lang="fr-CH" sz="4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 3D hydro model</a:t>
            </a:r>
            <a:endParaRPr lang="fr-CH" sz="4000" dirty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algn="r"/>
            <a:r>
              <a:rPr lang="fr-CH" sz="3600" dirty="0" smtClean="0">
                <a:solidFill>
                  <a:srgbClr val="C00000"/>
                </a:solidFill>
                <a:latin typeface="Rockwell" panose="02060603020205020403" pitchFamily="18" charset="0"/>
              </a:rPr>
              <a:t>Ex: calcite </a:t>
            </a:r>
            <a:r>
              <a:rPr lang="fr-CH" sz="3600" dirty="0" err="1" smtClean="0">
                <a:solidFill>
                  <a:srgbClr val="C00000"/>
                </a:solidFill>
                <a:latin typeface="Rockwell" panose="02060603020205020403" pitchFamily="18" charset="0"/>
              </a:rPr>
              <a:t>precipitation</a:t>
            </a:r>
            <a:r>
              <a:rPr lang="fr-CH" sz="3600" dirty="0" smtClean="0">
                <a:solidFill>
                  <a:srgbClr val="C00000"/>
                </a:solidFill>
                <a:latin typeface="Rockwell" panose="02060603020205020403" pitchFamily="18" charset="0"/>
              </a:rPr>
              <a:t> in Lake Geneva</a:t>
            </a:r>
            <a:endParaRPr lang="fr-CH" sz="3600" dirty="0">
              <a:solidFill>
                <a:srgbClr val="C00000"/>
              </a:solidFill>
              <a:latin typeface="Rockwell" panose="02060603020205020403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" t="82069"/>
          <a:stretch/>
        </p:blipFill>
        <p:spPr>
          <a:xfrm>
            <a:off x="6579909" y="1677971"/>
            <a:ext cx="4861961" cy="75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7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079680" y="-11392"/>
            <a:ext cx="1009859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4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Meteolakes.ch</a:t>
            </a:r>
            <a:endParaRPr lang="fr-CH" sz="4000" dirty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algn="r"/>
            <a:r>
              <a:rPr lang="fr-CH" sz="3600" dirty="0" smtClean="0">
                <a:solidFill>
                  <a:srgbClr val="C00000"/>
                </a:solidFill>
                <a:latin typeface="Rockwell" panose="02060603020205020403" pitchFamily="18" charset="0"/>
              </a:rPr>
              <a:t>An online </a:t>
            </a:r>
            <a:r>
              <a:rPr lang="fr-CH" sz="3600" dirty="0" err="1" smtClean="0">
                <a:solidFill>
                  <a:srgbClr val="C00000"/>
                </a:solidFill>
                <a:latin typeface="Rockwell" panose="02060603020205020403" pitchFamily="18" charset="0"/>
              </a:rPr>
              <a:t>operational</a:t>
            </a:r>
            <a:r>
              <a:rPr lang="fr-CH" sz="3600" dirty="0" smtClean="0">
                <a:solidFill>
                  <a:srgbClr val="C00000"/>
                </a:solidFill>
                <a:latin typeface="Rockwell" panose="02060603020205020403" pitchFamily="18" charset="0"/>
              </a:rPr>
              <a:t> 3D </a:t>
            </a:r>
            <a:r>
              <a:rPr lang="fr-CH" sz="3600" dirty="0" err="1" smtClean="0">
                <a:solidFill>
                  <a:srgbClr val="C00000"/>
                </a:solidFill>
                <a:latin typeface="Rockwell" panose="02060603020205020403" pitchFamily="18" charset="0"/>
              </a:rPr>
              <a:t>hydrodynamic</a:t>
            </a:r>
            <a:r>
              <a:rPr lang="fr-CH" sz="3600" dirty="0" smtClean="0">
                <a:solidFill>
                  <a:srgbClr val="C00000"/>
                </a:solidFill>
                <a:latin typeface="Rockwell" panose="02060603020205020403" pitchFamily="18" charset="0"/>
              </a:rPr>
              <a:t> model</a:t>
            </a:r>
            <a:endParaRPr lang="fr-CH" sz="3600" dirty="0">
              <a:solidFill>
                <a:srgbClr val="C00000"/>
              </a:solidFill>
              <a:latin typeface="Rockwell" panose="02060603020205020403" pitchFamily="18" charset="0"/>
            </a:endParaRPr>
          </a:p>
        </p:txBody>
      </p:sp>
      <p:pic>
        <p:nvPicPr>
          <p:cNvPr id="16" name="Bild 1" descr="Macintosh HD:Users:Daniel:Dropbox:Projekte:CORESIM:Figures:observation-comparability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3" t="7317" r="52825" b="12529"/>
          <a:stretch/>
        </p:blipFill>
        <p:spPr bwMode="auto">
          <a:xfrm>
            <a:off x="481904" y="2390949"/>
            <a:ext cx="2231213" cy="24620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  <p:pic>
        <p:nvPicPr>
          <p:cNvPr id="17" name="Image 1" descr="coresim-simple_flowchart_Page_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009" y="1660237"/>
            <a:ext cx="5280660" cy="39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Bild 1" descr="Macintosh HD:Users:Daniel:Dropbox:Projekte:CORESIM:Figures:observation-comparability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16" t="7317" r="2491" b="12439"/>
          <a:stretch/>
        </p:blipFill>
        <p:spPr bwMode="auto">
          <a:xfrm>
            <a:off x="8216917" y="1065467"/>
            <a:ext cx="2227172" cy="24648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  <p:pic>
        <p:nvPicPr>
          <p:cNvPr id="19" name="Bild 1" descr="Macintosh HD:Users:Daniel:Dropbox:Projekte:CORESIM:Figures:observation-comparability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7" t="7317" r="27717" b="11281"/>
          <a:stretch/>
        </p:blipFill>
        <p:spPr bwMode="auto">
          <a:xfrm>
            <a:off x="8504978" y="4230656"/>
            <a:ext cx="2198469" cy="25004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164742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079680" y="-11392"/>
            <a:ext cx="1009859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4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Meteolakes.ch</a:t>
            </a:r>
            <a:endParaRPr lang="fr-CH" sz="4000" dirty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algn="r"/>
            <a:r>
              <a:rPr lang="fr-CH" sz="3600" dirty="0" smtClean="0">
                <a:solidFill>
                  <a:srgbClr val="C00000"/>
                </a:solidFill>
                <a:latin typeface="Rockwell" panose="02060603020205020403" pitchFamily="18" charset="0"/>
              </a:rPr>
              <a:t>An online </a:t>
            </a:r>
            <a:r>
              <a:rPr lang="fr-CH" sz="3600" dirty="0" err="1" smtClean="0">
                <a:solidFill>
                  <a:srgbClr val="C00000"/>
                </a:solidFill>
                <a:latin typeface="Rockwell" panose="02060603020205020403" pitchFamily="18" charset="0"/>
              </a:rPr>
              <a:t>operational</a:t>
            </a:r>
            <a:r>
              <a:rPr lang="fr-CH" sz="3600" dirty="0" smtClean="0">
                <a:solidFill>
                  <a:srgbClr val="C00000"/>
                </a:solidFill>
                <a:latin typeface="Rockwell" panose="02060603020205020403" pitchFamily="18" charset="0"/>
              </a:rPr>
              <a:t> 3D </a:t>
            </a:r>
            <a:r>
              <a:rPr lang="fr-CH" sz="3600" dirty="0" err="1" smtClean="0">
                <a:solidFill>
                  <a:srgbClr val="C00000"/>
                </a:solidFill>
                <a:latin typeface="Rockwell" panose="02060603020205020403" pitchFamily="18" charset="0"/>
              </a:rPr>
              <a:t>hydrodynamic</a:t>
            </a:r>
            <a:r>
              <a:rPr lang="fr-CH" sz="3600" dirty="0" smtClean="0">
                <a:solidFill>
                  <a:srgbClr val="C00000"/>
                </a:solidFill>
                <a:latin typeface="Rockwell" panose="02060603020205020403" pitchFamily="18" charset="0"/>
              </a:rPr>
              <a:t> model</a:t>
            </a:r>
            <a:endParaRPr lang="fr-CH" sz="3600" dirty="0">
              <a:solidFill>
                <a:srgbClr val="C00000"/>
              </a:solidFill>
              <a:latin typeface="Rockwell" panose="02060603020205020403" pitchFamily="18" charset="0"/>
            </a:endParaRPr>
          </a:p>
        </p:txBody>
      </p:sp>
      <p:pic>
        <p:nvPicPr>
          <p:cNvPr id="16" name="Bild 1" descr="Macintosh HD:Users:Daniel:Dropbox:Projekte:CORESIM:Figures:observation-comparability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3" t="7317" r="52825" b="12529"/>
          <a:stretch/>
        </p:blipFill>
        <p:spPr bwMode="auto">
          <a:xfrm>
            <a:off x="5141586" y="2322056"/>
            <a:ext cx="2231213" cy="24620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  <p:pic>
        <p:nvPicPr>
          <p:cNvPr id="17" name="Image 1" descr="coresim-simple_flowchart_Page_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073" y="2311050"/>
            <a:ext cx="3456533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Bild 1" descr="Macintosh HD:Users:Daniel:Dropbox:Projekte:CORESIM:Figures:observation-comparability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16" t="7317" r="2491" b="12439"/>
          <a:stretch/>
        </p:blipFill>
        <p:spPr bwMode="auto">
          <a:xfrm>
            <a:off x="10553016" y="1133431"/>
            <a:ext cx="1301142" cy="144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  <p:pic>
        <p:nvPicPr>
          <p:cNvPr id="19" name="Bild 1" descr="Macintosh HD:Users:Daniel:Dropbox:Projekte:CORESIM:Figures:observation-comparability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7" t="7317" r="27717" b="11281"/>
          <a:stretch/>
        </p:blipFill>
        <p:spPr bwMode="auto">
          <a:xfrm>
            <a:off x="10841078" y="4299600"/>
            <a:ext cx="1266102" cy="144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6887" y="2430049"/>
            <a:ext cx="472918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dirty="0" smtClean="0">
                <a:latin typeface="Georgia" panose="02040502050405020303" pitchFamily="18" charset="0"/>
              </a:rPr>
              <a:t>Model/System </a:t>
            </a:r>
            <a:r>
              <a:rPr lang="fr-CH" sz="2800" dirty="0" err="1" smtClean="0">
                <a:latin typeface="Georgia" panose="02040502050405020303" pitchFamily="18" charset="0"/>
              </a:rPr>
              <a:t>requirements</a:t>
            </a:r>
            <a:endParaRPr lang="fr-CH" sz="2800" dirty="0" smtClean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800" dirty="0" err="1" smtClean="0">
                <a:latin typeface="Georgia" panose="02040502050405020303" pitchFamily="18" charset="0"/>
              </a:rPr>
              <a:t>Operational</a:t>
            </a:r>
            <a:endParaRPr lang="fr-CH" sz="28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800" dirty="0" smtClean="0">
                <a:latin typeface="Georgia" panose="02040502050405020303" pitchFamily="18" charset="0"/>
              </a:rPr>
              <a:t>Data visualisation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800" dirty="0" smtClean="0">
                <a:latin typeface="Georgia" panose="02040502050405020303" pitchFamily="18" charset="0"/>
              </a:rPr>
              <a:t>Data extraction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800" dirty="0" err="1" smtClean="0">
                <a:latin typeface="Georgia" panose="02040502050405020303" pitchFamily="18" charset="0"/>
              </a:rPr>
              <a:t>Uncertainty</a:t>
            </a:r>
            <a:r>
              <a:rPr lang="fr-CH" sz="2800" dirty="0" smtClean="0">
                <a:latin typeface="Georgia" panose="02040502050405020303" pitchFamily="18" charset="0"/>
              </a:rPr>
              <a:t> quantification</a:t>
            </a:r>
          </a:p>
          <a:p>
            <a:endParaRPr lang="en-US" sz="2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56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472933" y="-172"/>
            <a:ext cx="37360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4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Meteolakes.ch </a:t>
            </a:r>
            <a:endParaRPr lang="fr-CH" sz="4000" dirty="0">
              <a:solidFill>
                <a:srgbClr val="0070C0"/>
              </a:solidFill>
              <a:latin typeface="Rockwell" panose="02060603020205020403" pitchFamily="18" charset="0"/>
            </a:endParaRPr>
          </a:p>
        </p:txBody>
      </p:sp>
      <p:pic>
        <p:nvPicPr>
          <p:cNvPr id="6" name="Screen Recording 21">
            <a:hlinkClick r:id="" action="ppaction://media"/>
            <a:extLst>
              <a:ext uri="{FF2B5EF4-FFF2-40B4-BE49-F238E27FC236}">
                <a16:creationId xmlns:a16="http://schemas.microsoft.com/office/drawing/2014/main" id="{8D8454E5-AEA1-480C-8011-0B5C0799CA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1727" y="0"/>
            <a:ext cx="11283092" cy="68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3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 flipH="1">
            <a:off x="7701699" y="6398910"/>
            <a:ext cx="4454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 smtClean="0">
                <a:solidFill>
                  <a:srgbClr val="00B050"/>
                </a:solidFill>
                <a:latin typeface="Georgia" panose="02040502050405020303" pitchFamily="18" charset="0"/>
              </a:rPr>
              <a:t>Baracchini et al. WR (</a:t>
            </a:r>
            <a:r>
              <a:rPr lang="fr-CH" sz="2400" dirty="0" err="1" smtClean="0">
                <a:solidFill>
                  <a:srgbClr val="00B050"/>
                </a:solidFill>
                <a:latin typeface="Georgia" panose="02040502050405020303" pitchFamily="18" charset="0"/>
              </a:rPr>
              <a:t>accepted</a:t>
            </a:r>
            <a:r>
              <a:rPr lang="fr-CH" sz="2400" dirty="0" smtClean="0">
                <a:solidFill>
                  <a:srgbClr val="00B050"/>
                </a:solidFill>
                <a:latin typeface="Georgia" panose="02040502050405020303" pitchFamily="18" charset="0"/>
              </a:rPr>
              <a:t>)</a:t>
            </a:r>
            <a:endParaRPr lang="en-US" sz="2400" dirty="0">
              <a:solidFill>
                <a:srgbClr val="00B05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70432" y="-11392"/>
            <a:ext cx="360784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4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Meteolakes.ch</a:t>
            </a:r>
          </a:p>
          <a:p>
            <a:pPr algn="r"/>
            <a:r>
              <a:rPr lang="fr-CH" sz="3600" dirty="0" smtClean="0">
                <a:solidFill>
                  <a:srgbClr val="C00000"/>
                </a:solidFill>
                <a:latin typeface="Rockwell" panose="02060603020205020403" pitchFamily="18" charset="0"/>
              </a:rPr>
              <a:t>System </a:t>
            </a:r>
            <a:r>
              <a:rPr lang="fr-CH" sz="3600" dirty="0" err="1" smtClean="0">
                <a:solidFill>
                  <a:srgbClr val="C00000"/>
                </a:solidFill>
                <a:latin typeface="Rockwell" panose="02060603020205020403" pitchFamily="18" charset="0"/>
              </a:rPr>
              <a:t>process</a:t>
            </a:r>
            <a:endParaRPr lang="fr-CH" sz="3600" dirty="0">
              <a:solidFill>
                <a:srgbClr val="C00000"/>
              </a:solidFill>
              <a:latin typeface="Rockwell" panose="02060603020205020403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527576-2631-496E-8D03-81AC63AAA06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327" y="1165913"/>
            <a:ext cx="8963077" cy="469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6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/>
          <p:cNvSpPr txBox="1">
            <a:spLocks/>
          </p:cNvSpPr>
          <p:nvPr/>
        </p:nvSpPr>
        <p:spPr>
          <a:xfrm>
            <a:off x="6396120" y="2176603"/>
            <a:ext cx="5261842" cy="39414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Courier New" panose="02070309020205020404" pitchFamily="49" charset="0"/>
              <a:buChar char="o"/>
            </a:pPr>
            <a:r>
              <a:rPr lang="fr-CH" sz="2000" dirty="0" err="1">
                <a:latin typeface="Georgia" panose="02040502050405020303" pitchFamily="18" charset="0"/>
              </a:rPr>
              <a:t>Coupling</a:t>
            </a:r>
            <a:r>
              <a:rPr lang="fr-CH" sz="2000" dirty="0">
                <a:latin typeface="Georgia" panose="02040502050405020303" pitchFamily="18" charset="0"/>
              </a:rPr>
              <a:t> of open-source </a:t>
            </a:r>
            <a:r>
              <a:rPr lang="fr-CH" sz="2000" dirty="0" err="1">
                <a:latin typeface="Georgia" panose="02040502050405020303" pitchFamily="18" charset="0"/>
              </a:rPr>
              <a:t>tools</a:t>
            </a:r>
            <a:r>
              <a:rPr lang="fr-CH" sz="2000" dirty="0">
                <a:latin typeface="Georgia" panose="02040502050405020303" pitchFamily="18" charset="0"/>
              </a:rPr>
              <a:t> (Delft3D-FLOW &amp; </a:t>
            </a:r>
            <a:r>
              <a:rPr lang="fr-CH" sz="2000" dirty="0" err="1">
                <a:latin typeface="Georgia" panose="02040502050405020303" pitchFamily="18" charset="0"/>
              </a:rPr>
              <a:t>OpenDA</a:t>
            </a:r>
            <a:r>
              <a:rPr lang="fr-CH" sz="2000" dirty="0">
                <a:latin typeface="Georgia" panose="02040502050405020303" pitchFamily="18" charset="0"/>
              </a:rPr>
              <a:t>) </a:t>
            </a:r>
          </a:p>
          <a:p>
            <a:pPr marL="342900" indent="-342900" algn="l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Courier New" panose="02070309020205020404" pitchFamily="49" charset="0"/>
              <a:buChar char="o"/>
            </a:pPr>
            <a:r>
              <a:rPr lang="fr-CH" sz="2000" dirty="0">
                <a:latin typeface="Georgia" panose="02040502050405020303" pitchFamily="18" charset="0"/>
              </a:rPr>
              <a:t>Ensemble </a:t>
            </a:r>
            <a:r>
              <a:rPr lang="fr-CH" sz="2000" dirty="0" err="1">
                <a:latin typeface="Georgia" panose="02040502050405020303" pitchFamily="18" charset="0"/>
              </a:rPr>
              <a:t>Kalman</a:t>
            </a:r>
            <a:r>
              <a:rPr lang="fr-CH" sz="2000" dirty="0">
                <a:latin typeface="Georgia" panose="02040502050405020303" pitchFamily="18" charset="0"/>
              </a:rPr>
              <a:t> </a:t>
            </a:r>
            <a:r>
              <a:rPr lang="fr-CH" sz="2000" dirty="0" err="1">
                <a:latin typeface="Georgia" panose="02040502050405020303" pitchFamily="18" charset="0"/>
              </a:rPr>
              <a:t>Filter</a:t>
            </a:r>
            <a:endParaRPr lang="en-US" sz="2000" dirty="0">
              <a:latin typeface="Georgia" panose="02040502050405020303" pitchFamily="18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latin typeface="Georgia" panose="02040502050405020303" pitchFamily="18" charset="0"/>
              </a:rPr>
              <a:t>20 ensembles</a:t>
            </a:r>
          </a:p>
          <a:p>
            <a:pPr marL="342900" indent="-342900" algn="l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latin typeface="Georgia" panose="02040502050405020303" pitchFamily="18" charset="0"/>
              </a:rPr>
              <a:t>1 year temperature assimilation</a:t>
            </a:r>
          </a:p>
          <a:p>
            <a:pPr marL="800100" lvl="1" indent="-342900" algn="l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chemeClr val="accent1"/>
              </a:buClr>
              <a:buSzPct val="60000"/>
              <a:buFont typeface="Courier New" panose="02070309020205020404" pitchFamily="49" charset="0"/>
              <a:buChar char="o"/>
            </a:pPr>
            <a:r>
              <a:rPr lang="en-US" dirty="0">
                <a:latin typeface="Georgia" panose="02040502050405020303" pitchFamily="18" charset="0"/>
              </a:rPr>
              <a:t>124 AVHRR LWST images</a:t>
            </a:r>
          </a:p>
          <a:p>
            <a:pPr marL="800100" lvl="1" indent="-342900" algn="l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chemeClr val="accent1"/>
              </a:buClr>
              <a:buSzPct val="60000"/>
              <a:buFont typeface="Courier New" panose="02070309020205020404" pitchFamily="49" charset="0"/>
              <a:buChar char="o"/>
            </a:pPr>
            <a:r>
              <a:rPr lang="fr-CH" dirty="0">
                <a:latin typeface="Georgia" panose="02040502050405020303" pitchFamily="18" charset="0"/>
              </a:rPr>
              <a:t>2</a:t>
            </a:r>
            <a:r>
              <a:rPr lang="en-US" dirty="0">
                <a:latin typeface="Georgia" panose="02040502050405020303" pitchFamily="18" charset="0"/>
              </a:rPr>
              <a:t> stations with (bi-)monthly </a:t>
            </a:r>
            <a:r>
              <a:rPr lang="en-US" dirty="0" smtClean="0">
                <a:latin typeface="Georgia" panose="02040502050405020303" pitchFamily="18" charset="0"/>
              </a:rPr>
              <a:t>profiles</a:t>
            </a:r>
          </a:p>
          <a:p>
            <a:pPr marL="800100" lvl="1" indent="-342900" algn="l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chemeClr val="accent1"/>
              </a:buClr>
              <a:buSzPct val="60000"/>
              <a:buFont typeface="Courier New" panose="02070309020205020404" pitchFamily="49" charset="0"/>
              <a:buChar char="o"/>
            </a:pPr>
            <a:r>
              <a:rPr lang="fr-CH" dirty="0" err="1" smtClean="0">
                <a:latin typeface="Georgia" panose="02040502050405020303" pitchFamily="18" charset="0"/>
              </a:rPr>
              <a:t>Run</a:t>
            </a:r>
            <a:r>
              <a:rPr lang="fr-CH" dirty="0" smtClean="0">
                <a:latin typeface="Georgia" panose="02040502050405020303" pitchFamily="18" charset="0"/>
              </a:rPr>
              <a:t> time: 1 </a:t>
            </a:r>
            <a:r>
              <a:rPr lang="fr-CH" dirty="0" err="1" smtClean="0">
                <a:latin typeface="Georgia" panose="02040502050405020303" pitchFamily="18" charset="0"/>
              </a:rPr>
              <a:t>month</a:t>
            </a:r>
            <a:r>
              <a:rPr lang="fr-CH" dirty="0" smtClean="0">
                <a:latin typeface="Georgia" panose="02040502050405020303" pitchFamily="18" charset="0"/>
              </a:rPr>
              <a:t> (on cluster)</a:t>
            </a:r>
          </a:p>
          <a:p>
            <a:pPr marL="800100" lvl="1" indent="-342900" algn="l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chemeClr val="accent1"/>
              </a:buClr>
              <a:buSzPct val="60000"/>
              <a:buFont typeface="Courier New" panose="02070309020205020404" pitchFamily="49" charset="0"/>
              <a:buChar char="o"/>
            </a:pPr>
            <a:r>
              <a:rPr lang="fr-CH" dirty="0" smtClean="0">
                <a:latin typeface="Georgia" panose="02040502050405020303" pitchFamily="18" charset="0"/>
              </a:rPr>
              <a:t>Data: 1 TB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42E92F5-98EB-4869-A1D4-FC217038D328}"/>
              </a:ext>
            </a:extLst>
          </p:cNvPr>
          <p:cNvSpPr/>
          <p:nvPr/>
        </p:nvSpPr>
        <p:spPr>
          <a:xfrm>
            <a:off x="784617" y="3916426"/>
            <a:ext cx="354500" cy="778582"/>
          </a:xfrm>
          <a:prstGeom prst="ellipse">
            <a:avLst/>
          </a:prstGeom>
          <a:noFill/>
          <a:ln w="38100">
            <a:solidFill>
              <a:srgbClr val="2671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75244526-6674-4280-937B-D096BE22664D}"/>
              </a:ext>
            </a:extLst>
          </p:cNvPr>
          <p:cNvSpPr/>
          <p:nvPr/>
        </p:nvSpPr>
        <p:spPr>
          <a:xfrm>
            <a:off x="2608900" y="2787656"/>
            <a:ext cx="635047" cy="1631127"/>
          </a:xfrm>
          <a:prstGeom prst="ellipse">
            <a:avLst/>
          </a:prstGeom>
          <a:noFill/>
          <a:ln w="38100">
            <a:solidFill>
              <a:srgbClr val="2671E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DD150DBB-4484-4C55-BC7F-B9402E4DE735}"/>
              </a:ext>
            </a:extLst>
          </p:cNvPr>
          <p:cNvSpPr/>
          <p:nvPr/>
        </p:nvSpPr>
        <p:spPr>
          <a:xfrm>
            <a:off x="2902646" y="2830647"/>
            <a:ext cx="430052" cy="5880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F856D1B8-4050-43C5-9FB0-BE475A592E12}"/>
              </a:ext>
            </a:extLst>
          </p:cNvPr>
          <p:cNvSpPr/>
          <p:nvPr/>
        </p:nvSpPr>
        <p:spPr>
          <a:xfrm>
            <a:off x="2902644" y="2366872"/>
            <a:ext cx="741675" cy="7959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F0382E8C-8662-44DD-85E3-EFD98469A29B}"/>
              </a:ext>
            </a:extLst>
          </p:cNvPr>
          <p:cNvSpPr/>
          <p:nvPr/>
        </p:nvSpPr>
        <p:spPr>
          <a:xfrm>
            <a:off x="3205752" y="2708733"/>
            <a:ext cx="126070" cy="12607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0" name="5-Point Star 3">
            <a:extLst>
              <a:ext uri="{FF2B5EF4-FFF2-40B4-BE49-F238E27FC236}">
                <a16:creationId xmlns:a16="http://schemas.microsoft.com/office/drawing/2014/main" id="{B08597D6-712E-4CBA-9DB2-C193B085E72E}"/>
              </a:ext>
            </a:extLst>
          </p:cNvPr>
          <p:cNvSpPr/>
          <p:nvPr/>
        </p:nvSpPr>
        <p:spPr>
          <a:xfrm>
            <a:off x="863688" y="4193963"/>
            <a:ext cx="205775" cy="191097"/>
          </a:xfrm>
          <a:prstGeom prst="star5">
            <a:avLst/>
          </a:prstGeom>
          <a:solidFill>
            <a:srgbClr val="2671E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1" name="5-Point Star 44">
            <a:extLst>
              <a:ext uri="{FF2B5EF4-FFF2-40B4-BE49-F238E27FC236}">
                <a16:creationId xmlns:a16="http://schemas.microsoft.com/office/drawing/2014/main" id="{DC41B1DB-AF2A-47C9-BEB8-E4DCCA5D97B8}"/>
              </a:ext>
            </a:extLst>
          </p:cNvPr>
          <p:cNvSpPr/>
          <p:nvPr/>
        </p:nvSpPr>
        <p:spPr>
          <a:xfrm>
            <a:off x="2823535" y="3497033"/>
            <a:ext cx="205775" cy="191097"/>
          </a:xfrm>
          <a:prstGeom prst="star5">
            <a:avLst/>
          </a:prstGeom>
          <a:solidFill>
            <a:srgbClr val="2671E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2" name="5-Point Star 45">
            <a:extLst>
              <a:ext uri="{FF2B5EF4-FFF2-40B4-BE49-F238E27FC236}">
                <a16:creationId xmlns:a16="http://schemas.microsoft.com/office/drawing/2014/main" id="{7DAF85ED-74E5-4FCC-9B26-A9EEF914FA8C}"/>
              </a:ext>
            </a:extLst>
          </p:cNvPr>
          <p:cNvSpPr/>
          <p:nvPr/>
        </p:nvSpPr>
        <p:spPr>
          <a:xfrm>
            <a:off x="3010260" y="3030680"/>
            <a:ext cx="205775" cy="191097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3" name="Freeform 4">
            <a:extLst>
              <a:ext uri="{FF2B5EF4-FFF2-40B4-BE49-F238E27FC236}">
                <a16:creationId xmlns:a16="http://schemas.microsoft.com/office/drawing/2014/main" id="{7F574C3C-D1ED-4617-81BF-DC1B12D0ADD3}"/>
              </a:ext>
            </a:extLst>
          </p:cNvPr>
          <p:cNvSpPr/>
          <p:nvPr/>
        </p:nvSpPr>
        <p:spPr>
          <a:xfrm>
            <a:off x="864091" y="3351983"/>
            <a:ext cx="2043045" cy="876300"/>
          </a:xfrm>
          <a:custGeom>
            <a:avLst/>
            <a:gdLst>
              <a:gd name="connsiteX0" fmla="*/ 0 w 1228725"/>
              <a:gd name="connsiteY0" fmla="*/ 876300 h 876300"/>
              <a:gd name="connsiteX1" fmla="*/ 400050 w 1228725"/>
              <a:gd name="connsiteY1" fmla="*/ 800100 h 876300"/>
              <a:gd name="connsiteX2" fmla="*/ 742950 w 1228725"/>
              <a:gd name="connsiteY2" fmla="*/ 552450 h 876300"/>
              <a:gd name="connsiteX3" fmla="*/ 990600 w 1228725"/>
              <a:gd name="connsiteY3" fmla="*/ 276225 h 876300"/>
              <a:gd name="connsiteX4" fmla="*/ 1228725 w 1228725"/>
              <a:gd name="connsiteY4" fmla="*/ 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876300">
                <a:moveTo>
                  <a:pt x="0" y="876300"/>
                </a:moveTo>
                <a:cubicBezTo>
                  <a:pt x="138112" y="865187"/>
                  <a:pt x="276225" y="854075"/>
                  <a:pt x="400050" y="800100"/>
                </a:cubicBezTo>
                <a:cubicBezTo>
                  <a:pt x="523875" y="746125"/>
                  <a:pt x="644525" y="639762"/>
                  <a:pt x="742950" y="552450"/>
                </a:cubicBezTo>
                <a:cubicBezTo>
                  <a:pt x="841375" y="465137"/>
                  <a:pt x="909638" y="368300"/>
                  <a:pt x="990600" y="276225"/>
                </a:cubicBezTo>
                <a:cubicBezTo>
                  <a:pt x="1071562" y="184150"/>
                  <a:pt x="1150143" y="92075"/>
                  <a:pt x="1228725" y="0"/>
                </a:cubicBezTo>
              </a:path>
            </a:pathLst>
          </a:custGeom>
          <a:noFill/>
          <a:ln w="28575">
            <a:solidFill>
              <a:srgbClr val="2671E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4" name="Freeform 6">
            <a:extLst>
              <a:ext uri="{FF2B5EF4-FFF2-40B4-BE49-F238E27FC236}">
                <a16:creationId xmlns:a16="http://schemas.microsoft.com/office/drawing/2014/main" id="{4D55EB5F-F826-4C5D-8384-193AC53AFDE0}"/>
              </a:ext>
            </a:extLst>
          </p:cNvPr>
          <p:cNvSpPr/>
          <p:nvPr/>
        </p:nvSpPr>
        <p:spPr>
          <a:xfrm>
            <a:off x="1007121" y="2885258"/>
            <a:ext cx="1900016" cy="1190625"/>
          </a:xfrm>
          <a:custGeom>
            <a:avLst/>
            <a:gdLst>
              <a:gd name="connsiteX0" fmla="*/ 0 w 1095375"/>
              <a:gd name="connsiteY0" fmla="*/ 1190625 h 1190625"/>
              <a:gd name="connsiteX1" fmla="*/ 209550 w 1095375"/>
              <a:gd name="connsiteY1" fmla="*/ 1114425 h 1190625"/>
              <a:gd name="connsiteX2" fmla="*/ 276225 w 1095375"/>
              <a:gd name="connsiteY2" fmla="*/ 800100 h 1190625"/>
              <a:gd name="connsiteX3" fmla="*/ 542925 w 1095375"/>
              <a:gd name="connsiteY3" fmla="*/ 762000 h 1190625"/>
              <a:gd name="connsiteX4" fmla="*/ 723900 w 1095375"/>
              <a:gd name="connsiteY4" fmla="*/ 447675 h 1190625"/>
              <a:gd name="connsiteX5" fmla="*/ 933450 w 1095375"/>
              <a:gd name="connsiteY5" fmla="*/ 266700 h 1190625"/>
              <a:gd name="connsiteX6" fmla="*/ 1095375 w 1095375"/>
              <a:gd name="connsiteY6" fmla="*/ 0 h 119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5375" h="1190625">
                <a:moveTo>
                  <a:pt x="0" y="1190625"/>
                </a:moveTo>
                <a:cubicBezTo>
                  <a:pt x="81756" y="1185068"/>
                  <a:pt x="163513" y="1179512"/>
                  <a:pt x="209550" y="1114425"/>
                </a:cubicBezTo>
                <a:cubicBezTo>
                  <a:pt x="255587" y="1049338"/>
                  <a:pt x="220663" y="858837"/>
                  <a:pt x="276225" y="800100"/>
                </a:cubicBezTo>
                <a:cubicBezTo>
                  <a:pt x="331787" y="741363"/>
                  <a:pt x="468313" y="820737"/>
                  <a:pt x="542925" y="762000"/>
                </a:cubicBezTo>
                <a:cubicBezTo>
                  <a:pt x="617538" y="703262"/>
                  <a:pt x="658813" y="530225"/>
                  <a:pt x="723900" y="447675"/>
                </a:cubicBezTo>
                <a:cubicBezTo>
                  <a:pt x="788987" y="365125"/>
                  <a:pt x="871538" y="341312"/>
                  <a:pt x="933450" y="266700"/>
                </a:cubicBezTo>
                <a:cubicBezTo>
                  <a:pt x="995362" y="192088"/>
                  <a:pt x="1045368" y="96044"/>
                  <a:pt x="1095375" y="0"/>
                </a:cubicBezTo>
              </a:path>
            </a:pathLst>
          </a:custGeom>
          <a:noFill/>
          <a:ln w="28575">
            <a:solidFill>
              <a:srgbClr val="2671E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5" name="Freeform 7">
            <a:extLst>
              <a:ext uri="{FF2B5EF4-FFF2-40B4-BE49-F238E27FC236}">
                <a16:creationId xmlns:a16="http://schemas.microsoft.com/office/drawing/2014/main" id="{D5187F6A-7ADE-430B-ABA2-DB01E09148FA}"/>
              </a:ext>
            </a:extLst>
          </p:cNvPr>
          <p:cNvSpPr/>
          <p:nvPr/>
        </p:nvSpPr>
        <p:spPr>
          <a:xfrm>
            <a:off x="1095871" y="3906986"/>
            <a:ext cx="2020815" cy="454647"/>
          </a:xfrm>
          <a:custGeom>
            <a:avLst/>
            <a:gdLst>
              <a:gd name="connsiteX0" fmla="*/ 0 w 1228725"/>
              <a:gd name="connsiteY0" fmla="*/ 454647 h 454647"/>
              <a:gd name="connsiteX1" fmla="*/ 285750 w 1228725"/>
              <a:gd name="connsiteY1" fmla="*/ 407022 h 454647"/>
              <a:gd name="connsiteX2" fmla="*/ 485775 w 1228725"/>
              <a:gd name="connsiteY2" fmla="*/ 187947 h 454647"/>
              <a:gd name="connsiteX3" fmla="*/ 942975 w 1228725"/>
              <a:gd name="connsiteY3" fmla="*/ 16497 h 454647"/>
              <a:gd name="connsiteX4" fmla="*/ 1228725 w 1228725"/>
              <a:gd name="connsiteY4" fmla="*/ 16497 h 45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454647">
                <a:moveTo>
                  <a:pt x="0" y="454647"/>
                </a:moveTo>
                <a:cubicBezTo>
                  <a:pt x="102394" y="453059"/>
                  <a:pt x="204788" y="451472"/>
                  <a:pt x="285750" y="407022"/>
                </a:cubicBezTo>
                <a:cubicBezTo>
                  <a:pt x="366713" y="362572"/>
                  <a:pt x="376238" y="253034"/>
                  <a:pt x="485775" y="187947"/>
                </a:cubicBezTo>
                <a:cubicBezTo>
                  <a:pt x="595312" y="122860"/>
                  <a:pt x="819150" y="45072"/>
                  <a:pt x="942975" y="16497"/>
                </a:cubicBezTo>
                <a:cubicBezTo>
                  <a:pt x="1066800" y="-12078"/>
                  <a:pt x="1147762" y="2209"/>
                  <a:pt x="1228725" y="16497"/>
                </a:cubicBezTo>
              </a:path>
            </a:pathLst>
          </a:custGeom>
          <a:noFill/>
          <a:ln w="28575">
            <a:solidFill>
              <a:srgbClr val="2671E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6" name="Freeform 8">
            <a:extLst>
              <a:ext uri="{FF2B5EF4-FFF2-40B4-BE49-F238E27FC236}">
                <a16:creationId xmlns:a16="http://schemas.microsoft.com/office/drawing/2014/main" id="{4E161023-A269-43EC-9B13-2FBA9CE13DDA}"/>
              </a:ext>
            </a:extLst>
          </p:cNvPr>
          <p:cNvSpPr/>
          <p:nvPr/>
        </p:nvSpPr>
        <p:spPr>
          <a:xfrm>
            <a:off x="982136" y="4314008"/>
            <a:ext cx="1896426" cy="238125"/>
          </a:xfrm>
          <a:custGeom>
            <a:avLst/>
            <a:gdLst>
              <a:gd name="connsiteX0" fmla="*/ 0 w 1114425"/>
              <a:gd name="connsiteY0" fmla="*/ 238125 h 238125"/>
              <a:gd name="connsiteX1" fmla="*/ 285750 w 1114425"/>
              <a:gd name="connsiteY1" fmla="*/ 180975 h 238125"/>
              <a:gd name="connsiteX2" fmla="*/ 628650 w 1114425"/>
              <a:gd name="connsiteY2" fmla="*/ 200025 h 238125"/>
              <a:gd name="connsiteX3" fmla="*/ 847725 w 1114425"/>
              <a:gd name="connsiteY3" fmla="*/ 142875 h 238125"/>
              <a:gd name="connsiteX4" fmla="*/ 1114425 w 1114425"/>
              <a:gd name="connsiteY4" fmla="*/ 0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425" h="238125">
                <a:moveTo>
                  <a:pt x="0" y="238125"/>
                </a:moveTo>
                <a:cubicBezTo>
                  <a:pt x="90487" y="212725"/>
                  <a:pt x="180975" y="187325"/>
                  <a:pt x="285750" y="180975"/>
                </a:cubicBezTo>
                <a:cubicBezTo>
                  <a:pt x="390525" y="174625"/>
                  <a:pt x="534988" y="206375"/>
                  <a:pt x="628650" y="200025"/>
                </a:cubicBezTo>
                <a:cubicBezTo>
                  <a:pt x="722312" y="193675"/>
                  <a:pt x="766763" y="176212"/>
                  <a:pt x="847725" y="142875"/>
                </a:cubicBezTo>
                <a:cubicBezTo>
                  <a:pt x="928687" y="109538"/>
                  <a:pt x="1021556" y="54769"/>
                  <a:pt x="1114425" y="0"/>
                </a:cubicBezTo>
              </a:path>
            </a:pathLst>
          </a:custGeom>
          <a:noFill/>
          <a:ln w="28575">
            <a:solidFill>
              <a:srgbClr val="2671E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7" name="Freeform 49">
            <a:extLst>
              <a:ext uri="{FF2B5EF4-FFF2-40B4-BE49-F238E27FC236}">
                <a16:creationId xmlns:a16="http://schemas.microsoft.com/office/drawing/2014/main" id="{FB3E2D25-5EF5-43BE-9DEF-F7C6D2233E69}"/>
              </a:ext>
            </a:extLst>
          </p:cNvPr>
          <p:cNvSpPr/>
          <p:nvPr/>
        </p:nvSpPr>
        <p:spPr>
          <a:xfrm>
            <a:off x="3116686" y="3285470"/>
            <a:ext cx="2019300" cy="657063"/>
          </a:xfrm>
          <a:custGeom>
            <a:avLst/>
            <a:gdLst>
              <a:gd name="connsiteX0" fmla="*/ 0 w 2019300"/>
              <a:gd name="connsiteY0" fmla="*/ 28413 h 657063"/>
              <a:gd name="connsiteX1" fmla="*/ 600075 w 2019300"/>
              <a:gd name="connsiteY1" fmla="*/ 28413 h 657063"/>
              <a:gd name="connsiteX2" fmla="*/ 1504950 w 2019300"/>
              <a:gd name="connsiteY2" fmla="*/ 323688 h 657063"/>
              <a:gd name="connsiteX3" fmla="*/ 2019300 w 2019300"/>
              <a:gd name="connsiteY3" fmla="*/ 657063 h 65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9300" h="657063">
                <a:moveTo>
                  <a:pt x="0" y="28413"/>
                </a:moveTo>
                <a:cubicBezTo>
                  <a:pt x="174625" y="3806"/>
                  <a:pt x="349250" y="-20800"/>
                  <a:pt x="600075" y="28413"/>
                </a:cubicBezTo>
                <a:cubicBezTo>
                  <a:pt x="850900" y="77626"/>
                  <a:pt x="1268413" y="218913"/>
                  <a:pt x="1504950" y="323688"/>
                </a:cubicBezTo>
                <a:cubicBezTo>
                  <a:pt x="1741487" y="428463"/>
                  <a:pt x="1880393" y="542763"/>
                  <a:pt x="2019300" y="657063"/>
                </a:cubicBezTo>
              </a:path>
            </a:pathLst>
          </a:custGeom>
          <a:noFill/>
          <a:ln w="28575">
            <a:solidFill>
              <a:srgbClr val="2671E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8" name="Freeform 50">
            <a:extLst>
              <a:ext uri="{FF2B5EF4-FFF2-40B4-BE49-F238E27FC236}">
                <a16:creationId xmlns:a16="http://schemas.microsoft.com/office/drawing/2014/main" id="{2BE642EC-11F4-4438-947E-67BE368A2A57}"/>
              </a:ext>
            </a:extLst>
          </p:cNvPr>
          <p:cNvSpPr/>
          <p:nvPr/>
        </p:nvSpPr>
        <p:spPr>
          <a:xfrm>
            <a:off x="3154786" y="2647133"/>
            <a:ext cx="1952625" cy="307142"/>
          </a:xfrm>
          <a:custGeom>
            <a:avLst/>
            <a:gdLst>
              <a:gd name="connsiteX0" fmla="*/ 0 w 1952625"/>
              <a:gd name="connsiteY0" fmla="*/ 285750 h 307142"/>
              <a:gd name="connsiteX1" fmla="*/ 571500 w 1952625"/>
              <a:gd name="connsiteY1" fmla="*/ 295275 h 307142"/>
              <a:gd name="connsiteX2" fmla="*/ 1552575 w 1952625"/>
              <a:gd name="connsiteY2" fmla="*/ 142875 h 307142"/>
              <a:gd name="connsiteX3" fmla="*/ 1952625 w 1952625"/>
              <a:gd name="connsiteY3" fmla="*/ 0 h 307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2625" h="307142">
                <a:moveTo>
                  <a:pt x="0" y="285750"/>
                </a:moveTo>
                <a:cubicBezTo>
                  <a:pt x="156368" y="302419"/>
                  <a:pt x="312737" y="319088"/>
                  <a:pt x="571500" y="295275"/>
                </a:cubicBezTo>
                <a:cubicBezTo>
                  <a:pt x="830263" y="271462"/>
                  <a:pt x="1322388" y="192087"/>
                  <a:pt x="1552575" y="142875"/>
                </a:cubicBezTo>
                <a:cubicBezTo>
                  <a:pt x="1782762" y="93663"/>
                  <a:pt x="1867693" y="46831"/>
                  <a:pt x="1952625" y="0"/>
                </a:cubicBezTo>
              </a:path>
            </a:pathLst>
          </a:custGeom>
          <a:noFill/>
          <a:ln w="28575">
            <a:solidFill>
              <a:srgbClr val="2671E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9" name="Freeform 51">
            <a:extLst>
              <a:ext uri="{FF2B5EF4-FFF2-40B4-BE49-F238E27FC236}">
                <a16:creationId xmlns:a16="http://schemas.microsoft.com/office/drawing/2014/main" id="{E82BF08D-9643-4D65-9254-40446747D443}"/>
              </a:ext>
            </a:extLst>
          </p:cNvPr>
          <p:cNvSpPr/>
          <p:nvPr/>
        </p:nvSpPr>
        <p:spPr>
          <a:xfrm>
            <a:off x="3230986" y="2973455"/>
            <a:ext cx="1895475" cy="133017"/>
          </a:xfrm>
          <a:custGeom>
            <a:avLst/>
            <a:gdLst>
              <a:gd name="connsiteX0" fmla="*/ 0 w 1895475"/>
              <a:gd name="connsiteY0" fmla="*/ 73728 h 133017"/>
              <a:gd name="connsiteX1" fmla="*/ 857250 w 1895475"/>
              <a:gd name="connsiteY1" fmla="*/ 130878 h 133017"/>
              <a:gd name="connsiteX2" fmla="*/ 1466850 w 1895475"/>
              <a:gd name="connsiteY2" fmla="*/ 7053 h 133017"/>
              <a:gd name="connsiteX3" fmla="*/ 1895475 w 1895475"/>
              <a:gd name="connsiteY3" fmla="*/ 26103 h 13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5475" h="133017">
                <a:moveTo>
                  <a:pt x="0" y="73728"/>
                </a:moveTo>
                <a:cubicBezTo>
                  <a:pt x="306387" y="107859"/>
                  <a:pt x="612775" y="141991"/>
                  <a:pt x="857250" y="130878"/>
                </a:cubicBezTo>
                <a:cubicBezTo>
                  <a:pt x="1101725" y="119766"/>
                  <a:pt x="1293813" y="24515"/>
                  <a:pt x="1466850" y="7053"/>
                </a:cubicBezTo>
                <a:cubicBezTo>
                  <a:pt x="1639888" y="-10410"/>
                  <a:pt x="1767681" y="7846"/>
                  <a:pt x="1895475" y="26103"/>
                </a:cubicBezTo>
              </a:path>
            </a:pathLst>
          </a:custGeom>
          <a:noFill/>
          <a:ln w="28575">
            <a:solidFill>
              <a:srgbClr val="2671E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0" name="Freeform 52">
            <a:extLst>
              <a:ext uri="{FF2B5EF4-FFF2-40B4-BE49-F238E27FC236}">
                <a16:creationId xmlns:a16="http://schemas.microsoft.com/office/drawing/2014/main" id="{74C3B5D0-E40B-4B9D-BC3F-6CE30BA90D96}"/>
              </a:ext>
            </a:extLst>
          </p:cNvPr>
          <p:cNvSpPr/>
          <p:nvPr/>
        </p:nvSpPr>
        <p:spPr>
          <a:xfrm>
            <a:off x="3050011" y="3180533"/>
            <a:ext cx="2019300" cy="181624"/>
          </a:xfrm>
          <a:custGeom>
            <a:avLst/>
            <a:gdLst>
              <a:gd name="connsiteX0" fmla="*/ 0 w 2019300"/>
              <a:gd name="connsiteY0" fmla="*/ 66675 h 181624"/>
              <a:gd name="connsiteX1" fmla="*/ 361950 w 2019300"/>
              <a:gd name="connsiteY1" fmla="*/ 0 h 181624"/>
              <a:gd name="connsiteX2" fmla="*/ 971550 w 2019300"/>
              <a:gd name="connsiteY2" fmla="*/ 66675 h 181624"/>
              <a:gd name="connsiteX3" fmla="*/ 1476375 w 2019300"/>
              <a:gd name="connsiteY3" fmla="*/ 180975 h 181624"/>
              <a:gd name="connsiteX4" fmla="*/ 2019300 w 2019300"/>
              <a:gd name="connsiteY4" fmla="*/ 104775 h 181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9300" h="181624">
                <a:moveTo>
                  <a:pt x="0" y="66675"/>
                </a:moveTo>
                <a:cubicBezTo>
                  <a:pt x="100012" y="33337"/>
                  <a:pt x="200025" y="0"/>
                  <a:pt x="361950" y="0"/>
                </a:cubicBezTo>
                <a:cubicBezTo>
                  <a:pt x="523875" y="0"/>
                  <a:pt x="785813" y="36512"/>
                  <a:pt x="971550" y="66675"/>
                </a:cubicBezTo>
                <a:cubicBezTo>
                  <a:pt x="1157288" y="96838"/>
                  <a:pt x="1301750" y="174625"/>
                  <a:pt x="1476375" y="180975"/>
                </a:cubicBezTo>
                <a:cubicBezTo>
                  <a:pt x="1651000" y="187325"/>
                  <a:pt x="1835150" y="146050"/>
                  <a:pt x="2019300" y="104775"/>
                </a:cubicBezTo>
              </a:path>
            </a:pathLst>
          </a:custGeom>
          <a:noFill/>
          <a:ln w="28575">
            <a:solidFill>
              <a:srgbClr val="2671E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5BD47A15-37A7-4ADC-AE17-507BF92E5E16}"/>
              </a:ext>
            </a:extLst>
          </p:cNvPr>
          <p:cNvCxnSpPr/>
          <p:nvPr/>
        </p:nvCxnSpPr>
        <p:spPr>
          <a:xfrm flipH="1">
            <a:off x="3303834" y="2203908"/>
            <a:ext cx="208708" cy="4947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311C841A-537D-4E32-82A0-A79C628102CF}"/>
              </a:ext>
            </a:extLst>
          </p:cNvPr>
          <p:cNvCxnSpPr/>
          <p:nvPr/>
        </p:nvCxnSpPr>
        <p:spPr>
          <a:xfrm flipH="1" flipV="1">
            <a:off x="3171689" y="3197807"/>
            <a:ext cx="480666" cy="7895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770C5658-00C4-4E3E-949B-D8AF13F76FED}"/>
              </a:ext>
            </a:extLst>
          </p:cNvPr>
          <p:cNvCxnSpPr/>
          <p:nvPr/>
        </p:nvCxnSpPr>
        <p:spPr>
          <a:xfrm flipH="1" flipV="1">
            <a:off x="2990653" y="3644790"/>
            <a:ext cx="480666" cy="789548"/>
          </a:xfrm>
          <a:prstGeom prst="straightConnector1">
            <a:avLst/>
          </a:prstGeom>
          <a:ln>
            <a:solidFill>
              <a:srgbClr val="2671EA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C7F778F9-1817-4A27-A2E9-2D74ECF2745A}"/>
              </a:ext>
            </a:extLst>
          </p:cNvPr>
          <p:cNvCxnSpPr/>
          <p:nvPr/>
        </p:nvCxnSpPr>
        <p:spPr>
          <a:xfrm flipH="1">
            <a:off x="3644320" y="2263944"/>
            <a:ext cx="545958" cy="3377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4777EB51-C7DA-4073-B92C-DC3A2A572151}"/>
              </a:ext>
            </a:extLst>
          </p:cNvPr>
          <p:cNvSpPr txBox="1"/>
          <p:nvPr/>
        </p:nvSpPr>
        <p:spPr>
          <a:xfrm>
            <a:off x="2964564" y="1897406"/>
            <a:ext cx="1060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859F51DE-74FF-48EA-9819-911537FDF586}"/>
              </a:ext>
            </a:extLst>
          </p:cNvPr>
          <p:cNvSpPr txBox="1"/>
          <p:nvPr/>
        </p:nvSpPr>
        <p:spPr>
          <a:xfrm>
            <a:off x="3784740" y="2032234"/>
            <a:ext cx="13417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Obs. </a:t>
            </a:r>
            <a:r>
              <a:rPr lang="fr-CH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uncertainty</a:t>
            </a:r>
            <a:endParaRPr lang="fr-CH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E7CF9456-B8D6-41E0-8F22-B00A9B4EA021}"/>
              </a:ext>
            </a:extLst>
          </p:cNvPr>
          <p:cNvSpPr txBox="1"/>
          <p:nvPr/>
        </p:nvSpPr>
        <p:spPr>
          <a:xfrm>
            <a:off x="3632604" y="3909730"/>
            <a:ext cx="1735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fr-CH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ensemble </a:t>
            </a:r>
            <a:r>
              <a:rPr lang="fr-CH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mean</a:t>
            </a:r>
            <a:endParaRPr lang="fr-CH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07BD4BE7-4EB7-4CCA-B445-A3A0C10A0BFB}"/>
              </a:ext>
            </a:extLst>
          </p:cNvPr>
          <p:cNvSpPr txBox="1"/>
          <p:nvPr/>
        </p:nvSpPr>
        <p:spPr>
          <a:xfrm>
            <a:off x="3311142" y="4507428"/>
            <a:ext cx="1735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b="1" dirty="0" err="1">
                <a:solidFill>
                  <a:srgbClr val="2671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Forecasted</a:t>
            </a:r>
            <a:r>
              <a:rPr lang="fr-CH" sz="1200" b="1" dirty="0">
                <a:solidFill>
                  <a:srgbClr val="2671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ensemble </a:t>
            </a:r>
            <a:r>
              <a:rPr lang="fr-CH" sz="1200" b="1" dirty="0" err="1">
                <a:solidFill>
                  <a:srgbClr val="2671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mean</a:t>
            </a:r>
            <a:endParaRPr lang="fr-CH" sz="1200" b="1" dirty="0">
              <a:solidFill>
                <a:srgbClr val="2671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C76F0CC9-0F42-4E1E-8653-D85160E1ED4D}"/>
              </a:ext>
            </a:extLst>
          </p:cNvPr>
          <p:cNvCxnSpPr/>
          <p:nvPr/>
        </p:nvCxnSpPr>
        <p:spPr>
          <a:xfrm>
            <a:off x="961867" y="4807013"/>
            <a:ext cx="0" cy="582804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2A93F3C0-B9C1-42B1-A7A7-BFD2F5C23D9D}"/>
              </a:ext>
            </a:extLst>
          </p:cNvPr>
          <p:cNvCxnSpPr/>
          <p:nvPr/>
        </p:nvCxnSpPr>
        <p:spPr>
          <a:xfrm>
            <a:off x="3090642" y="4807013"/>
            <a:ext cx="0" cy="582804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6637CBD8-28BD-4F4A-9446-9EC13C2E3322}"/>
              </a:ext>
            </a:extLst>
          </p:cNvPr>
          <p:cNvCxnSpPr/>
          <p:nvPr/>
        </p:nvCxnSpPr>
        <p:spPr>
          <a:xfrm>
            <a:off x="5135986" y="4807013"/>
            <a:ext cx="0" cy="582804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48081924-253A-463E-8474-A74A0AA59D69}"/>
              </a:ext>
            </a:extLst>
          </p:cNvPr>
          <p:cNvSpPr txBox="1"/>
          <p:nvPr/>
        </p:nvSpPr>
        <p:spPr>
          <a:xfrm>
            <a:off x="943480" y="5176780"/>
            <a:ext cx="4254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CH" sz="12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i-1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ED7CF2FF-4435-44A9-B6B4-4B657BFDD185}"/>
              </a:ext>
            </a:extLst>
          </p:cNvPr>
          <p:cNvSpPr txBox="1"/>
          <p:nvPr/>
        </p:nvSpPr>
        <p:spPr>
          <a:xfrm>
            <a:off x="3090642" y="5165193"/>
            <a:ext cx="4254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CH" sz="12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19422507-2A95-4387-B506-E8B0C960B57D}"/>
              </a:ext>
            </a:extLst>
          </p:cNvPr>
          <p:cNvSpPr txBox="1"/>
          <p:nvPr/>
        </p:nvSpPr>
        <p:spPr>
          <a:xfrm>
            <a:off x="5135986" y="5165193"/>
            <a:ext cx="4254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CH" sz="12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i+1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2BD01F05-1265-4897-937A-9F803F18C4F5}"/>
              </a:ext>
            </a:extLst>
          </p:cNvPr>
          <p:cNvSpPr txBox="1"/>
          <p:nvPr/>
        </p:nvSpPr>
        <p:spPr>
          <a:xfrm>
            <a:off x="1606663" y="5107214"/>
            <a:ext cx="84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Forecast</a:t>
            </a:r>
            <a:endParaRPr lang="fr-CH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3D469B6E-9B39-4613-82C6-F56A453B0344}"/>
              </a:ext>
            </a:extLst>
          </p:cNvPr>
          <p:cNvSpPr txBox="1"/>
          <p:nvPr/>
        </p:nvSpPr>
        <p:spPr>
          <a:xfrm>
            <a:off x="2749499" y="5345778"/>
            <a:ext cx="84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endParaRPr lang="fr-CH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59844563-40FD-467F-A11A-C75C61780D31}"/>
              </a:ext>
            </a:extLst>
          </p:cNvPr>
          <p:cNvSpPr txBox="1"/>
          <p:nvPr/>
        </p:nvSpPr>
        <p:spPr>
          <a:xfrm>
            <a:off x="3779803" y="5117177"/>
            <a:ext cx="84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Forecast</a:t>
            </a:r>
            <a:endParaRPr lang="fr-CH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7006A4E6-1055-44EA-BC52-1C1E89BD42B2}"/>
              </a:ext>
            </a:extLst>
          </p:cNvPr>
          <p:cNvSpPr txBox="1"/>
          <p:nvPr/>
        </p:nvSpPr>
        <p:spPr>
          <a:xfrm>
            <a:off x="4977169" y="5364899"/>
            <a:ext cx="5933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134100" y="-11392"/>
            <a:ext cx="1104417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4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Meteolakes.ch</a:t>
            </a:r>
            <a:endParaRPr lang="fr-CH" sz="4000" dirty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algn="r"/>
            <a:r>
              <a:rPr lang="fr-CH" sz="3600" dirty="0" smtClean="0">
                <a:solidFill>
                  <a:srgbClr val="C00000"/>
                </a:solidFill>
                <a:latin typeface="Rockwell" panose="02060603020205020403" pitchFamily="18" charset="0"/>
              </a:rPr>
              <a:t>Data Assimilation of LSWT </a:t>
            </a:r>
            <a:r>
              <a:rPr lang="fr-CH" sz="3600" dirty="0" err="1" smtClean="0">
                <a:solidFill>
                  <a:srgbClr val="C00000"/>
                </a:solidFill>
                <a:latin typeface="Rockwell" panose="02060603020205020403" pitchFamily="18" charset="0"/>
              </a:rPr>
              <a:t>from</a:t>
            </a:r>
            <a:r>
              <a:rPr lang="fr-CH" sz="3600" dirty="0" smtClean="0">
                <a:solidFill>
                  <a:srgbClr val="C00000"/>
                </a:solidFill>
                <a:latin typeface="Rockwell" panose="02060603020205020403" pitchFamily="18" charset="0"/>
              </a:rPr>
              <a:t> Satellites </a:t>
            </a:r>
            <a:r>
              <a:rPr lang="fr-CH" sz="3600" dirty="0" err="1" smtClean="0">
                <a:solidFill>
                  <a:srgbClr val="C00000"/>
                </a:solidFill>
                <a:latin typeface="Rockwell" panose="02060603020205020403" pitchFamily="18" charset="0"/>
              </a:rPr>
              <a:t>with</a:t>
            </a:r>
            <a:r>
              <a:rPr lang="fr-CH" sz="3600" dirty="0" smtClean="0">
                <a:solidFill>
                  <a:srgbClr val="C00000"/>
                </a:solidFill>
                <a:latin typeface="Rockwell" panose="02060603020205020403" pitchFamily="18" charset="0"/>
              </a:rPr>
              <a:t> </a:t>
            </a:r>
            <a:r>
              <a:rPr lang="fr-CH" sz="3600" dirty="0" err="1" smtClean="0">
                <a:solidFill>
                  <a:srgbClr val="C00000"/>
                </a:solidFill>
                <a:latin typeface="Rockwell" panose="02060603020205020403" pitchFamily="18" charset="0"/>
              </a:rPr>
              <a:t>EnKF</a:t>
            </a:r>
            <a:endParaRPr lang="fr-CH" sz="3600" dirty="0">
              <a:solidFill>
                <a:srgbClr val="C00000"/>
              </a:solidFill>
              <a:latin typeface="Rockwell" panose="02060603020205020403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246929" y="1514206"/>
            <a:ext cx="4471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err="1" smtClean="0">
                <a:latin typeface="Georgia" panose="02040502050405020303" pitchFamily="18" charset="0"/>
              </a:rPr>
              <a:t>EnKF</a:t>
            </a:r>
            <a:r>
              <a:rPr lang="fr-CH" sz="2400" dirty="0" smtClean="0">
                <a:latin typeface="Georgia" panose="02040502050405020303" pitchFamily="18" charset="0"/>
              </a:rPr>
              <a:t> Ensemble </a:t>
            </a:r>
            <a:r>
              <a:rPr lang="fr-CH" sz="2400" dirty="0" err="1" smtClean="0">
                <a:latin typeface="Georgia" panose="02040502050405020303" pitchFamily="18" charset="0"/>
              </a:rPr>
              <a:t>Kalman</a:t>
            </a:r>
            <a:r>
              <a:rPr lang="fr-CH" sz="2400" dirty="0" smtClean="0">
                <a:latin typeface="Georgia" panose="02040502050405020303" pitchFamily="18" charset="0"/>
              </a:rPr>
              <a:t> </a:t>
            </a:r>
            <a:r>
              <a:rPr lang="fr-CH" sz="2400" dirty="0" err="1" smtClean="0">
                <a:latin typeface="Georgia" panose="02040502050405020303" pitchFamily="18" charset="0"/>
              </a:rPr>
              <a:t>Filters</a:t>
            </a:r>
            <a:endParaRPr lang="en-US" sz="2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05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6" grpId="0"/>
      <p:bldP spid="107" grpId="0"/>
      <p:bldP spid="108" grpId="0"/>
      <p:bldP spid="111" grpId="0"/>
      <p:bldP spid="117" grpId="0"/>
      <p:bldP spid="118" grpId="0"/>
      <p:bldP spid="119" grpId="0"/>
      <p:bldP spid="124" grpId="0"/>
      <p:bldP spid="125" grpId="0"/>
      <p:bldP spid="126" grpId="0"/>
      <p:bldP spid="1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1172</TotalTime>
  <Words>386</Words>
  <Application>Microsoft Office PowerPoint</Application>
  <PresentationFormat>Widescreen</PresentationFormat>
  <Paragraphs>103</Paragraphs>
  <Slides>15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Courier New</vt:lpstr>
      <vt:lpstr>Georgia</vt:lpstr>
      <vt:lpstr>Rockwell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ETH Zuerich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Bouffard, Damien</dc:creator>
  <cp:lastModifiedBy>damien bouffard</cp:lastModifiedBy>
  <cp:revision>28</cp:revision>
  <dcterms:created xsi:type="dcterms:W3CDTF">2019-10-16T07:48:09Z</dcterms:created>
  <dcterms:modified xsi:type="dcterms:W3CDTF">2019-11-01T08:30:56Z</dcterms:modified>
</cp:coreProperties>
</file>