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  <p:sldMasterId id="2147483648" r:id="rId5"/>
    <p:sldMasterId id="2147483677" r:id="rId6"/>
  </p:sldMasterIdLst>
  <p:notesMasterIdLst>
    <p:notesMasterId r:id="rId62"/>
  </p:notesMasterIdLst>
  <p:sldIdLst>
    <p:sldId id="492" r:id="rId7"/>
    <p:sldId id="410" r:id="rId8"/>
    <p:sldId id="487" r:id="rId9"/>
    <p:sldId id="450" r:id="rId10"/>
    <p:sldId id="453" r:id="rId11"/>
    <p:sldId id="452" r:id="rId12"/>
    <p:sldId id="460" r:id="rId13"/>
    <p:sldId id="461" r:id="rId14"/>
    <p:sldId id="462" r:id="rId15"/>
    <p:sldId id="472" r:id="rId16"/>
    <p:sldId id="473" r:id="rId17"/>
    <p:sldId id="471" r:id="rId18"/>
    <p:sldId id="463" r:id="rId19"/>
    <p:sldId id="490" r:id="rId20"/>
    <p:sldId id="493" r:id="rId21"/>
    <p:sldId id="396" r:id="rId22"/>
    <p:sldId id="432" r:id="rId23"/>
    <p:sldId id="427" r:id="rId24"/>
    <p:sldId id="430" r:id="rId25"/>
    <p:sldId id="431" r:id="rId26"/>
    <p:sldId id="457" r:id="rId27"/>
    <p:sldId id="429" r:id="rId28"/>
    <p:sldId id="474" r:id="rId29"/>
    <p:sldId id="475" r:id="rId30"/>
    <p:sldId id="477" r:id="rId31"/>
    <p:sldId id="478" r:id="rId32"/>
    <p:sldId id="494" r:id="rId33"/>
    <p:sldId id="482" r:id="rId34"/>
    <p:sldId id="418" r:id="rId35"/>
    <p:sldId id="420" r:id="rId36"/>
    <p:sldId id="483" r:id="rId37"/>
    <p:sldId id="422" r:id="rId38"/>
    <p:sldId id="481" r:id="rId39"/>
    <p:sldId id="447" r:id="rId40"/>
    <p:sldId id="446" r:id="rId41"/>
    <p:sldId id="441" r:id="rId42"/>
    <p:sldId id="445" r:id="rId43"/>
    <p:sldId id="416" r:id="rId44"/>
    <p:sldId id="388" r:id="rId45"/>
    <p:sldId id="465" r:id="rId46"/>
    <p:sldId id="476" r:id="rId47"/>
    <p:sldId id="479" r:id="rId48"/>
    <p:sldId id="489" r:id="rId49"/>
    <p:sldId id="468" r:id="rId50"/>
    <p:sldId id="467" r:id="rId51"/>
    <p:sldId id="469" r:id="rId52"/>
    <p:sldId id="470" r:id="rId53"/>
    <p:sldId id="292" r:id="rId54"/>
    <p:sldId id="293" r:id="rId55"/>
    <p:sldId id="267" r:id="rId56"/>
    <p:sldId id="266" r:id="rId57"/>
    <p:sldId id="294" r:id="rId58"/>
    <p:sldId id="295" r:id="rId59"/>
    <p:sldId id="297" r:id="rId60"/>
    <p:sldId id="300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3840" userDrawn="1">
          <p15:clr>
            <a:srgbClr val="A4A3A4"/>
          </p15:clr>
        </p15:guide>
        <p15:guide id="4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CAD0D3"/>
    <a:srgbClr val="CC0099"/>
    <a:srgbClr val="ED7D31"/>
    <a:srgbClr val="9966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Stijl, gemiddeld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485" autoAdjust="0"/>
  </p:normalViewPr>
  <p:slideViewPr>
    <p:cSldViewPr snapToGrid="0">
      <p:cViewPr>
        <p:scale>
          <a:sx n="76" d="100"/>
          <a:sy n="76" d="100"/>
        </p:scale>
        <p:origin x="10" y="67"/>
      </p:cViewPr>
      <p:guideLst>
        <p:guide pos="3840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8B1CD-D13C-4477-A0D8-D213D83F8A5B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436C1-8ECA-4844-AEB6-E28B333591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24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Humans have altered natural systems in various ways: here you see a dam holding up an immense amount of water. </a:t>
            </a:r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Verdana" charset="0"/>
                <a:cs typeface="+mn-cs"/>
              </a:rPr>
              <a:t>Kop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C1A21-712E-4041-B8F8-EBAA8AEA8BB9}" type="datetime1">
              <a:rPr kumimoji="0" lang="nl-BE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22/10/2019</a:t>
            </a:fld>
            <a:endParaRPr kumimoji="0" lang="nl-NL" sz="9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+mn-cs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Verdana" charset="0"/>
                <a:ea typeface="Verdana" charset="0"/>
                <a:cs typeface="+mn-cs"/>
              </a:rPr>
              <a:t>Voet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5000"/>
              </a:solidFill>
              <a:effectLst/>
              <a:uLnTx/>
              <a:uFillTx/>
              <a:latin typeface="Verdana" charset="0"/>
              <a:ea typeface="Verdana" charset="0"/>
              <a:cs typeface="+mn-cs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DC29C-F309-0C44-B1DF-48E28FDE6E46}" type="slidenum">
              <a:rPr kumimoji="0" lang="nl-NL" sz="900" b="0" i="0" u="none" strike="noStrike" kern="1200" cap="none" spc="0" normalizeH="0" baseline="0" noProof="0" smtClean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Verdana" charset="0"/>
                <a:ea typeface="Verdana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900" b="0" i="0" u="none" strike="noStrike" kern="1200" cap="none" spc="0" normalizeH="0" baseline="0" noProof="0">
              <a:ln>
                <a:noFill/>
              </a:ln>
              <a:solidFill>
                <a:srgbClr val="FF5000"/>
              </a:solidFill>
              <a:effectLst/>
              <a:uLnTx/>
              <a:uFillTx/>
              <a:latin typeface="Verdana" charset="0"/>
              <a:ea typeface="Verdan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048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are inherently </a:t>
            </a:r>
            <a:r>
              <a:rPr lang="en-US" dirty="0" err="1"/>
              <a:t>differen</a:t>
            </a:r>
            <a:endParaRPr lang="en-US" dirty="0"/>
          </a:p>
          <a:p>
            <a:endParaRPr lang="en-US" dirty="0"/>
          </a:p>
          <a:p>
            <a:r>
              <a:rPr lang="en-US" dirty="0"/>
              <a:t>But </a:t>
            </a:r>
            <a:r>
              <a:rPr lang="en-US" dirty="0" err="1"/>
              <a:t>GRanD</a:t>
            </a:r>
            <a:r>
              <a:rPr lang="en-US" dirty="0"/>
              <a:t>: no good depths for reservoirs (been checked with </a:t>
            </a:r>
            <a:r>
              <a:rPr lang="en-US" dirty="0" err="1"/>
              <a:t>GRanD</a:t>
            </a:r>
            <a:r>
              <a:rPr lang="en-US" dirty="0"/>
              <a:t>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94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They are inherently </a:t>
            </a:r>
            <a:r>
              <a:rPr lang="en-US" err="1"/>
              <a:t>differen</a:t>
            </a:r>
            <a:endParaRPr lang="en-US"/>
          </a:p>
          <a:p>
            <a:endParaRPr lang="en-US"/>
          </a:p>
          <a:p>
            <a:r>
              <a:rPr lang="en-US"/>
              <a:t>But </a:t>
            </a:r>
            <a:r>
              <a:rPr lang="en-US" err="1"/>
              <a:t>GRanD</a:t>
            </a:r>
            <a:r>
              <a:rPr lang="en-US"/>
              <a:t>: no good depths for reservoirs (been checked with </a:t>
            </a:r>
            <a:r>
              <a:rPr lang="en-US" err="1"/>
              <a:t>GRanD</a:t>
            </a:r>
            <a:r>
              <a:rPr lang="en-US"/>
              <a:t>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641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They are inherently </a:t>
            </a:r>
            <a:r>
              <a:rPr lang="en-US" err="1"/>
              <a:t>differen</a:t>
            </a:r>
            <a:endParaRPr lang="en-US"/>
          </a:p>
          <a:p>
            <a:endParaRPr lang="en-US"/>
          </a:p>
          <a:p>
            <a:r>
              <a:rPr lang="en-US"/>
              <a:t>But </a:t>
            </a:r>
            <a:r>
              <a:rPr lang="en-US" err="1"/>
              <a:t>GRanD</a:t>
            </a:r>
            <a:r>
              <a:rPr lang="en-US"/>
              <a:t>: no good depths for reservoirs (been checked with </a:t>
            </a:r>
            <a:r>
              <a:rPr lang="en-US" err="1"/>
              <a:t>GRanD</a:t>
            </a:r>
            <a:r>
              <a:rPr lang="en-US"/>
              <a:t>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07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are inherently different </a:t>
            </a:r>
          </a:p>
          <a:p>
            <a:endParaRPr lang="en-US" dirty="0"/>
          </a:p>
          <a:p>
            <a:r>
              <a:rPr lang="en-US" dirty="0"/>
              <a:t>But </a:t>
            </a:r>
            <a:r>
              <a:rPr lang="en-US" dirty="0" err="1"/>
              <a:t>GRanD</a:t>
            </a:r>
            <a:r>
              <a:rPr lang="en-US" dirty="0"/>
              <a:t>: no good depths for reservoirs (been checked with </a:t>
            </a:r>
            <a:r>
              <a:rPr lang="en-US" dirty="0" err="1"/>
              <a:t>GRanD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For now, stay consistent with depth. But sensitivity experiments? Or new version of GLDB with reservoirs depth included?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58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use as CLM input data, the polygons needed to be rasterized: to 0.05 grid.</a:t>
            </a:r>
          </a:p>
          <a:p>
            <a:r>
              <a:rPr lang="en-US" dirty="0"/>
              <a:t>As we want the change in lake area: annual input files are fed into CLM: distinction between natural lakes and reservoirs. 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4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Review: go over points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958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how complex everything is in CLM. </a:t>
            </a:r>
          </a:p>
          <a:p>
            <a:endParaRPr lang="en-US" dirty="0"/>
          </a:p>
          <a:p>
            <a:r>
              <a:rPr lang="en-US" dirty="0" err="1"/>
              <a:t>Phisics</a:t>
            </a:r>
            <a:r>
              <a:rPr lang="en-US" dirty="0"/>
              <a:t>, processes happen at certain levels, aggregated into grid cell.  Tiling. </a:t>
            </a:r>
          </a:p>
          <a:p>
            <a:r>
              <a:rPr lang="en-US" dirty="0"/>
              <a:t>Conservation of mass at every level. </a:t>
            </a:r>
          </a:p>
          <a:p>
            <a:endParaRPr lang="en-US" dirty="0"/>
          </a:p>
          <a:p>
            <a:r>
              <a:rPr lang="en-US" dirty="0"/>
              <a:t>Capture </a:t>
            </a:r>
            <a:r>
              <a:rPr lang="en-US" dirty="0" err="1"/>
              <a:t>subgrid</a:t>
            </a:r>
            <a:r>
              <a:rPr lang="en-US" dirty="0"/>
              <a:t> heterogeneities. First level: Land unit (vegetation, lakes, urban, … : capture broadest patterns of </a:t>
            </a:r>
            <a:r>
              <a:rPr lang="en-US" dirty="0" err="1"/>
              <a:t>subgrid</a:t>
            </a:r>
            <a:r>
              <a:rPr lang="en-US" dirty="0"/>
              <a:t> heterogeneity.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Column: possible variability between soil and snow state variables within  single land unit. Independent evolving vertical profiles of soil water and temperature. One soil column divided in different layers.  -&gt; where state variables for soil and snow are defined. </a:t>
            </a:r>
          </a:p>
          <a:p>
            <a:r>
              <a:rPr lang="en-US" dirty="0"/>
              <a:t>Lake and vegetation: only 1 column. </a:t>
            </a:r>
          </a:p>
          <a:p>
            <a:endParaRPr lang="en-US" dirty="0"/>
          </a:p>
          <a:p>
            <a:r>
              <a:rPr lang="en-US" dirty="0"/>
              <a:t>Patch level: different PFTs (CFTs): capture </a:t>
            </a:r>
            <a:r>
              <a:rPr lang="en-US" dirty="0" err="1"/>
              <a:t>biogeophysical</a:t>
            </a:r>
            <a:r>
              <a:rPr lang="en-US" dirty="0"/>
              <a:t> and chemical differences between broad categories of plants.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9E1C5-6634-422D-99D0-EFE56C9874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6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 time I was here, I got the question on how effects of reservoirs will be visible: well, here is (part of) the answer; </a:t>
            </a:r>
          </a:p>
          <a:p>
            <a:r>
              <a:rPr lang="en-US" dirty="0" err="1"/>
              <a:t>Gridcell</a:t>
            </a:r>
            <a:r>
              <a:rPr lang="en-US" dirty="0"/>
              <a:t>, classically, +-2°? </a:t>
            </a:r>
          </a:p>
          <a:p>
            <a:endParaRPr lang="en-US" dirty="0"/>
          </a:p>
          <a:p>
            <a:r>
              <a:rPr lang="en-US" dirty="0" err="1"/>
              <a:t>Phisics</a:t>
            </a:r>
            <a:r>
              <a:rPr lang="en-US" dirty="0"/>
              <a:t>, processes happen at certain levels, aggregated into grid cell. </a:t>
            </a:r>
          </a:p>
          <a:p>
            <a:r>
              <a:rPr lang="en-US" dirty="0"/>
              <a:t>Conservation of mass at every level. </a:t>
            </a:r>
          </a:p>
          <a:p>
            <a:endParaRPr lang="en-US" dirty="0"/>
          </a:p>
          <a:p>
            <a:r>
              <a:rPr lang="en-US" dirty="0"/>
              <a:t>Capture </a:t>
            </a:r>
            <a:r>
              <a:rPr lang="en-US" dirty="0" err="1"/>
              <a:t>subgrid</a:t>
            </a:r>
            <a:r>
              <a:rPr lang="en-US" dirty="0"/>
              <a:t> heterogeneities. First level: Land unit (vegetation, lakes, urban, … : capture broadest patterns of </a:t>
            </a:r>
            <a:r>
              <a:rPr lang="en-US" dirty="0" err="1"/>
              <a:t>subgrid</a:t>
            </a:r>
            <a:r>
              <a:rPr lang="en-US" dirty="0"/>
              <a:t> heterogeneity.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Column: possible variability between soil and snow state variables within  single land unit. Independent evolving vertical profiles of soil water and temperature. One soil column divided in different layers.  -&gt; where state variables for soil and snow are defined. </a:t>
            </a:r>
          </a:p>
          <a:p>
            <a:r>
              <a:rPr lang="en-US" dirty="0"/>
              <a:t>Lake and vegetation: only 1 column. </a:t>
            </a:r>
          </a:p>
          <a:p>
            <a:endParaRPr lang="en-US" dirty="0"/>
          </a:p>
          <a:p>
            <a:r>
              <a:rPr lang="en-US" dirty="0"/>
              <a:t>Patch level: different PFTs (CFTs): capture </a:t>
            </a:r>
            <a:r>
              <a:rPr lang="en-US" dirty="0" err="1"/>
              <a:t>biogeophysical</a:t>
            </a:r>
            <a:r>
              <a:rPr lang="en-US" dirty="0"/>
              <a:t> and chemical differences between broad categories of plants.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9E1C5-6634-422D-99D0-EFE56C9874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884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we only interested in are lakes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9E1C5-6634-422D-99D0-EFE56C9874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40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one lake modelled Hostetler model by LISS and modified by Zack </a:t>
            </a:r>
            <a:r>
              <a:rPr lang="en-US" dirty="0" err="1"/>
              <a:t>Subin</a:t>
            </a:r>
            <a:r>
              <a:rPr lang="en-US" dirty="0"/>
              <a:t>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9E1C5-6634-422D-99D0-EFE56C9874A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19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past humans have build many of these dam structures (45 000), forming artificial lakes which we know as reservoirs.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Especially during the 20</a:t>
            </a:r>
            <a:r>
              <a:rPr lang="en-US" baseline="30000" dirty="0"/>
              <a:t>th</a:t>
            </a:r>
            <a:r>
              <a:rPr lang="en-US" dirty="0"/>
              <a:t> century,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Large dams: reservoir area &gt; 0.1km²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Increasing capacity: increasing lake area: how is that impacting the climate?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45 000 large dams globally &gt; 0.1km² </a:t>
            </a:r>
          </a:p>
          <a:p>
            <a:endParaRPr lang="en-US" dirty="0"/>
          </a:p>
          <a:p>
            <a:r>
              <a:rPr lang="en-US" dirty="0"/>
              <a:t>Difference between dams and reservoirs!! </a:t>
            </a:r>
          </a:p>
          <a:p>
            <a:endParaRPr lang="en-US" dirty="0"/>
          </a:p>
          <a:p>
            <a:r>
              <a:rPr lang="en-US" dirty="0"/>
              <a:t>Over the 20</a:t>
            </a:r>
            <a:r>
              <a:rPr lang="en-US" baseline="30000" dirty="0"/>
              <a:t>th</a:t>
            </a:r>
            <a:r>
              <a:rPr lang="en-US" dirty="0"/>
              <a:t> century: many dams have been build</a:t>
            </a:r>
          </a:p>
          <a:p>
            <a:r>
              <a:rPr lang="en-US" dirty="0"/>
              <a:t>This dynamic land use change and the effects on runoff are not yet modelled in present day LSM</a:t>
            </a:r>
          </a:p>
          <a:p>
            <a:r>
              <a:rPr lang="en-US" dirty="0"/>
              <a:t>Hardly anything is known about the impact of reservoirs on the climate on a global scale. </a:t>
            </a:r>
          </a:p>
          <a:p>
            <a:r>
              <a:rPr lang="en-US" dirty="0"/>
              <a:t>To quantify this, it is necessary to include reservoirs and their role in an Earth System modeling framework.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9E1C5-6634-422D-99D0-EFE56C9874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46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Last time I was here, I got the question on how effects of reservoirs will be visible: well, here is (part of) the answer; </a:t>
            </a:r>
          </a:p>
          <a:p>
            <a:r>
              <a:rPr lang="en-US" err="1"/>
              <a:t>Gridcell</a:t>
            </a:r>
            <a:r>
              <a:rPr lang="en-US"/>
              <a:t>, classically, +-2°? </a:t>
            </a:r>
          </a:p>
          <a:p>
            <a:endParaRPr lang="en-US"/>
          </a:p>
          <a:p>
            <a:r>
              <a:rPr lang="en-US" err="1"/>
              <a:t>Phisics</a:t>
            </a:r>
            <a:r>
              <a:rPr lang="en-US"/>
              <a:t>, processes happen at certain levels, aggregated into grid cell. </a:t>
            </a:r>
          </a:p>
          <a:p>
            <a:r>
              <a:rPr lang="en-US"/>
              <a:t>Conservation of mass at every level. </a:t>
            </a:r>
          </a:p>
          <a:p>
            <a:endParaRPr lang="en-US"/>
          </a:p>
          <a:p>
            <a:r>
              <a:rPr lang="en-US"/>
              <a:t>Capture </a:t>
            </a:r>
            <a:r>
              <a:rPr lang="en-US" err="1"/>
              <a:t>subgrid</a:t>
            </a:r>
            <a:r>
              <a:rPr lang="en-US"/>
              <a:t> heterogeneities. First level: Land unit (vegetation, lakes, urban, … : capture broadest patterns of </a:t>
            </a:r>
            <a:r>
              <a:rPr lang="en-US" err="1"/>
              <a:t>subgrid</a:t>
            </a:r>
            <a:r>
              <a:rPr lang="en-US"/>
              <a:t> heterogeneity. </a:t>
            </a:r>
            <a:br>
              <a:rPr lang="en-US"/>
            </a:br>
            <a:br>
              <a:rPr lang="en-US"/>
            </a:br>
            <a:r>
              <a:rPr lang="en-US"/>
              <a:t>Column: possible variability between soil and snow state variables within  single land unit. Independent evolving vertical profiles of soil water and temperature. One soil column divided in different layers.  -&gt; where state variables for soil and snow are defined. </a:t>
            </a:r>
          </a:p>
          <a:p>
            <a:r>
              <a:rPr lang="en-US"/>
              <a:t>Lake and vegetation: only 1 column. </a:t>
            </a:r>
          </a:p>
          <a:p>
            <a:endParaRPr lang="en-US"/>
          </a:p>
          <a:p>
            <a:r>
              <a:rPr lang="en-US"/>
              <a:t>Patch level: different PFTs (CFTs): capture </a:t>
            </a:r>
            <a:r>
              <a:rPr lang="en-US" err="1"/>
              <a:t>biogeophysical</a:t>
            </a:r>
            <a:r>
              <a:rPr lang="en-US"/>
              <a:t> and chemical differences between broad categories of plants.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9E1C5-6634-422D-99D0-EFE56C9874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70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 year: first day of year: land use change prescribed. </a:t>
            </a:r>
          </a:p>
          <a:p>
            <a:r>
              <a:rPr lang="en-US" dirty="0"/>
              <a:t>Describe that every year land use change in prescribed and gets into effect the first day of the year.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3051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Correction fluxes: dribbled over the whole year. </a:t>
            </a:r>
          </a:p>
          <a:p>
            <a:r>
              <a:rPr lang="en-US" dirty="0"/>
              <a:t>Artificial fluxes into or out the atmosphere</a:t>
            </a:r>
          </a:p>
          <a:p>
            <a:r>
              <a:rPr lang="en-US" dirty="0"/>
              <a:t>Energy as sensible heat and water as runoff, both ice and water.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307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this is also the case for lakes, as I am going to demonstrate with the following example. </a:t>
            </a:r>
          </a:p>
          <a:p>
            <a:endParaRPr lang="en-US" dirty="0"/>
          </a:p>
          <a:p>
            <a:r>
              <a:rPr lang="en-US" dirty="0"/>
              <a:t>Example fictive problem</a:t>
            </a:r>
          </a:p>
          <a:p>
            <a:endParaRPr lang="en-US" dirty="0"/>
          </a:p>
          <a:p>
            <a:r>
              <a:rPr lang="en-US" dirty="0"/>
              <a:t>Growing lake area -&gt; energy &amp; water added. But if it doesn’t interact (change in volume or temperature) -&gt; nothing to worry about. </a:t>
            </a:r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8892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Statement of the problem</a:t>
            </a:r>
          </a:p>
          <a:p>
            <a:endParaRPr lang="en-US"/>
          </a:p>
          <a:p>
            <a:r>
              <a:rPr lang="en-US"/>
              <a:t>Growing lake area -&gt; energy &amp; water added. But if it doesn’t interact (change in volume or temperature) -&gt; nothing to worry about. </a:t>
            </a:r>
          </a:p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952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Calculate anomalies compared to the baseline. </a:t>
            </a:r>
          </a:p>
          <a:p>
            <a:endParaRPr lang="en-US" dirty="0"/>
          </a:p>
          <a:p>
            <a:r>
              <a:rPr lang="en-US" dirty="0"/>
              <a:t>Growing lake area -&gt; energy &amp; water added. But if it doesn’t interact (change in volume or temperature) -&gt; nothing to worry about. </a:t>
            </a:r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182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Review: go over points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659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Still in test phase, so reduce computation cost.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243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Offline: so no cloud feedbacks: incoming longwave and shortwave are the same. </a:t>
            </a:r>
          </a:p>
          <a:p>
            <a:r>
              <a:rPr lang="en-US" dirty="0"/>
              <a:t>Upwelling longwave; reflecting a change in surface temperature: </a:t>
            </a:r>
          </a:p>
          <a:p>
            <a:r>
              <a:rPr lang="en-US" dirty="0"/>
              <a:t>Shortwave: showing changes in reflection -&gt; changes in albedo. As expected: increasing lake area: decrease in SW up (decrease in albedo). </a:t>
            </a:r>
          </a:p>
          <a:p>
            <a:r>
              <a:rPr lang="en-US" dirty="0" err="1"/>
              <a:t>Netto</a:t>
            </a:r>
            <a:r>
              <a:rPr lang="en-US" dirty="0"/>
              <a:t> the effect of increasing net Radiation available. </a:t>
            </a:r>
          </a:p>
          <a:p>
            <a:r>
              <a:rPr lang="en-US" dirty="0"/>
              <a:t>Very localized: normal as land only run!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954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Net radiation is available to feed the surface energy fluxes</a:t>
            </a:r>
          </a:p>
          <a:p>
            <a:endParaRPr lang="en-US" dirty="0"/>
          </a:p>
          <a:p>
            <a:r>
              <a:rPr lang="en-US" dirty="0" err="1"/>
              <a:t>Localised</a:t>
            </a:r>
            <a:r>
              <a:rPr lang="en-US" dirty="0"/>
              <a:t> increase in reservoir grid cells of latent heat flux: like expected: increasing lake area: more water available for evaporation. </a:t>
            </a:r>
          </a:p>
          <a:p>
            <a:r>
              <a:rPr lang="en-US" dirty="0"/>
              <a:t>Increase of latent heat seems to be at the cost of sensible heat: overall decrease. </a:t>
            </a:r>
          </a:p>
          <a:p>
            <a:br>
              <a:rPr lang="en-US" dirty="0"/>
            </a:br>
            <a:r>
              <a:rPr lang="en-US" dirty="0"/>
              <a:t>Consolidate theories here: do Energy balance decomposition.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38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reservoirs serve different purposes: </a:t>
            </a:r>
          </a:p>
          <a:p>
            <a:endParaRPr lang="en-US" dirty="0"/>
          </a:p>
          <a:p>
            <a:r>
              <a:rPr lang="en-US" dirty="0"/>
              <a:t>Seen this question, the bigger question on how reservoirs are impacting global climate is yet to be answered. </a:t>
            </a:r>
          </a:p>
          <a:p>
            <a:r>
              <a:rPr lang="en-US" dirty="0"/>
              <a:t>This is the  question which I, (and my name is Inne Vanderkelen) am tackling in my PhD at the Free University of Brussels. </a:t>
            </a:r>
          </a:p>
          <a:p>
            <a:r>
              <a:rPr lang="en-US" dirty="0"/>
              <a:t>To this extent I am using The Community Land model – CLM </a:t>
            </a:r>
          </a:p>
          <a:p>
            <a:r>
              <a:rPr lang="en-US" dirty="0"/>
              <a:t>Today I will tackle two </a:t>
            </a:r>
            <a:r>
              <a:rPr lang="en-US" dirty="0" err="1"/>
              <a:t>subquestions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150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 first look at temperatures: </a:t>
            </a:r>
          </a:p>
          <a:p>
            <a:pPr marL="171450" indent="-171450">
              <a:buFontTx/>
              <a:buChar char="-"/>
            </a:pPr>
            <a:r>
              <a:rPr lang="en-US" dirty="0"/>
              <a:t>Annual mean: changes are very small. Both positive and strongly negative. 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Effects larger for annual maximum daytime temperature: decrease -&gt; reservoirs tend to cool hot extremes.</a:t>
            </a:r>
          </a:p>
          <a:p>
            <a:pPr marL="171450" indent="-171450">
              <a:buFontTx/>
              <a:buChar char="-"/>
            </a:pPr>
            <a:r>
              <a:rPr lang="en-US" dirty="0"/>
              <a:t>Warming effect on minimum temperature  (larger heat capacity). </a:t>
            </a:r>
          </a:p>
          <a:p>
            <a:pPr marL="0" indent="0">
              <a:buFontTx/>
              <a:buNone/>
            </a:pPr>
            <a:r>
              <a:rPr lang="en-US" dirty="0"/>
              <a:t>Local dampening of extreme temperatures. µ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A more detailed look is required!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522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Review: go over points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431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Review: go over points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3463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Review: go over points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278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Review: go over points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155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consolidate: these first findings: looking in more detail: seasonal and diurnal cycle, higher resolution and coupled simulations</a:t>
            </a:r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960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9E1C5-6634-422D-99D0-EFE56C9874A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358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Year in which the maximum lake extent changes. </a:t>
            </a:r>
          </a:p>
          <a:p>
            <a:endParaRPr lang="en-US" dirty="0"/>
          </a:p>
          <a:p>
            <a:r>
              <a:rPr lang="en-US" dirty="0"/>
              <a:t>- Heat correction flux small (</a:t>
            </a:r>
          </a:p>
          <a:p>
            <a:br>
              <a:rPr lang="en-US" dirty="0"/>
            </a:br>
            <a:r>
              <a:rPr lang="en-US" dirty="0" err="1"/>
              <a:t>Baslines</a:t>
            </a:r>
            <a:r>
              <a:rPr lang="en-US" dirty="0"/>
              <a:t>: possible underestimation -&gt; only 2 year simulation: no time to deviate already a lot. </a:t>
            </a:r>
          </a:p>
          <a:p>
            <a:endParaRPr lang="en-US" dirty="0"/>
          </a:p>
          <a:p>
            <a:r>
              <a:rPr lang="en-US" dirty="0"/>
              <a:t>More fair: look at global </a:t>
            </a:r>
            <a:r>
              <a:rPr lang="en-US" dirty="0" err="1"/>
              <a:t>dynbal</a:t>
            </a:r>
            <a:r>
              <a:rPr lang="en-US" dirty="0"/>
              <a:t> fluxes of 100 year simulation.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833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applied one year, so considered ok. Not violating too much. </a:t>
            </a:r>
          </a:p>
          <a:p>
            <a:r>
              <a:rPr lang="en-US" dirty="0"/>
              <a:t>(but important to keep in mind?)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076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84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Review: go over points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533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588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Liquidcontent1 doesn’t differ a lot for </a:t>
            </a:r>
            <a:r>
              <a:rPr lang="en-US" err="1"/>
              <a:t>lakewater</a:t>
            </a:r>
            <a:r>
              <a:rPr lang="en-US"/>
              <a:t> vs original: because lake Nasser has no lake initially and Lake Russia very small! Changes are important! </a:t>
            </a:r>
          </a:p>
          <a:p>
            <a:endParaRPr lang="en-US"/>
          </a:p>
          <a:p>
            <a:r>
              <a:rPr lang="en-US"/>
              <a:t>?? Difference between </a:t>
            </a:r>
            <a:r>
              <a:rPr lang="en-US" err="1"/>
              <a:t>qflx</a:t>
            </a:r>
            <a:r>
              <a:rPr lang="en-US"/>
              <a:t> and delta liquid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13414-3087-40C1-B72B-9895287AC8A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778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Only lake in Russia (Nasser no ice)</a:t>
            </a:r>
          </a:p>
          <a:p>
            <a:r>
              <a:rPr lang="en-US"/>
              <a:t>? Why baselines so small ice content?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13414-3087-40C1-B72B-9895287AC8A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824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13414-3087-40C1-B72B-9895287AC8A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83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have a brief overview of the things I will handle today.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41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Review: go over points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03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only </a:t>
            </a:r>
          </a:p>
          <a:p>
            <a:r>
              <a:rPr lang="en-US" dirty="0"/>
              <a:t>&gt;6000 attributes </a:t>
            </a:r>
          </a:p>
          <a:p>
            <a:r>
              <a:rPr lang="en-US" dirty="0"/>
              <a:t>Metadata: year of construction, purpose of the dam, …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82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Lake polygons  various sources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51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Margarita and Katharina credit. </a:t>
            </a:r>
            <a:r>
              <a:rPr lang="en-US" dirty="0" err="1"/>
              <a:t>Insitu</a:t>
            </a:r>
            <a:r>
              <a:rPr lang="en-US" dirty="0"/>
              <a:t> data and ECOCLIMAP </a:t>
            </a:r>
          </a:p>
          <a:p>
            <a:r>
              <a:rPr lang="en-US" dirty="0"/>
              <a:t>Rasterized. Large lakes: bathymetry</a:t>
            </a:r>
          </a:p>
          <a:p>
            <a:r>
              <a:rPr lang="en-US" dirty="0"/>
              <a:t>Also includes rivers!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436C1-8ECA-4844-AEB6-E28B333591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41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59E9A4-DBD1-40F0-ABDF-8B48CC83A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DF8CC1F-D6F5-4C2C-880D-C14D3B327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224654-BA61-4793-BD96-24966C12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D5694-8885-4472-B0CD-20943B7CD716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6F6F69-BFE7-446F-882E-B139764EB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A62F0EC-D618-48B6-A8B2-2B6A37F95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D450-FE60-47BF-85CC-299E40DF7A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41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E7BE3E-92EB-40BA-A02A-A51A5B61A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3528267-7696-4E9C-B646-B47F1BE869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91D8A3-D60E-472D-B197-166EDBC1D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D5694-8885-4472-B0CD-20943B7CD716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F1ED44-5506-4D9C-A5FF-50E2AFCAB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06BEFA-C749-4A9F-A31C-244D8EAEF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D450-FE60-47BF-85CC-299E40DF7A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16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113208D-4438-4863-A90C-0DE19172AC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841A2E5-E49F-41E3-990B-3386CFBA1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EDA030-2E87-45E3-92C9-CD7716D96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D5694-8885-4472-B0CD-20943B7CD716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5E08B93-6EEA-4E71-B0A5-06C8A3AE7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1991FD-1A7D-4D59-81CE-CF6AAFFF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D450-FE60-47BF-85CC-299E40DF7A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8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A267A-C4F0-49E4-AEBB-5523D28DC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C63A6F-CB14-40BF-A3DB-3D008C235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48209-0EBF-473A-8533-927E37013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6325870"/>
            <a:ext cx="2743200" cy="365125"/>
          </a:xfrm>
          <a:prstGeom prst="rect">
            <a:avLst/>
          </a:prstGeom>
        </p:spPr>
        <p:txBody>
          <a:bodyPr/>
          <a:lstStyle/>
          <a:p>
            <a:fld id="{D0ACF1C0-44CE-4722-A2F0-77352D0F48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36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10770-0286-4A65-BFF7-9BD5A7954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394E9-F59D-4CA9-8AFC-129F1627B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339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C286F-7F6E-4753-9CC8-0239CFD95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9727" y="632586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39F"/>
                </a:solidFill>
              </a:defRPr>
            </a:lvl1pPr>
          </a:lstStyle>
          <a:p>
            <a:fld id="{D0ACF1C0-44CE-4722-A2F0-77352D0F488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323E004-487D-4E85-9A59-48AA05DF0AAA}"/>
              </a:ext>
            </a:extLst>
          </p:cNvPr>
          <p:cNvSpPr txBox="1">
            <a:spLocks/>
          </p:cNvSpPr>
          <p:nvPr userDrawn="1"/>
        </p:nvSpPr>
        <p:spPr>
          <a:xfrm>
            <a:off x="1691640" y="6325869"/>
            <a:ext cx="440436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EB5C0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470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DD24E-06E0-4DD2-82A3-A6BCF42FB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6130D5-D28F-414C-95F0-3530CC6AB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768C8-C135-4935-953C-D4D44057A1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FDA7C-3B25-47DB-A8EC-65F412A51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FA53D-B056-4976-A6F0-F6053E133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ACF1C0-44CE-4722-A2F0-77352D0F48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66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B6512-5D04-42A9-8F0B-8926786B0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64B20-40D8-4700-BF21-772E18E6E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3212C7-A98D-488A-AE19-550F21F3C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85E646-52E9-4D9C-B1D8-40112FE0D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601759-A325-4C9A-A618-B4050196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80E91E-41B4-4F8E-B478-E8D6B5159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ACF1C0-44CE-4722-A2F0-77352D0F48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6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1D383-1F1F-4B82-B9E0-D7BF677FF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0C8C46-0F13-4B14-AD80-BF0183F4F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2FD765-F2C7-4236-8C11-B579A56E5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48FDEC-E473-4FBD-BA81-11125D2A5A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0F142E-C6F6-40A2-86DC-27D003577C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A78BF6-0B51-46B2-AC46-C102055850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6E74A8-1DEB-4FF2-8C71-5A5526985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691B5C-6964-4585-867F-9822B5B27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ACF1C0-44CE-4722-A2F0-77352D0F48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61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FE406-8FE0-46D2-9831-5FB01C8EA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13612F-ECA4-4AFC-91FE-F31A04A81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1A7935-BA95-493D-B104-A5452B7E9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2B154A-A13A-41F6-AED4-525D40E92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ACF1C0-44CE-4722-A2F0-77352D0F48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25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7526DB-624C-4782-B650-B0774AE45A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961B03-300E-41EE-ADF5-ACFD95E47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8E6E3-52E7-4AFB-9580-F0702E1D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ACF1C0-44CE-4722-A2F0-77352D0F48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42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94A75-B1CE-44FF-9EBF-D997B75CB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7E8F3-8403-4AF6-B0C0-8725D66F5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66D5A1-795F-4EED-AF0A-E69F426842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048040-C61B-4446-895F-91BCAB787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A453D3-F97C-4789-8461-9072C44DE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E73BC0-8F54-4CD6-95EB-FDDCB79C0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ACF1C0-44CE-4722-A2F0-77352D0F48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13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BD807A-77D0-4D17-A322-3790C955D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7E1687-2776-477D-9B44-FFC3FE499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88CFC26-E60B-4A06-A559-915F0C1A6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D5694-8885-4472-B0CD-20943B7CD716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257B44C-628D-4BB1-9AAA-04662C2A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0766D8-21DF-41A1-AEDC-6FCBD4E63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D450-FE60-47BF-85CC-299E40DF7A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163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E6D56-B0FB-4BE4-8306-F176D7160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C4BD3A-9DBA-4C2A-B270-2CAEFBF7E6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3F07AE-D346-4C5D-A5EA-FAD440BAC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7E54D-48F7-4232-A255-71C8FC606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FB4A66-26B5-4AB4-BA95-CA3EABBC7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19596A-756C-49F2-A162-CAE096E8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ACF1C0-44CE-4722-A2F0-77352D0F48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3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75F93-778F-40F9-9713-57B7DB3E4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DA3A5E-DD92-43D6-842B-BA2B29EC0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AAA5A-24E0-446F-94ED-2B9ED7533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41B3A-8C69-4F7F-B0A7-A1A896215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E27B0-152C-4C2D-AFEE-7C35F21D4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ACF1C0-44CE-4722-A2F0-77352D0F48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91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03FFDA-8C71-455A-BBDB-09A453B77B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52E625-4BC5-4AA8-BBDA-99791BF17F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86745-FFB3-4C77-96CA-36F138D7EA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B5E53-F1B6-4E62-9F26-9EFE1D3BA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A60B6-7168-4149-9007-E42858F59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ACF1C0-44CE-4722-A2F0-77352D0F48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33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31838" y="645811"/>
            <a:ext cx="5029757" cy="377402"/>
          </a:xfrm>
        </p:spPr>
        <p:txBody>
          <a:bodyPr/>
          <a:lstStyle/>
          <a:p>
            <a:pPr eaLnBrk="1" latinLnBrk="0" hangingPunct="1"/>
            <a:r>
              <a:rPr lang="nl-NL"/>
              <a:t>Klik om de stijl te bewerken</a:t>
            </a:r>
            <a:endParaRPr/>
          </a:p>
        </p:txBody>
      </p:sp>
      <p:sp>
        <p:nvSpPr>
          <p:cNvPr id="8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406400" y="260648"/>
            <a:ext cx="10769600" cy="948352"/>
          </a:xfrm>
          <a:solidFill>
            <a:schemeClr val="accent6">
              <a:shade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 eaLnBrk="1" latinLnBrk="0" hangingPunct="1">
              <a:defRPr kumimoji="0" lang="nl-NL" sz="3200" b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nl-NL"/>
              <a:t>Klik om een kop toe te voegen</a:t>
            </a:r>
          </a:p>
        </p:txBody>
      </p:sp>
      <p:sp>
        <p:nvSpPr>
          <p:cNvPr id="11" name="Rectangle 11"/>
          <p:cNvSpPr>
            <a:spLocks noGrp="1"/>
          </p:cNvSpPr>
          <p:nvPr>
            <p:ph sz="quarter" idx="15"/>
          </p:nvPr>
        </p:nvSpPr>
        <p:spPr>
          <a:xfrm>
            <a:off x="406400" y="1556792"/>
            <a:ext cx="10769600" cy="4691608"/>
          </a:xfrm>
          <a:effectLst/>
        </p:spPr>
        <p:txBody>
          <a:bodyPr>
            <a:normAutofit/>
          </a:bodyPr>
          <a:lstStyle>
            <a:lvl1pPr>
              <a:spcBef>
                <a:spcPts val="1200"/>
              </a:spcBef>
              <a:defRPr sz="2000"/>
            </a:lvl1pPr>
            <a:lvl2pPr>
              <a:spcBef>
                <a:spcPts val="1200"/>
              </a:spcBef>
              <a:defRPr sz="2000"/>
            </a:lvl2pPr>
            <a:lvl3pPr>
              <a:spcBef>
                <a:spcPts val="1200"/>
              </a:spcBef>
              <a:defRPr sz="2000"/>
            </a:lvl3pPr>
            <a:lvl4pPr>
              <a:spcBef>
                <a:spcPts val="1200"/>
              </a:spcBef>
              <a:defRPr sz="2000"/>
            </a:lvl4pPr>
            <a:lvl5pPr>
              <a:spcBef>
                <a:spcPts val="1200"/>
              </a:spcBef>
              <a:defRPr sz="2000"/>
            </a:lvl5pPr>
            <a:extLst/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/>
          </a:p>
        </p:txBody>
      </p:sp>
      <p:sp>
        <p:nvSpPr>
          <p:cNvPr id="9" name="Rectangle 9"/>
          <p:cNvSpPr>
            <a:spLocks noGrp="1"/>
          </p:cNvSpPr>
          <p:nvPr>
            <p:ph type="dt" sz="half" idx="16"/>
          </p:nvPr>
        </p:nvSpPr>
        <p:spPr>
          <a:xfrm>
            <a:off x="431371" y="6525344"/>
            <a:ext cx="1828800" cy="228600"/>
          </a:xfrm>
          <a:prstGeom prst="rect">
            <a:avLst/>
          </a:prstGeom>
        </p:spPr>
        <p:txBody>
          <a:bodyPr/>
          <a:lstStyle/>
          <a:p>
            <a:fld id="{A7A8B54B-02C8-B240-B734-B78F6D3D76AF}" type="datetime1">
              <a:rPr lang="en-US" smtClean="0"/>
              <a:t>10/22/2019</a:t>
            </a:fld>
            <a:endParaRPr lang="en-US"/>
          </a:p>
        </p:txBody>
      </p:sp>
      <p:sp>
        <p:nvSpPr>
          <p:cNvPr id="10" name="Rectangle 10"/>
          <p:cNvSpPr>
            <a:spLocks noGrp="1"/>
          </p:cNvSpPr>
          <p:nvPr>
            <p:ph type="sldNum" sz="quarter" idx="1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FD44D-11BE-4181-9DA5-BDBB317DB36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835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ondertitel en tekst -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22-10-2019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634794" y="1990140"/>
            <a:ext cx="10719005" cy="3467100"/>
          </a:xfrm>
        </p:spPr>
        <p:txBody>
          <a:bodyPr numCol="2" spcCol="126000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2851878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onder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22-10-2019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sz="quarter" idx="15"/>
          </p:nvPr>
        </p:nvSpPr>
        <p:spPr>
          <a:xfrm>
            <a:off x="731839" y="1843089"/>
            <a:ext cx="8412161" cy="3688282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/>
              <a:t>Klik op het pictogram als u een tabel wilt toevoegen</a:t>
            </a:r>
            <a:endParaRPr lang="en-GB"/>
          </a:p>
        </p:txBody>
      </p:sp>
      <p:sp>
        <p:nvSpPr>
          <p:cNvPr id="10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1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8239498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cherm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2"/>
          <p:cNvSpPr>
            <a:spLocks noGrp="1"/>
          </p:cNvSpPr>
          <p:nvPr>
            <p:ph type="pic" idx="12"/>
          </p:nvPr>
        </p:nvSpPr>
        <p:spPr>
          <a:xfrm>
            <a:off x="1" y="0"/>
            <a:ext cx="12200916" cy="6858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 baseline="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 rot="10800000">
            <a:off x="6771756" y="-46294"/>
            <a:ext cx="5456238" cy="6950587"/>
          </a:xfrm>
          <a:custGeom>
            <a:avLst/>
            <a:gdLst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5456238 w 5456238"/>
              <a:gd name="connsiteY2" fmla="*/ 14160500 h 14160500"/>
              <a:gd name="connsiteX3" fmla="*/ 0 w 5456238"/>
              <a:gd name="connsiteY3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080048 w 5456238"/>
              <a:gd name="connsiteY2" fmla="*/ 5393142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766438 w 5456238"/>
              <a:gd name="connsiteY2" fmla="*/ 7041122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800758 w 5456238"/>
              <a:gd name="connsiteY2" fmla="*/ 7144121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7122252 h 7122252"/>
              <a:gd name="connsiteX1" fmla="*/ 0 w 5456238"/>
              <a:gd name="connsiteY1" fmla="*/ 0 h 7122252"/>
              <a:gd name="connsiteX2" fmla="*/ 2800758 w 5456238"/>
              <a:gd name="connsiteY2" fmla="*/ 105873 h 7122252"/>
              <a:gd name="connsiteX3" fmla="*/ 5456238 w 5456238"/>
              <a:gd name="connsiteY3" fmla="*/ 7122252 h 7122252"/>
              <a:gd name="connsiteX4" fmla="*/ 0 w 5456238"/>
              <a:gd name="connsiteY4" fmla="*/ 7122252 h 7122252"/>
              <a:gd name="connsiteX0" fmla="*/ 0 w 5456238"/>
              <a:gd name="connsiteY0" fmla="*/ 7122252 h 7122252"/>
              <a:gd name="connsiteX1" fmla="*/ 0 w 5456238"/>
              <a:gd name="connsiteY1" fmla="*/ 0 h 7122252"/>
              <a:gd name="connsiteX2" fmla="*/ 2835077 w 5456238"/>
              <a:gd name="connsiteY2" fmla="*/ 174539 h 7122252"/>
              <a:gd name="connsiteX3" fmla="*/ 5456238 w 5456238"/>
              <a:gd name="connsiteY3" fmla="*/ 7122252 h 7122252"/>
              <a:gd name="connsiteX4" fmla="*/ 0 w 5456238"/>
              <a:gd name="connsiteY4" fmla="*/ 7122252 h 7122252"/>
              <a:gd name="connsiteX0" fmla="*/ 0 w 5456238"/>
              <a:gd name="connsiteY0" fmla="*/ 7053586 h 7053586"/>
              <a:gd name="connsiteX1" fmla="*/ 34320 w 5456238"/>
              <a:gd name="connsiteY1" fmla="*/ 0 h 7053586"/>
              <a:gd name="connsiteX2" fmla="*/ 2835077 w 5456238"/>
              <a:gd name="connsiteY2" fmla="*/ 105873 h 7053586"/>
              <a:gd name="connsiteX3" fmla="*/ 5456238 w 5456238"/>
              <a:gd name="connsiteY3" fmla="*/ 7053586 h 7053586"/>
              <a:gd name="connsiteX4" fmla="*/ 0 w 5456238"/>
              <a:gd name="connsiteY4" fmla="*/ 7053586 h 7053586"/>
              <a:gd name="connsiteX0" fmla="*/ 68638 w 5524876"/>
              <a:gd name="connsiteY0" fmla="*/ 7019253 h 7019253"/>
              <a:gd name="connsiteX1" fmla="*/ 0 w 5524876"/>
              <a:gd name="connsiteY1" fmla="*/ 0 h 7019253"/>
              <a:gd name="connsiteX2" fmla="*/ 2903715 w 5524876"/>
              <a:gd name="connsiteY2" fmla="*/ 71540 h 7019253"/>
              <a:gd name="connsiteX3" fmla="*/ 5524876 w 5524876"/>
              <a:gd name="connsiteY3" fmla="*/ 7019253 h 7019253"/>
              <a:gd name="connsiteX4" fmla="*/ 68638 w 5524876"/>
              <a:gd name="connsiteY4" fmla="*/ 7019253 h 7019253"/>
              <a:gd name="connsiteX0" fmla="*/ 0 w 5456238"/>
              <a:gd name="connsiteY0" fmla="*/ 6950587 h 6950587"/>
              <a:gd name="connsiteX1" fmla="*/ 34320 w 5456238"/>
              <a:gd name="connsiteY1" fmla="*/ 0 h 6950587"/>
              <a:gd name="connsiteX2" fmla="*/ 2835077 w 5456238"/>
              <a:gd name="connsiteY2" fmla="*/ 2874 h 6950587"/>
              <a:gd name="connsiteX3" fmla="*/ 5456238 w 5456238"/>
              <a:gd name="connsiteY3" fmla="*/ 6950587 h 6950587"/>
              <a:gd name="connsiteX4" fmla="*/ 0 w 5456238"/>
              <a:gd name="connsiteY4" fmla="*/ 6950587 h 695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6238" h="6950587">
                <a:moveTo>
                  <a:pt x="0" y="6950587"/>
                </a:moveTo>
                <a:lnTo>
                  <a:pt x="34320" y="0"/>
                </a:lnTo>
                <a:lnTo>
                  <a:pt x="2835077" y="2874"/>
                </a:lnTo>
                <a:lnTo>
                  <a:pt x="5456238" y="6950587"/>
                </a:lnTo>
                <a:lnTo>
                  <a:pt x="0" y="6950587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2532948"/>
            <a:ext cx="4310091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 van de presentatie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731838" y="2057160"/>
            <a:ext cx="5341547" cy="424150"/>
          </a:xfrm>
        </p:spPr>
        <p:txBody>
          <a:bodyPr tIns="36000" rIns="90000" bIns="0"/>
          <a:lstStyle>
            <a:lvl1pPr>
              <a:defRPr sz="2800" strike="noStrike" baseline="0"/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4123235"/>
            <a:ext cx="2397601" cy="294302"/>
          </a:xfrm>
          <a:solidFill>
            <a:schemeClr val="bg1">
              <a:lumMod val="85000"/>
              <a:alpha val="92000"/>
            </a:schemeClr>
          </a:solidFill>
        </p:spPr>
        <p:txBody>
          <a:bodyPr wrap="none" tIns="36000" bIns="3600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Naam van </a:t>
            </a:r>
            <a:r>
              <a:rPr lang="nl-NL"/>
              <a:t>de spreker</a:t>
            </a:r>
            <a:endParaRPr lang="nl-NL" dirty="0"/>
          </a:p>
        </p:txBody>
      </p:sp>
      <p:sp>
        <p:nvSpPr>
          <p:cNvPr id="10" name="Vrije vorm 10"/>
          <p:cNvSpPr/>
          <p:nvPr userDrawn="1"/>
        </p:nvSpPr>
        <p:spPr>
          <a:xfrm>
            <a:off x="14515399" y="205186"/>
            <a:ext cx="5456232" cy="14159428"/>
          </a:xfrm>
          <a:custGeom>
            <a:avLst/>
            <a:gdLst>
              <a:gd name="connsiteX0" fmla="*/ 0 w 1935678"/>
              <a:gd name="connsiteY0" fmla="*/ 0 h 5023262"/>
              <a:gd name="connsiteX1" fmla="*/ 1935678 w 1935678"/>
              <a:gd name="connsiteY1" fmla="*/ 0 h 5023262"/>
              <a:gd name="connsiteX2" fmla="*/ 1935678 w 1935678"/>
              <a:gd name="connsiteY2" fmla="*/ 5023262 h 5023262"/>
              <a:gd name="connsiteX3" fmla="*/ 0 w 1935678"/>
              <a:gd name="connsiteY3" fmla="*/ 0 h 502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678" h="5023262">
                <a:moveTo>
                  <a:pt x="0" y="0"/>
                </a:moveTo>
                <a:lnTo>
                  <a:pt x="1935678" y="0"/>
                </a:lnTo>
                <a:lnTo>
                  <a:pt x="1935678" y="502326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8830367" y="-88986"/>
            <a:ext cx="3406702" cy="6993230"/>
          </a:xfrm>
          <a:custGeom>
            <a:avLst/>
            <a:gdLst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5456238 w 5456238"/>
              <a:gd name="connsiteY2" fmla="*/ 14160500 h 14160500"/>
              <a:gd name="connsiteX3" fmla="*/ 0 w 5456238"/>
              <a:gd name="connsiteY3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080048 w 5456238"/>
              <a:gd name="connsiteY2" fmla="*/ 5393142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766438 w 5456238"/>
              <a:gd name="connsiteY2" fmla="*/ 7041122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800758 w 5456238"/>
              <a:gd name="connsiteY2" fmla="*/ 7144121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7122252 h 7122252"/>
              <a:gd name="connsiteX1" fmla="*/ 0 w 5456238"/>
              <a:gd name="connsiteY1" fmla="*/ 0 h 7122252"/>
              <a:gd name="connsiteX2" fmla="*/ 2800758 w 5456238"/>
              <a:gd name="connsiteY2" fmla="*/ 105873 h 7122252"/>
              <a:gd name="connsiteX3" fmla="*/ 5456238 w 5456238"/>
              <a:gd name="connsiteY3" fmla="*/ 7122252 h 7122252"/>
              <a:gd name="connsiteX4" fmla="*/ 0 w 5456238"/>
              <a:gd name="connsiteY4" fmla="*/ 7122252 h 7122252"/>
              <a:gd name="connsiteX0" fmla="*/ 0 w 5456238"/>
              <a:gd name="connsiteY0" fmla="*/ 7122252 h 7122252"/>
              <a:gd name="connsiteX1" fmla="*/ 0 w 5456238"/>
              <a:gd name="connsiteY1" fmla="*/ 0 h 7122252"/>
              <a:gd name="connsiteX2" fmla="*/ 2835077 w 5456238"/>
              <a:gd name="connsiteY2" fmla="*/ 174539 h 7122252"/>
              <a:gd name="connsiteX3" fmla="*/ 5456238 w 5456238"/>
              <a:gd name="connsiteY3" fmla="*/ 7122252 h 7122252"/>
              <a:gd name="connsiteX4" fmla="*/ 0 w 5456238"/>
              <a:gd name="connsiteY4" fmla="*/ 7122252 h 7122252"/>
              <a:gd name="connsiteX0" fmla="*/ 0 w 5456238"/>
              <a:gd name="connsiteY0" fmla="*/ 7053586 h 7053586"/>
              <a:gd name="connsiteX1" fmla="*/ 34320 w 5456238"/>
              <a:gd name="connsiteY1" fmla="*/ 0 h 7053586"/>
              <a:gd name="connsiteX2" fmla="*/ 2835077 w 5456238"/>
              <a:gd name="connsiteY2" fmla="*/ 105873 h 7053586"/>
              <a:gd name="connsiteX3" fmla="*/ 5456238 w 5456238"/>
              <a:gd name="connsiteY3" fmla="*/ 7053586 h 7053586"/>
              <a:gd name="connsiteX4" fmla="*/ 0 w 5456238"/>
              <a:gd name="connsiteY4" fmla="*/ 7053586 h 7053586"/>
              <a:gd name="connsiteX0" fmla="*/ 68638 w 5524876"/>
              <a:gd name="connsiteY0" fmla="*/ 7019253 h 7019253"/>
              <a:gd name="connsiteX1" fmla="*/ 0 w 5524876"/>
              <a:gd name="connsiteY1" fmla="*/ 0 h 7019253"/>
              <a:gd name="connsiteX2" fmla="*/ 2903715 w 5524876"/>
              <a:gd name="connsiteY2" fmla="*/ 71540 h 7019253"/>
              <a:gd name="connsiteX3" fmla="*/ 5524876 w 5524876"/>
              <a:gd name="connsiteY3" fmla="*/ 7019253 h 7019253"/>
              <a:gd name="connsiteX4" fmla="*/ 68638 w 5524876"/>
              <a:gd name="connsiteY4" fmla="*/ 7019253 h 7019253"/>
              <a:gd name="connsiteX0" fmla="*/ 0 w 5456238"/>
              <a:gd name="connsiteY0" fmla="*/ 6950587 h 6950587"/>
              <a:gd name="connsiteX1" fmla="*/ 34320 w 5456238"/>
              <a:gd name="connsiteY1" fmla="*/ 0 h 6950587"/>
              <a:gd name="connsiteX2" fmla="*/ 2835077 w 5456238"/>
              <a:gd name="connsiteY2" fmla="*/ 2874 h 6950587"/>
              <a:gd name="connsiteX3" fmla="*/ 5456238 w 5456238"/>
              <a:gd name="connsiteY3" fmla="*/ 6950587 h 6950587"/>
              <a:gd name="connsiteX4" fmla="*/ 0 w 5456238"/>
              <a:gd name="connsiteY4" fmla="*/ 6950587 h 6950587"/>
              <a:gd name="connsiteX0" fmla="*/ 2048480 w 5421918"/>
              <a:gd name="connsiteY0" fmla="*/ 6975987 h 6975987"/>
              <a:gd name="connsiteX1" fmla="*/ 0 w 5421918"/>
              <a:gd name="connsiteY1" fmla="*/ 0 h 6975987"/>
              <a:gd name="connsiteX2" fmla="*/ 2800757 w 5421918"/>
              <a:gd name="connsiteY2" fmla="*/ 2874 h 6975987"/>
              <a:gd name="connsiteX3" fmla="*/ 5421918 w 5421918"/>
              <a:gd name="connsiteY3" fmla="*/ 6950587 h 6975987"/>
              <a:gd name="connsiteX4" fmla="*/ 2048480 w 5421918"/>
              <a:gd name="connsiteY4" fmla="*/ 6975987 h 6975987"/>
              <a:gd name="connsiteX0" fmla="*/ 92680 w 3466118"/>
              <a:gd name="connsiteY0" fmla="*/ 7026787 h 7026787"/>
              <a:gd name="connsiteX1" fmla="*/ 0 w 3466118"/>
              <a:gd name="connsiteY1" fmla="*/ 0 h 7026787"/>
              <a:gd name="connsiteX2" fmla="*/ 844957 w 3466118"/>
              <a:gd name="connsiteY2" fmla="*/ 53674 h 7026787"/>
              <a:gd name="connsiteX3" fmla="*/ 3466118 w 3466118"/>
              <a:gd name="connsiteY3" fmla="*/ 7001387 h 7026787"/>
              <a:gd name="connsiteX4" fmla="*/ 92680 w 3466118"/>
              <a:gd name="connsiteY4" fmla="*/ 7026787 h 7026787"/>
              <a:gd name="connsiteX0" fmla="*/ 67280 w 3440718"/>
              <a:gd name="connsiteY0" fmla="*/ 6973113 h 6973113"/>
              <a:gd name="connsiteX1" fmla="*/ 0 w 3440718"/>
              <a:gd name="connsiteY1" fmla="*/ 47926 h 6973113"/>
              <a:gd name="connsiteX2" fmla="*/ 819557 w 3440718"/>
              <a:gd name="connsiteY2" fmla="*/ 0 h 6973113"/>
              <a:gd name="connsiteX3" fmla="*/ 3440718 w 3440718"/>
              <a:gd name="connsiteY3" fmla="*/ 6947713 h 6973113"/>
              <a:gd name="connsiteX4" fmla="*/ 67280 w 3440718"/>
              <a:gd name="connsiteY4" fmla="*/ 6973113 h 6973113"/>
              <a:gd name="connsiteX0" fmla="*/ 759956 w 4133394"/>
              <a:gd name="connsiteY0" fmla="*/ 7146810 h 7146810"/>
              <a:gd name="connsiteX1" fmla="*/ 0 w 4133394"/>
              <a:gd name="connsiteY1" fmla="*/ 0 h 7146810"/>
              <a:gd name="connsiteX2" fmla="*/ 692676 w 4133394"/>
              <a:gd name="connsiteY2" fmla="*/ 221623 h 7146810"/>
              <a:gd name="connsiteX3" fmla="*/ 1512233 w 4133394"/>
              <a:gd name="connsiteY3" fmla="*/ 173697 h 7146810"/>
              <a:gd name="connsiteX4" fmla="*/ 4133394 w 4133394"/>
              <a:gd name="connsiteY4" fmla="*/ 7121410 h 7146810"/>
              <a:gd name="connsiteX5" fmla="*/ 759956 w 4133394"/>
              <a:gd name="connsiteY5" fmla="*/ 7146810 h 7146810"/>
              <a:gd name="connsiteX0" fmla="*/ 307545 w 3680983"/>
              <a:gd name="connsiteY0" fmla="*/ 6973113 h 6973113"/>
              <a:gd name="connsiteX1" fmla="*/ 240265 w 3680983"/>
              <a:gd name="connsiteY1" fmla="*/ 47926 h 6973113"/>
              <a:gd name="connsiteX2" fmla="*/ 1059822 w 3680983"/>
              <a:gd name="connsiteY2" fmla="*/ 0 h 6973113"/>
              <a:gd name="connsiteX3" fmla="*/ 3680983 w 3680983"/>
              <a:gd name="connsiteY3" fmla="*/ 6947713 h 6973113"/>
              <a:gd name="connsiteX4" fmla="*/ 307545 w 3680983"/>
              <a:gd name="connsiteY4" fmla="*/ 6973113 h 6973113"/>
              <a:gd name="connsiteX0" fmla="*/ 303537 w 3688314"/>
              <a:gd name="connsiteY0" fmla="*/ 6984454 h 6984454"/>
              <a:gd name="connsiteX1" fmla="*/ 247596 w 3688314"/>
              <a:gd name="connsiteY1" fmla="*/ 47926 h 6984454"/>
              <a:gd name="connsiteX2" fmla="*/ 1067153 w 3688314"/>
              <a:gd name="connsiteY2" fmla="*/ 0 h 6984454"/>
              <a:gd name="connsiteX3" fmla="*/ 3688314 w 3688314"/>
              <a:gd name="connsiteY3" fmla="*/ 6947713 h 6984454"/>
              <a:gd name="connsiteX4" fmla="*/ 303537 w 3688314"/>
              <a:gd name="connsiteY4" fmla="*/ 6984454 h 6984454"/>
              <a:gd name="connsiteX0" fmla="*/ 104578 w 3489355"/>
              <a:gd name="connsiteY0" fmla="*/ 6984454 h 6984454"/>
              <a:gd name="connsiteX1" fmla="*/ 48637 w 3489355"/>
              <a:gd name="connsiteY1" fmla="*/ 47926 h 6984454"/>
              <a:gd name="connsiteX2" fmla="*/ 868194 w 3489355"/>
              <a:gd name="connsiteY2" fmla="*/ 0 h 6984454"/>
              <a:gd name="connsiteX3" fmla="*/ 3489355 w 3489355"/>
              <a:gd name="connsiteY3" fmla="*/ 6947713 h 6984454"/>
              <a:gd name="connsiteX4" fmla="*/ 104578 w 3489355"/>
              <a:gd name="connsiteY4" fmla="*/ 6984454 h 6984454"/>
              <a:gd name="connsiteX0" fmla="*/ 55941 w 3440718"/>
              <a:gd name="connsiteY0" fmla="*/ 6984454 h 6984454"/>
              <a:gd name="connsiteX1" fmla="*/ 0 w 3440718"/>
              <a:gd name="connsiteY1" fmla="*/ 47926 h 6984454"/>
              <a:gd name="connsiteX2" fmla="*/ 819557 w 3440718"/>
              <a:gd name="connsiteY2" fmla="*/ 0 h 6984454"/>
              <a:gd name="connsiteX3" fmla="*/ 3440718 w 3440718"/>
              <a:gd name="connsiteY3" fmla="*/ 6947713 h 6984454"/>
              <a:gd name="connsiteX4" fmla="*/ 55941 w 3440718"/>
              <a:gd name="connsiteY4" fmla="*/ 6984454 h 6984454"/>
              <a:gd name="connsiteX0" fmla="*/ 55941 w 3440718"/>
              <a:gd name="connsiteY0" fmla="*/ 7004570 h 7004570"/>
              <a:gd name="connsiteX1" fmla="*/ 0 w 3440718"/>
              <a:gd name="connsiteY1" fmla="*/ 0 h 7004570"/>
              <a:gd name="connsiteX2" fmla="*/ 819557 w 3440718"/>
              <a:gd name="connsiteY2" fmla="*/ 20116 h 7004570"/>
              <a:gd name="connsiteX3" fmla="*/ 3440718 w 3440718"/>
              <a:gd name="connsiteY3" fmla="*/ 6967829 h 7004570"/>
              <a:gd name="connsiteX4" fmla="*/ 55941 w 3440718"/>
              <a:gd name="connsiteY4" fmla="*/ 7004570 h 7004570"/>
              <a:gd name="connsiteX0" fmla="*/ 21925 w 3406702"/>
              <a:gd name="connsiteY0" fmla="*/ 6984454 h 6984454"/>
              <a:gd name="connsiteX1" fmla="*/ 0 w 3406702"/>
              <a:gd name="connsiteY1" fmla="*/ 36585 h 6984454"/>
              <a:gd name="connsiteX2" fmla="*/ 785541 w 3406702"/>
              <a:gd name="connsiteY2" fmla="*/ 0 h 6984454"/>
              <a:gd name="connsiteX3" fmla="*/ 3406702 w 3406702"/>
              <a:gd name="connsiteY3" fmla="*/ 6947713 h 6984454"/>
              <a:gd name="connsiteX4" fmla="*/ 21925 w 3406702"/>
              <a:gd name="connsiteY4" fmla="*/ 6984454 h 6984454"/>
              <a:gd name="connsiteX0" fmla="*/ 21925 w 3406702"/>
              <a:gd name="connsiteY0" fmla="*/ 7004570 h 7004570"/>
              <a:gd name="connsiteX1" fmla="*/ 0 w 3406702"/>
              <a:gd name="connsiteY1" fmla="*/ 0 h 7004570"/>
              <a:gd name="connsiteX2" fmla="*/ 785541 w 3406702"/>
              <a:gd name="connsiteY2" fmla="*/ 20116 h 7004570"/>
              <a:gd name="connsiteX3" fmla="*/ 3406702 w 3406702"/>
              <a:gd name="connsiteY3" fmla="*/ 6967829 h 7004570"/>
              <a:gd name="connsiteX4" fmla="*/ 21925 w 3406702"/>
              <a:gd name="connsiteY4" fmla="*/ 7004570 h 7004570"/>
              <a:gd name="connsiteX0" fmla="*/ 21925 w 3406702"/>
              <a:gd name="connsiteY0" fmla="*/ 6993230 h 6993230"/>
              <a:gd name="connsiteX1" fmla="*/ 0 w 3406702"/>
              <a:gd name="connsiteY1" fmla="*/ 0 h 6993230"/>
              <a:gd name="connsiteX2" fmla="*/ 785541 w 3406702"/>
              <a:gd name="connsiteY2" fmla="*/ 8776 h 6993230"/>
              <a:gd name="connsiteX3" fmla="*/ 3406702 w 3406702"/>
              <a:gd name="connsiteY3" fmla="*/ 6956489 h 6993230"/>
              <a:gd name="connsiteX4" fmla="*/ 21925 w 3406702"/>
              <a:gd name="connsiteY4" fmla="*/ 6993230 h 699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6702" h="6993230">
                <a:moveTo>
                  <a:pt x="21925" y="6993230"/>
                </a:moveTo>
                <a:cubicBezTo>
                  <a:pt x="14617" y="4677274"/>
                  <a:pt x="7308" y="2315956"/>
                  <a:pt x="0" y="0"/>
                </a:cubicBezTo>
                <a:lnTo>
                  <a:pt x="785541" y="8776"/>
                </a:lnTo>
                <a:lnTo>
                  <a:pt x="3406702" y="6956489"/>
                </a:lnTo>
                <a:lnTo>
                  <a:pt x="21925" y="699323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11009219" y="709339"/>
            <a:ext cx="1198801" cy="3112446"/>
          </a:xfrm>
          <a:prstGeom prst="rtTriangle">
            <a:avLst/>
          </a:prstGeom>
          <a:solidFill>
            <a:schemeClr val="accent2"/>
          </a:solidFill>
        </p:spPr>
        <p:txBody>
          <a:bodyPr/>
          <a:lstStyle>
            <a:lvl5pPr marL="1244600" indent="0">
              <a:buNone/>
              <a:defRPr baseline="0"/>
            </a:lvl5pPr>
          </a:lstStyle>
          <a:p>
            <a:pPr lvl="4"/>
            <a:r>
              <a:rPr lang="en-US" dirty="0"/>
              <a:t> 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4" hasCustomPrompt="1"/>
          </p:nvPr>
        </p:nvSpPr>
        <p:spPr>
          <a:xfrm>
            <a:off x="595254" y="268585"/>
            <a:ext cx="3355200" cy="118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10899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cherm zonder foto - grijze ondertitel">
    <p:bg>
      <p:bgPr>
        <a:gradFill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79000">
              <a:schemeClr val="bg1">
                <a:tint val="98000"/>
                <a:satMod val="130000"/>
                <a:shade val="90000"/>
                <a:lumMod val="12000"/>
                <a:lumOff val="88000"/>
              </a:schemeClr>
            </a:gs>
            <a:gs pos="92000">
              <a:schemeClr val="bg1">
                <a:lumMod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2532948"/>
            <a:ext cx="4310091" cy="335852"/>
          </a:xfrm>
          <a:solidFill>
            <a:schemeClr val="bg1">
              <a:lumMod val="85000"/>
            </a:schemeClr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 van de presentatie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3592297"/>
            <a:ext cx="4137025" cy="374221"/>
          </a:xfrm>
        </p:spPr>
        <p:txBody>
          <a:bodyPr/>
          <a:lstStyle/>
          <a:p>
            <a:pPr lvl="0"/>
            <a:r>
              <a:rPr lang="nl-NL" dirty="0"/>
              <a:t>Naam van </a:t>
            </a:r>
            <a:r>
              <a:rPr lang="nl-NL"/>
              <a:t>de spreker</a:t>
            </a:r>
            <a:endParaRPr lang="nl-NL" dirty="0"/>
          </a:p>
        </p:txBody>
      </p:sp>
      <p:sp>
        <p:nvSpPr>
          <p:cNvPr id="8" name="Titel 3"/>
          <p:cNvSpPr>
            <a:spLocks noGrp="1"/>
          </p:cNvSpPr>
          <p:nvPr>
            <p:ph type="title" hasCustomPrompt="1"/>
          </p:nvPr>
        </p:nvSpPr>
        <p:spPr>
          <a:xfrm>
            <a:off x="731838" y="2057160"/>
            <a:ext cx="5396074" cy="424150"/>
          </a:xfrm>
        </p:spPr>
        <p:txBody>
          <a:bodyPr tIns="36000" bIns="0"/>
          <a:lstStyle>
            <a:lvl1pPr>
              <a:defRPr sz="2800" strike="noStrike" baseline="0"/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13" name="Vrije vorm 12"/>
          <p:cNvSpPr/>
          <p:nvPr userDrawn="1"/>
        </p:nvSpPr>
        <p:spPr>
          <a:xfrm>
            <a:off x="11869296" y="698404"/>
            <a:ext cx="322704" cy="828480"/>
          </a:xfrm>
          <a:custGeom>
            <a:avLst/>
            <a:gdLst>
              <a:gd name="connsiteX0" fmla="*/ 0 w 1960775"/>
              <a:gd name="connsiteY0" fmla="*/ 0 h 5033913"/>
              <a:gd name="connsiteX1" fmla="*/ 0 w 1960775"/>
              <a:gd name="connsiteY1" fmla="*/ 0 h 5033913"/>
              <a:gd name="connsiteX2" fmla="*/ 1960775 w 1960775"/>
              <a:gd name="connsiteY2" fmla="*/ 0 h 5033913"/>
              <a:gd name="connsiteX3" fmla="*/ 1960775 w 1960775"/>
              <a:gd name="connsiteY3" fmla="*/ 5033913 h 5033913"/>
              <a:gd name="connsiteX4" fmla="*/ 0 w 1960775"/>
              <a:gd name="connsiteY4" fmla="*/ 0 h 503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0775" h="5033913">
                <a:moveTo>
                  <a:pt x="0" y="0"/>
                </a:moveTo>
                <a:lnTo>
                  <a:pt x="0" y="0"/>
                </a:lnTo>
                <a:lnTo>
                  <a:pt x="1960775" y="0"/>
                </a:lnTo>
                <a:lnTo>
                  <a:pt x="1960775" y="5033913"/>
                </a:lnTo>
                <a:lnTo>
                  <a:pt x="0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59327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cherm zonder foto - zwarte ondertitel">
    <p:bg>
      <p:bgPr>
        <a:gradFill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79000">
              <a:schemeClr val="bg1">
                <a:tint val="98000"/>
                <a:satMod val="130000"/>
                <a:shade val="90000"/>
                <a:lumMod val="12000"/>
                <a:lumOff val="88000"/>
              </a:schemeClr>
            </a:gs>
            <a:gs pos="92000">
              <a:schemeClr val="bg1">
                <a:lumMod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2532948"/>
            <a:ext cx="4310091" cy="335852"/>
          </a:xfrm>
          <a:solidFill>
            <a:schemeClr val="tx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 van de presentatie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731838" y="2057160"/>
            <a:ext cx="5396074" cy="424150"/>
          </a:xfrm>
        </p:spPr>
        <p:txBody>
          <a:bodyPr tIns="36000" bIns="0"/>
          <a:lstStyle>
            <a:lvl1pPr>
              <a:defRPr sz="2800" strike="noStrike" baseline="0"/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3592297"/>
            <a:ext cx="4137025" cy="374221"/>
          </a:xfrm>
        </p:spPr>
        <p:txBody>
          <a:bodyPr/>
          <a:lstStyle/>
          <a:p>
            <a:pPr lvl="0"/>
            <a:r>
              <a:rPr lang="nl-NL" dirty="0"/>
              <a:t>Naam van </a:t>
            </a:r>
            <a:r>
              <a:rPr lang="nl-NL"/>
              <a:t>de spreker</a:t>
            </a:r>
            <a:endParaRPr lang="nl-NL" dirty="0"/>
          </a:p>
        </p:txBody>
      </p:sp>
      <p:sp>
        <p:nvSpPr>
          <p:cNvPr id="10" name="Vrije vorm 9"/>
          <p:cNvSpPr/>
          <p:nvPr userDrawn="1"/>
        </p:nvSpPr>
        <p:spPr>
          <a:xfrm>
            <a:off x="11869296" y="698404"/>
            <a:ext cx="322704" cy="828480"/>
          </a:xfrm>
          <a:custGeom>
            <a:avLst/>
            <a:gdLst>
              <a:gd name="connsiteX0" fmla="*/ 0 w 1960775"/>
              <a:gd name="connsiteY0" fmla="*/ 0 h 5033913"/>
              <a:gd name="connsiteX1" fmla="*/ 0 w 1960775"/>
              <a:gd name="connsiteY1" fmla="*/ 0 h 5033913"/>
              <a:gd name="connsiteX2" fmla="*/ 1960775 w 1960775"/>
              <a:gd name="connsiteY2" fmla="*/ 0 h 5033913"/>
              <a:gd name="connsiteX3" fmla="*/ 1960775 w 1960775"/>
              <a:gd name="connsiteY3" fmla="*/ 5033913 h 5033913"/>
              <a:gd name="connsiteX4" fmla="*/ 0 w 1960775"/>
              <a:gd name="connsiteY4" fmla="*/ 0 h 503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0775" h="5033913">
                <a:moveTo>
                  <a:pt x="0" y="0"/>
                </a:moveTo>
                <a:lnTo>
                  <a:pt x="0" y="0"/>
                </a:lnTo>
                <a:lnTo>
                  <a:pt x="1960775" y="0"/>
                </a:lnTo>
                <a:lnTo>
                  <a:pt x="1960775" y="5033913"/>
                </a:lnTo>
                <a:lnTo>
                  <a:pt x="0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81305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cherm zonder foto - grijze ondertitel - groot logo">
    <p:bg>
      <p:bgPr>
        <a:gradFill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79000">
              <a:schemeClr val="bg1">
                <a:tint val="98000"/>
                <a:satMod val="130000"/>
                <a:shade val="90000"/>
                <a:lumMod val="12000"/>
                <a:lumOff val="88000"/>
              </a:schemeClr>
            </a:gs>
            <a:gs pos="92000">
              <a:schemeClr val="bg1">
                <a:lumMod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3664307"/>
            <a:ext cx="4310091" cy="335852"/>
          </a:xfrm>
          <a:solidFill>
            <a:schemeClr val="bg1">
              <a:lumMod val="85000"/>
            </a:schemeClr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 van de presentatie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4723656"/>
            <a:ext cx="4137025" cy="374221"/>
          </a:xfrm>
        </p:spPr>
        <p:txBody>
          <a:bodyPr/>
          <a:lstStyle/>
          <a:p>
            <a:pPr lvl="0"/>
            <a:r>
              <a:rPr lang="nl-NL" dirty="0"/>
              <a:t>Naam van </a:t>
            </a:r>
            <a:r>
              <a:rPr lang="nl-NL"/>
              <a:t>de spreker</a:t>
            </a:r>
            <a:endParaRPr lang="nl-NL" dirty="0"/>
          </a:p>
        </p:txBody>
      </p:sp>
      <p:sp>
        <p:nvSpPr>
          <p:cNvPr id="8" name="Titel 3"/>
          <p:cNvSpPr>
            <a:spLocks noGrp="1"/>
          </p:cNvSpPr>
          <p:nvPr>
            <p:ph type="title" hasCustomPrompt="1"/>
          </p:nvPr>
        </p:nvSpPr>
        <p:spPr>
          <a:xfrm>
            <a:off x="731838" y="3188519"/>
            <a:ext cx="5396074" cy="424150"/>
          </a:xfrm>
        </p:spPr>
        <p:txBody>
          <a:bodyPr tIns="36000" bIns="0"/>
          <a:lstStyle>
            <a:lvl1pPr>
              <a:defRPr sz="2800" strike="noStrike" baseline="0"/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14" name="Vrije vorm 13"/>
          <p:cNvSpPr/>
          <p:nvPr userDrawn="1"/>
        </p:nvSpPr>
        <p:spPr>
          <a:xfrm>
            <a:off x="10992510" y="709339"/>
            <a:ext cx="1199456" cy="3112700"/>
          </a:xfrm>
          <a:custGeom>
            <a:avLst/>
            <a:gdLst>
              <a:gd name="connsiteX0" fmla="*/ 0 w 1935678"/>
              <a:gd name="connsiteY0" fmla="*/ 0 h 5023262"/>
              <a:gd name="connsiteX1" fmla="*/ 1935678 w 1935678"/>
              <a:gd name="connsiteY1" fmla="*/ 0 h 5023262"/>
              <a:gd name="connsiteX2" fmla="*/ 1935678 w 1935678"/>
              <a:gd name="connsiteY2" fmla="*/ 5023262 h 5023262"/>
              <a:gd name="connsiteX3" fmla="*/ 0 w 1935678"/>
              <a:gd name="connsiteY3" fmla="*/ 0 h 502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678" h="5023262">
                <a:moveTo>
                  <a:pt x="0" y="0"/>
                </a:moveTo>
                <a:lnTo>
                  <a:pt x="1935678" y="0"/>
                </a:lnTo>
                <a:lnTo>
                  <a:pt x="1935678" y="50232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4" hasCustomPrompt="1"/>
          </p:nvPr>
        </p:nvSpPr>
        <p:spPr>
          <a:xfrm>
            <a:off x="595254" y="268585"/>
            <a:ext cx="3355200" cy="118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2165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2B59BB-E86F-43C7-8200-E028658DC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8311AB-90D3-47C8-8A91-5D600504E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D04E81D-CADD-44BD-9A1F-3B4B1CDCF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D5694-8885-4472-B0CD-20943B7CD716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0C8F736-8C7E-415C-A21E-ED3986DB9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5CA26C-9394-4204-9E2C-ADA89545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D450-FE60-47BF-85CC-299E40DF7A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933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cherm zonder foto - zwarte ondertitel - groot logo">
    <p:bg>
      <p:bgPr>
        <a:gradFill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79000">
              <a:schemeClr val="bg1">
                <a:tint val="98000"/>
                <a:satMod val="130000"/>
                <a:shade val="90000"/>
                <a:lumMod val="12000"/>
                <a:lumOff val="88000"/>
              </a:schemeClr>
            </a:gs>
            <a:gs pos="92000">
              <a:schemeClr val="bg1">
                <a:lumMod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3664307"/>
            <a:ext cx="4310091" cy="335852"/>
          </a:xfrm>
          <a:solidFill>
            <a:schemeClr val="tx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 van de presentatie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4723656"/>
            <a:ext cx="4137025" cy="374221"/>
          </a:xfrm>
        </p:spPr>
        <p:txBody>
          <a:bodyPr/>
          <a:lstStyle/>
          <a:p>
            <a:pPr lvl="0"/>
            <a:r>
              <a:rPr lang="nl-NL" dirty="0"/>
              <a:t>Naam van </a:t>
            </a:r>
            <a:r>
              <a:rPr lang="nl-NL"/>
              <a:t>de spreker</a:t>
            </a:r>
            <a:endParaRPr lang="nl-NL" dirty="0"/>
          </a:p>
        </p:txBody>
      </p:sp>
      <p:sp>
        <p:nvSpPr>
          <p:cNvPr id="8" name="Titel 3"/>
          <p:cNvSpPr>
            <a:spLocks noGrp="1"/>
          </p:cNvSpPr>
          <p:nvPr>
            <p:ph type="title" hasCustomPrompt="1"/>
          </p:nvPr>
        </p:nvSpPr>
        <p:spPr>
          <a:xfrm>
            <a:off x="731838" y="3188519"/>
            <a:ext cx="5396074" cy="424150"/>
          </a:xfrm>
        </p:spPr>
        <p:txBody>
          <a:bodyPr tIns="36000" bIns="0"/>
          <a:lstStyle>
            <a:lvl1pPr>
              <a:defRPr sz="2800" strike="noStrike" baseline="0"/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11" name="Vrije vorm 10"/>
          <p:cNvSpPr/>
          <p:nvPr userDrawn="1"/>
        </p:nvSpPr>
        <p:spPr>
          <a:xfrm>
            <a:off x="10992510" y="709339"/>
            <a:ext cx="1199456" cy="3112700"/>
          </a:xfrm>
          <a:custGeom>
            <a:avLst/>
            <a:gdLst>
              <a:gd name="connsiteX0" fmla="*/ 0 w 1935678"/>
              <a:gd name="connsiteY0" fmla="*/ 0 h 5023262"/>
              <a:gd name="connsiteX1" fmla="*/ 1935678 w 1935678"/>
              <a:gd name="connsiteY1" fmla="*/ 0 h 5023262"/>
              <a:gd name="connsiteX2" fmla="*/ 1935678 w 1935678"/>
              <a:gd name="connsiteY2" fmla="*/ 5023262 h 5023262"/>
              <a:gd name="connsiteX3" fmla="*/ 0 w 1935678"/>
              <a:gd name="connsiteY3" fmla="*/ 0 h 502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678" h="5023262">
                <a:moveTo>
                  <a:pt x="0" y="0"/>
                </a:moveTo>
                <a:lnTo>
                  <a:pt x="1935678" y="0"/>
                </a:lnTo>
                <a:lnTo>
                  <a:pt x="1935678" y="50232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4" hasCustomPrompt="1"/>
          </p:nvPr>
        </p:nvSpPr>
        <p:spPr>
          <a:xfrm>
            <a:off x="595254" y="268585"/>
            <a:ext cx="3355200" cy="118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35026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scherm - grijze ondertitel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2"/>
          <p:cNvSpPr>
            <a:spLocks noGrp="1"/>
          </p:cNvSpPr>
          <p:nvPr>
            <p:ph type="pic" idx="12"/>
          </p:nvPr>
        </p:nvSpPr>
        <p:spPr>
          <a:xfrm>
            <a:off x="-4294" y="0"/>
            <a:ext cx="12196293" cy="5984875"/>
          </a:xfrm>
        </p:spPr>
        <p:txBody>
          <a:bodyPr lIns="2880000" tIns="756000" rIns="2880000" anchor="t" anchorCtr="0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22-10-2019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2951386"/>
            <a:ext cx="1679370" cy="335852"/>
          </a:xfrm>
          <a:solidFill>
            <a:schemeClr val="bg1">
              <a:lumMod val="85000"/>
            </a:schemeClr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  <p:sp>
        <p:nvSpPr>
          <p:cNvPr id="12" name="Titel 3"/>
          <p:cNvSpPr>
            <a:spLocks noGrp="1"/>
          </p:cNvSpPr>
          <p:nvPr>
            <p:ph type="title" hasCustomPrompt="1"/>
          </p:nvPr>
        </p:nvSpPr>
        <p:spPr>
          <a:xfrm>
            <a:off x="731838" y="2475598"/>
            <a:ext cx="3723309" cy="424150"/>
          </a:xfrm>
        </p:spPr>
        <p:txBody>
          <a:bodyPr tIns="36000" bIns="0"/>
          <a:lstStyle>
            <a:lvl1pPr>
              <a:defRPr sz="2800" strike="noStrike" baseline="0"/>
            </a:lvl1pPr>
          </a:lstStyle>
          <a:p>
            <a:r>
              <a:rPr lang="nl-NL" dirty="0" err="1"/>
              <a:t>HoofdStuk</a:t>
            </a:r>
            <a:r>
              <a:rPr lang="nl-NL" dirty="0"/>
              <a:t> Titel</a:t>
            </a:r>
          </a:p>
        </p:txBody>
      </p:sp>
    </p:spTree>
    <p:extLst>
      <p:ext uri="{BB962C8B-B14F-4D97-AF65-F5344CB8AC3E}">
        <p14:creationId xmlns:p14="http://schemas.microsoft.com/office/powerpoint/2010/main" val="23989227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scherm - zwarte ondertitel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2"/>
          <p:cNvSpPr>
            <a:spLocks noGrp="1"/>
          </p:cNvSpPr>
          <p:nvPr>
            <p:ph type="pic" idx="12"/>
          </p:nvPr>
        </p:nvSpPr>
        <p:spPr>
          <a:xfrm>
            <a:off x="-4293" y="0"/>
            <a:ext cx="12196294" cy="5984875"/>
          </a:xfrm>
        </p:spPr>
        <p:txBody>
          <a:bodyPr lIns="2880000" tIns="756000" rIns="2880000" anchor="t" anchorCtr="0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22-10-2019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2951386"/>
            <a:ext cx="1679370" cy="335852"/>
          </a:xfrm>
          <a:solidFill>
            <a:schemeClr val="tx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  <p:sp>
        <p:nvSpPr>
          <p:cNvPr id="12" name="Titel 3"/>
          <p:cNvSpPr>
            <a:spLocks noGrp="1"/>
          </p:cNvSpPr>
          <p:nvPr>
            <p:ph type="title" hasCustomPrompt="1"/>
          </p:nvPr>
        </p:nvSpPr>
        <p:spPr>
          <a:xfrm>
            <a:off x="731838" y="2475598"/>
            <a:ext cx="3723309" cy="424150"/>
          </a:xfrm>
        </p:spPr>
        <p:txBody>
          <a:bodyPr tIns="36000" bIns="0"/>
          <a:lstStyle>
            <a:lvl1pPr>
              <a:defRPr sz="2800" strike="noStrike" baseline="0"/>
            </a:lvl1pPr>
          </a:lstStyle>
          <a:p>
            <a:r>
              <a:rPr lang="nl-NL" dirty="0" err="1"/>
              <a:t>HoofdStuk</a:t>
            </a:r>
            <a:r>
              <a:rPr lang="nl-NL" dirty="0"/>
              <a:t> Titel</a:t>
            </a:r>
          </a:p>
        </p:txBody>
      </p:sp>
    </p:spTree>
    <p:extLst>
      <p:ext uri="{BB962C8B-B14F-4D97-AF65-F5344CB8AC3E}">
        <p14:creationId xmlns:p14="http://schemas.microsoft.com/office/powerpoint/2010/main" val="41268983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22-10-2019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634795" y="1990140"/>
            <a:ext cx="9387746" cy="3467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itel 3"/>
          <p:cNvSpPr>
            <a:spLocks noGrp="1"/>
          </p:cNvSpPr>
          <p:nvPr>
            <p:ph type="title"/>
          </p:nvPr>
        </p:nvSpPr>
        <p:spPr>
          <a:xfrm>
            <a:off x="731837" y="711463"/>
            <a:ext cx="5340895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33124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en tekst -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22-10-2019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634794" y="1990140"/>
            <a:ext cx="10719005" cy="3467100"/>
          </a:xfrm>
        </p:spPr>
        <p:txBody>
          <a:bodyPr numCol="2" spcCol="1260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11528182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, tekst en éé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22-10-2019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634795" y="1990140"/>
            <a:ext cx="6232170" cy="33648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4"/>
          </p:nvPr>
        </p:nvSpPr>
        <p:spPr>
          <a:xfrm>
            <a:off x="7404847" y="683763"/>
            <a:ext cx="4126753" cy="4671220"/>
          </a:xfrm>
        </p:spPr>
        <p:txBody>
          <a:bodyPr tIns="144000"/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19101327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, tekst en 2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22-10-2019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634795" y="1990140"/>
            <a:ext cx="6232170" cy="33648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4"/>
          </p:nvPr>
        </p:nvSpPr>
        <p:spPr>
          <a:xfrm>
            <a:off x="7404847" y="683763"/>
            <a:ext cx="4177553" cy="2241177"/>
          </a:xfrm>
        </p:spPr>
        <p:txBody>
          <a:bodyPr tIns="144000"/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sz="quarter" idx="15"/>
          </p:nvPr>
        </p:nvSpPr>
        <p:spPr>
          <a:xfrm>
            <a:off x="7404846" y="3113806"/>
            <a:ext cx="4177553" cy="2241177"/>
          </a:xfrm>
        </p:spPr>
        <p:txBody>
          <a:bodyPr tIns="144000"/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30824654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en tekst - drieh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22-10-2019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634795" y="1990140"/>
            <a:ext cx="7975805" cy="3467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10634792" y="2198072"/>
            <a:ext cx="1560357" cy="4051154"/>
          </a:xfrm>
          <a:prstGeom prst="rtTriangle">
            <a:avLst/>
          </a:prstGeom>
          <a:solidFill>
            <a:schemeClr val="accent2"/>
          </a:solidFill>
        </p:spPr>
        <p:txBody>
          <a:bodyPr/>
          <a:lstStyle>
            <a:lvl5pPr marL="1244600" indent="0">
              <a:buNone/>
              <a:defRPr baseline="0"/>
            </a:lvl5pPr>
          </a:lstStyle>
          <a:p>
            <a:pPr lvl="4"/>
            <a:r>
              <a:rPr lang="en-US" dirty="0"/>
              <a:t> </a:t>
            </a:r>
          </a:p>
        </p:txBody>
      </p:sp>
      <p:sp>
        <p:nvSpPr>
          <p:cNvPr id="16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4614862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7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38003132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en achtergrond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2"/>
          <p:cNvSpPr>
            <a:spLocks noGrp="1"/>
          </p:cNvSpPr>
          <p:nvPr>
            <p:ph type="pic" idx="12"/>
          </p:nvPr>
        </p:nvSpPr>
        <p:spPr>
          <a:xfrm>
            <a:off x="-4293" y="0"/>
            <a:ext cx="12196294" cy="5984875"/>
          </a:xfrm>
        </p:spPr>
        <p:txBody>
          <a:bodyPr lIns="2880000" tIns="1475999" rIns="2880000" anchor="t" anchorCtr="0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22-10-2019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634795" y="1990140"/>
            <a:ext cx="3552825" cy="3467100"/>
          </a:xfrm>
        </p:spPr>
        <p:txBody>
          <a:bodyPr/>
          <a:lstStyle>
            <a:lvl1pPr>
              <a:buClr>
                <a:schemeClr val="bg1"/>
              </a:buClr>
              <a:defRPr sz="1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10634792" y="2198072"/>
            <a:ext cx="1560357" cy="4051154"/>
          </a:xfrm>
          <a:prstGeom prst="rtTriangle">
            <a:avLst/>
          </a:prstGeom>
          <a:solidFill>
            <a:schemeClr val="accent2"/>
          </a:solidFill>
        </p:spPr>
        <p:txBody>
          <a:bodyPr/>
          <a:lstStyle>
            <a:lvl5pPr marL="1244600" indent="0">
              <a:buNone/>
              <a:defRPr baseline="0"/>
            </a:lvl5pPr>
          </a:lstStyle>
          <a:p>
            <a:pPr lvl="4"/>
            <a:r>
              <a:rPr lang="en-US" dirty="0"/>
              <a:t> </a:t>
            </a:r>
          </a:p>
        </p:txBody>
      </p:sp>
      <p:sp>
        <p:nvSpPr>
          <p:cNvPr id="16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7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39781624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22-10-2019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634795" y="1990140"/>
            <a:ext cx="4371920" cy="33648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ijdelijke aanduiding voor grafiek 4"/>
          <p:cNvSpPr>
            <a:spLocks noGrp="1"/>
          </p:cNvSpPr>
          <p:nvPr>
            <p:ph type="chart" sz="quarter" idx="14"/>
          </p:nvPr>
        </p:nvSpPr>
        <p:spPr>
          <a:xfrm>
            <a:off x="5636302" y="1990725"/>
            <a:ext cx="5717498" cy="336391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3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274360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D56FC2-71C0-4DF2-AE03-2695A1B4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489C23-D94C-495D-B600-486E9C287B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624B55D-E34E-4C2E-A42F-0FAC7B0ADA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3D16171-9522-4295-AFDE-101BBD1B5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D5694-8885-4472-B0CD-20943B7CD716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BA9F3AF-28B6-49C9-803B-098C103EB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0E229FC-169D-44DA-B322-9641C6452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D450-FE60-47BF-85CC-299E40DF7A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142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22-10-2019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sz="quarter" idx="15"/>
          </p:nvPr>
        </p:nvSpPr>
        <p:spPr>
          <a:xfrm>
            <a:off x="731839" y="1843089"/>
            <a:ext cx="8412161" cy="368828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10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12535415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 - 3 topics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22-10-2019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357304" y="2169434"/>
            <a:ext cx="2933158" cy="2814942"/>
          </a:xfrm>
          <a:ln w="44450">
            <a:solidFill>
              <a:schemeClr val="accent1"/>
            </a:solidFill>
          </a:ln>
        </p:spPr>
        <p:txBody>
          <a:bodyPr lIns="180000" tIns="108000" rIns="180000" bIns="108000" anchor="ctr"/>
          <a:lstStyle>
            <a:lvl1pPr algn="ctr">
              <a:defRPr sz="1800">
                <a:solidFill>
                  <a:schemeClr val="accent1"/>
                </a:solidFill>
              </a:defRPr>
            </a:lvl1pPr>
            <a:lvl2pPr marL="17463" indent="0" algn="ctr">
              <a:buNone/>
              <a:tabLst/>
              <a:defRPr>
                <a:solidFill>
                  <a:schemeClr val="accent1"/>
                </a:solidFill>
              </a:defRPr>
            </a:lvl2pPr>
            <a:lvl3pPr marL="17463" indent="0" algn="ctr">
              <a:buNone/>
              <a:tabLst/>
              <a:defRPr>
                <a:solidFill>
                  <a:schemeClr val="accent1"/>
                </a:solidFill>
              </a:defRPr>
            </a:lvl3pPr>
            <a:lvl4pPr marL="17463" indent="0" algn="ctr">
              <a:buNone/>
              <a:tabLst/>
              <a:defRPr>
                <a:solidFill>
                  <a:schemeClr val="accent1"/>
                </a:solidFill>
              </a:defRPr>
            </a:lvl4pPr>
            <a:lvl5pPr marL="17463" indent="0" algn="ctr">
              <a:buNone/>
              <a:tabLst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4647350" y="2169434"/>
            <a:ext cx="2933158" cy="2814942"/>
          </a:xfrm>
          <a:ln w="44450">
            <a:solidFill>
              <a:schemeClr val="accent1"/>
            </a:solidFill>
          </a:ln>
        </p:spPr>
        <p:txBody>
          <a:bodyPr lIns="180000" tIns="108000" rIns="180000" bIns="108000" anchor="ctr"/>
          <a:lstStyle>
            <a:lvl1pPr algn="ctr">
              <a:defRPr sz="1800">
                <a:solidFill>
                  <a:schemeClr val="accent1"/>
                </a:solidFill>
              </a:defRPr>
            </a:lvl1pPr>
            <a:lvl2pPr marL="17463" indent="0" algn="ctr">
              <a:buNone/>
              <a:tabLst/>
              <a:defRPr>
                <a:solidFill>
                  <a:schemeClr val="accent1"/>
                </a:solidFill>
              </a:defRPr>
            </a:lvl2pPr>
            <a:lvl3pPr marL="17463" indent="0" algn="ctr">
              <a:buNone/>
              <a:tabLst/>
              <a:defRPr>
                <a:solidFill>
                  <a:schemeClr val="accent1"/>
                </a:solidFill>
              </a:defRPr>
            </a:lvl3pPr>
            <a:lvl4pPr marL="17463" indent="0" algn="ctr">
              <a:buNone/>
              <a:tabLst/>
              <a:defRPr>
                <a:solidFill>
                  <a:schemeClr val="accent1"/>
                </a:solidFill>
              </a:defRPr>
            </a:lvl4pPr>
            <a:lvl5pPr marL="17463" indent="0" algn="ctr">
              <a:buNone/>
              <a:tabLst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7937396" y="2169434"/>
            <a:ext cx="2933158" cy="2814942"/>
          </a:xfrm>
          <a:ln w="44450">
            <a:solidFill>
              <a:schemeClr val="accent1"/>
            </a:solidFill>
          </a:ln>
        </p:spPr>
        <p:txBody>
          <a:bodyPr lIns="180000" tIns="108000" rIns="180000" bIns="108000" anchor="ctr"/>
          <a:lstStyle>
            <a:lvl1pPr algn="ctr">
              <a:defRPr sz="1800">
                <a:solidFill>
                  <a:schemeClr val="accent1"/>
                </a:solidFill>
              </a:defRPr>
            </a:lvl1pPr>
            <a:lvl2pPr marL="17463" indent="0" algn="ctr">
              <a:buNone/>
              <a:tabLst/>
              <a:defRPr>
                <a:solidFill>
                  <a:schemeClr val="accent1"/>
                </a:solidFill>
              </a:defRPr>
            </a:lvl2pPr>
            <a:lvl3pPr marL="17463" indent="0" algn="ctr">
              <a:buNone/>
              <a:tabLst/>
              <a:defRPr>
                <a:solidFill>
                  <a:schemeClr val="accent1"/>
                </a:solidFill>
              </a:defRPr>
            </a:lvl3pPr>
            <a:lvl4pPr marL="17463" indent="0" algn="ctr">
              <a:buNone/>
              <a:tabLst/>
              <a:defRPr>
                <a:solidFill>
                  <a:schemeClr val="accent1"/>
                </a:solidFill>
              </a:defRPr>
            </a:lvl4pPr>
            <a:lvl5pPr marL="17463" indent="0" algn="ctr">
              <a:buNone/>
              <a:tabLst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26854385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 - 3 topics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22-10-2019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357304" y="2169434"/>
            <a:ext cx="2933158" cy="2814942"/>
          </a:xfrm>
          <a:ln w="44450">
            <a:solidFill>
              <a:schemeClr val="accent2"/>
            </a:solidFill>
          </a:ln>
        </p:spPr>
        <p:txBody>
          <a:bodyPr lIns="180000" tIns="108000" rIns="180000" bIns="108000" anchor="ctr"/>
          <a:lstStyle>
            <a:lvl1pPr algn="ctr">
              <a:defRPr sz="1800"/>
            </a:lvl1pPr>
            <a:lvl2pPr marL="17463" indent="0" algn="ctr">
              <a:buNone/>
              <a:tabLst/>
              <a:defRPr/>
            </a:lvl2pPr>
            <a:lvl3pPr marL="17463" indent="0" algn="ctr">
              <a:buNone/>
              <a:tabLst/>
              <a:defRPr/>
            </a:lvl3pPr>
            <a:lvl4pPr marL="17463" indent="0" algn="ctr">
              <a:buNone/>
              <a:tabLst/>
              <a:defRPr/>
            </a:lvl4pPr>
            <a:lvl5pPr marL="17463" indent="0" algn="ctr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4647350" y="2169434"/>
            <a:ext cx="2933158" cy="2814942"/>
          </a:xfrm>
          <a:ln w="44450">
            <a:solidFill>
              <a:schemeClr val="accent2"/>
            </a:solidFill>
          </a:ln>
        </p:spPr>
        <p:txBody>
          <a:bodyPr lIns="180000" tIns="108000" rIns="180000" bIns="108000" anchor="ctr"/>
          <a:lstStyle>
            <a:lvl1pPr algn="ctr">
              <a:defRPr sz="1800"/>
            </a:lvl1pPr>
            <a:lvl2pPr marL="17463" indent="0" algn="ctr">
              <a:buNone/>
              <a:tabLst/>
              <a:defRPr/>
            </a:lvl2pPr>
            <a:lvl3pPr marL="17463" indent="0" algn="ctr">
              <a:buNone/>
              <a:tabLst/>
              <a:defRPr/>
            </a:lvl3pPr>
            <a:lvl4pPr marL="17463" indent="0" algn="ctr">
              <a:buNone/>
              <a:tabLst/>
              <a:defRPr/>
            </a:lvl4pPr>
            <a:lvl5pPr marL="17463" indent="0" algn="ctr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7937396" y="2169434"/>
            <a:ext cx="2933158" cy="2814942"/>
          </a:xfrm>
          <a:ln w="44450">
            <a:solidFill>
              <a:schemeClr val="accent2"/>
            </a:solidFill>
          </a:ln>
        </p:spPr>
        <p:txBody>
          <a:bodyPr lIns="180000" tIns="108000" rIns="180000" bIns="108000" anchor="ctr"/>
          <a:lstStyle>
            <a:lvl1pPr algn="ctr">
              <a:defRPr sz="1800"/>
            </a:lvl1pPr>
            <a:lvl2pPr marL="17463" indent="0" algn="ctr">
              <a:buNone/>
              <a:tabLst/>
              <a:defRPr/>
            </a:lvl2pPr>
            <a:lvl3pPr marL="17463" indent="0" algn="ctr">
              <a:buNone/>
              <a:tabLst/>
              <a:defRPr/>
            </a:lvl3pPr>
            <a:lvl4pPr marL="17463" indent="0" algn="ctr">
              <a:buNone/>
              <a:tabLst/>
              <a:defRPr/>
            </a:lvl4pPr>
            <a:lvl5pPr marL="17463" indent="0" algn="ctr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731838" y="709447"/>
            <a:ext cx="5338800" cy="33840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9486413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en ronde topics -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22-10-2019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357304" y="2169434"/>
            <a:ext cx="2815200" cy="2814942"/>
          </a:xfrm>
          <a:prstGeom prst="ellipse">
            <a:avLst/>
          </a:prstGeom>
          <a:ln w="50800">
            <a:solidFill>
              <a:schemeClr val="accent1"/>
            </a:solidFill>
          </a:ln>
        </p:spPr>
        <p:txBody>
          <a:bodyPr lIns="180000" tIns="108000" rIns="180000" bIns="108000" anchor="ctr"/>
          <a:lstStyle>
            <a:lvl1pPr algn="ctr">
              <a:defRPr sz="1800"/>
            </a:lvl1pPr>
            <a:lvl2pPr marL="17463" indent="0" algn="ctr">
              <a:buNone/>
              <a:tabLst/>
              <a:defRPr/>
            </a:lvl2pPr>
            <a:lvl3pPr marL="17463" indent="0" algn="ctr">
              <a:buNone/>
              <a:tabLst/>
              <a:defRPr/>
            </a:lvl3pPr>
            <a:lvl4pPr marL="17463" indent="0" algn="ctr">
              <a:buNone/>
              <a:tabLst/>
              <a:defRPr/>
            </a:lvl4pPr>
            <a:lvl5pPr marL="17463" indent="0" algn="ctr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4647350" y="2169434"/>
            <a:ext cx="2815200" cy="2814942"/>
          </a:xfrm>
          <a:prstGeom prst="ellipse">
            <a:avLst/>
          </a:prstGeom>
          <a:ln w="50800">
            <a:solidFill>
              <a:schemeClr val="accent1"/>
            </a:solidFill>
          </a:ln>
        </p:spPr>
        <p:txBody>
          <a:bodyPr lIns="180000" tIns="108000" rIns="180000" bIns="108000" anchor="ctr"/>
          <a:lstStyle>
            <a:lvl1pPr algn="ctr">
              <a:defRPr sz="1800"/>
            </a:lvl1pPr>
            <a:lvl2pPr marL="17463" indent="0" algn="ctr">
              <a:buNone/>
              <a:tabLst/>
              <a:defRPr/>
            </a:lvl2pPr>
            <a:lvl3pPr marL="17463" indent="0" algn="ctr">
              <a:buNone/>
              <a:tabLst/>
              <a:defRPr/>
            </a:lvl3pPr>
            <a:lvl4pPr marL="17463" indent="0" algn="ctr">
              <a:buNone/>
              <a:tabLst/>
              <a:defRPr/>
            </a:lvl4pPr>
            <a:lvl5pPr marL="17463" indent="0" algn="ctr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7937396" y="2169434"/>
            <a:ext cx="2815200" cy="2814942"/>
          </a:xfrm>
          <a:prstGeom prst="ellipse">
            <a:avLst/>
          </a:prstGeom>
          <a:ln w="50800">
            <a:solidFill>
              <a:schemeClr val="accent1"/>
            </a:solidFill>
          </a:ln>
        </p:spPr>
        <p:txBody>
          <a:bodyPr lIns="180000" tIns="108000" rIns="180000" bIns="108000" anchor="ctr"/>
          <a:lstStyle>
            <a:lvl1pPr algn="ctr">
              <a:defRPr sz="1800"/>
            </a:lvl1pPr>
            <a:lvl2pPr marL="17463" indent="0" algn="ctr">
              <a:buNone/>
              <a:tabLst/>
              <a:defRPr/>
            </a:lvl2pPr>
            <a:lvl3pPr marL="17463" indent="0" algn="ctr">
              <a:buNone/>
              <a:tabLst/>
              <a:defRPr/>
            </a:lvl3pPr>
            <a:lvl4pPr marL="17463" indent="0" algn="ctr">
              <a:buNone/>
              <a:tabLst/>
              <a:defRPr/>
            </a:lvl4pPr>
            <a:lvl5pPr marL="17463" indent="0" algn="ctr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32123462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en ronde topics -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22-10-2019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357304" y="2169434"/>
            <a:ext cx="2815200" cy="2814942"/>
          </a:xfrm>
          <a:prstGeom prst="ellipse">
            <a:avLst/>
          </a:prstGeom>
          <a:ln w="50800">
            <a:solidFill>
              <a:schemeClr val="accent2"/>
            </a:solidFill>
          </a:ln>
        </p:spPr>
        <p:txBody>
          <a:bodyPr lIns="180000" tIns="108000" rIns="180000" bIns="108000" anchor="ctr"/>
          <a:lstStyle>
            <a:lvl1pPr algn="ctr">
              <a:defRPr sz="1800"/>
            </a:lvl1pPr>
            <a:lvl2pPr marL="17463" indent="0" algn="ctr">
              <a:buNone/>
              <a:tabLst/>
              <a:defRPr/>
            </a:lvl2pPr>
            <a:lvl3pPr marL="17463" indent="0" algn="ctr">
              <a:buNone/>
              <a:tabLst/>
              <a:defRPr/>
            </a:lvl3pPr>
            <a:lvl4pPr marL="17463" indent="0" algn="ctr">
              <a:buNone/>
              <a:tabLst/>
              <a:defRPr/>
            </a:lvl4pPr>
            <a:lvl5pPr marL="17463" indent="0" algn="ctr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4647350" y="2169434"/>
            <a:ext cx="2815200" cy="2814942"/>
          </a:xfrm>
          <a:prstGeom prst="ellipse">
            <a:avLst/>
          </a:prstGeom>
          <a:ln w="50800">
            <a:solidFill>
              <a:schemeClr val="accent2"/>
            </a:solidFill>
          </a:ln>
        </p:spPr>
        <p:txBody>
          <a:bodyPr lIns="180000" tIns="108000" rIns="180000" bIns="108000" anchor="ctr"/>
          <a:lstStyle>
            <a:lvl1pPr algn="ctr">
              <a:defRPr sz="1800"/>
            </a:lvl1pPr>
            <a:lvl2pPr marL="17463" indent="0" algn="ctr">
              <a:buNone/>
              <a:tabLst/>
              <a:defRPr/>
            </a:lvl2pPr>
            <a:lvl3pPr marL="17463" indent="0" algn="ctr">
              <a:buNone/>
              <a:tabLst/>
              <a:defRPr/>
            </a:lvl3pPr>
            <a:lvl4pPr marL="17463" indent="0" algn="ctr">
              <a:buNone/>
              <a:tabLst/>
              <a:defRPr/>
            </a:lvl4pPr>
            <a:lvl5pPr marL="17463" indent="0" algn="ctr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7937396" y="2169434"/>
            <a:ext cx="2815200" cy="2814942"/>
          </a:xfrm>
          <a:prstGeom prst="ellipse">
            <a:avLst/>
          </a:prstGeom>
          <a:ln w="50800">
            <a:solidFill>
              <a:schemeClr val="accent2"/>
            </a:solidFill>
          </a:ln>
        </p:spPr>
        <p:txBody>
          <a:bodyPr lIns="180000" tIns="108000" rIns="180000" bIns="108000" anchor="ctr"/>
          <a:lstStyle>
            <a:lvl1pPr algn="ctr">
              <a:defRPr sz="1800"/>
            </a:lvl1pPr>
            <a:lvl2pPr marL="17463" indent="0" algn="ctr">
              <a:buNone/>
              <a:tabLst/>
              <a:defRPr/>
            </a:lvl2pPr>
            <a:lvl3pPr marL="17463" indent="0" algn="ctr">
              <a:buNone/>
              <a:tabLst/>
              <a:defRPr/>
            </a:lvl3pPr>
            <a:lvl4pPr marL="17463" indent="0" algn="ctr">
              <a:buNone/>
              <a:tabLst/>
              <a:defRPr/>
            </a:lvl4pPr>
            <a:lvl5pPr marL="17463" indent="0" algn="ctr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13463966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dirty="0"/>
              <a:t> </a:t>
            </a:r>
            <a:fld id="{141DC315-004D-734B-91F7-61E542849DC9}" type="datetimeFigureOut">
              <a:rPr lang="nl-NL" smtClean="0"/>
              <a:pPr/>
              <a:t>22-10-2019</a:t>
            </a:fld>
            <a:r>
              <a:rPr lang="nl-NL" dirty="0"/>
              <a:t> | </a:t>
            </a:r>
            <a:fld id="{2DAB09C5-3251-4B47-B002-D03712DC64C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019909" y="2549842"/>
            <a:ext cx="4152182" cy="1722688"/>
          </a:xfrm>
          <a:prstGeom prst="wedgeRectCallout">
            <a:avLst>
              <a:gd name="adj1" fmla="val -33309"/>
              <a:gd name="adj2" fmla="val 66900"/>
            </a:avLst>
          </a:prstGeom>
          <a:solidFill>
            <a:schemeClr val="accent1"/>
          </a:solidFill>
          <a:ln>
            <a:noFill/>
          </a:ln>
        </p:spPr>
        <p:txBody>
          <a:bodyPr wrap="square" lIns="360000" tIns="360000" rIns="324000" bIns="360000" anchor="ctr">
            <a:sp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  <a:lvl2pPr algn="l">
              <a:defRPr sz="1800">
                <a:solidFill>
                  <a:schemeClr val="bg1"/>
                </a:solidFill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60920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dirty="0"/>
              <a:t> </a:t>
            </a:r>
            <a:fld id="{141DC315-004D-734B-91F7-61E542849DC9}" type="datetimeFigureOut">
              <a:rPr lang="nl-NL" smtClean="0"/>
              <a:pPr/>
              <a:t>22-10-2019</a:t>
            </a:fld>
            <a:r>
              <a:rPr lang="nl-NL" dirty="0"/>
              <a:t> | </a:t>
            </a:r>
            <a:fld id="{2DAB09C5-3251-4B47-B002-D03712DC64C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019909" y="2549842"/>
            <a:ext cx="4152182" cy="1722688"/>
          </a:xfrm>
          <a:prstGeom prst="wedgeRectCallout">
            <a:avLst>
              <a:gd name="adj1" fmla="val -33309"/>
              <a:gd name="adj2" fmla="val 66900"/>
            </a:avLst>
          </a:prstGeom>
          <a:noFill/>
          <a:ln w="44450">
            <a:solidFill>
              <a:schemeClr val="accent2"/>
            </a:solidFill>
            <a:miter lim="800000"/>
          </a:ln>
        </p:spPr>
        <p:txBody>
          <a:bodyPr wrap="square" lIns="360000" tIns="360000" rIns="324000" bIns="360000" anchor="ctr">
            <a:spAutoFit/>
          </a:bodyPr>
          <a:lstStyle>
            <a:lvl1pPr algn="l">
              <a:defRPr sz="2000">
                <a:solidFill>
                  <a:srgbClr val="0033A0"/>
                </a:solidFill>
              </a:defRPr>
            </a:lvl1pPr>
            <a:lvl2pPr algn="l">
              <a:defRPr sz="1800">
                <a:solidFill>
                  <a:srgbClr val="0033A0"/>
                </a:solidFill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764993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oranje lijn -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dirty="0"/>
              <a:t> </a:t>
            </a:r>
            <a:fld id="{141DC315-004D-734B-91F7-61E542849DC9}" type="datetimeFigureOut">
              <a:rPr lang="nl-NL" smtClean="0"/>
              <a:pPr/>
              <a:t>22-10-2019</a:t>
            </a:fld>
            <a:r>
              <a:rPr lang="nl-NL" dirty="0"/>
              <a:t> | </a:t>
            </a:r>
            <a:fld id="{2DAB09C5-3251-4B47-B002-D03712DC64C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Vrije vorm 5"/>
          <p:cNvSpPr/>
          <p:nvPr userDrawn="1"/>
        </p:nvSpPr>
        <p:spPr>
          <a:xfrm>
            <a:off x="3647728" y="1798366"/>
            <a:ext cx="291903" cy="2808312"/>
          </a:xfrm>
          <a:custGeom>
            <a:avLst/>
            <a:gdLst>
              <a:gd name="connsiteX0" fmla="*/ 177800 w 184150"/>
              <a:gd name="connsiteY0" fmla="*/ 0 h 1771650"/>
              <a:gd name="connsiteX1" fmla="*/ 177800 w 184150"/>
              <a:gd name="connsiteY1" fmla="*/ 454025 h 1771650"/>
              <a:gd name="connsiteX2" fmla="*/ 0 w 184150"/>
              <a:gd name="connsiteY2" fmla="*/ 454025 h 1771650"/>
              <a:gd name="connsiteX3" fmla="*/ 184150 w 184150"/>
              <a:gd name="connsiteY3" fmla="*/ 898525 h 1771650"/>
              <a:gd name="connsiteX4" fmla="*/ 184150 w 184150"/>
              <a:gd name="connsiteY4" fmla="*/ 1771650 h 1771650"/>
              <a:gd name="connsiteX0" fmla="*/ 177800 w 189210"/>
              <a:gd name="connsiteY0" fmla="*/ 0 h 1771650"/>
              <a:gd name="connsiteX1" fmla="*/ 177800 w 189210"/>
              <a:gd name="connsiteY1" fmla="*/ 454025 h 1771650"/>
              <a:gd name="connsiteX2" fmla="*/ 0 w 189210"/>
              <a:gd name="connsiteY2" fmla="*/ 454025 h 1771650"/>
              <a:gd name="connsiteX3" fmla="*/ 189210 w 189210"/>
              <a:gd name="connsiteY3" fmla="*/ 898525 h 1771650"/>
              <a:gd name="connsiteX4" fmla="*/ 184150 w 189210"/>
              <a:gd name="connsiteY4" fmla="*/ 1771650 h 1771650"/>
              <a:gd name="connsiteX0" fmla="*/ 177800 w 191740"/>
              <a:gd name="connsiteY0" fmla="*/ 0 h 1771650"/>
              <a:gd name="connsiteX1" fmla="*/ 177800 w 191740"/>
              <a:gd name="connsiteY1" fmla="*/ 454025 h 1771650"/>
              <a:gd name="connsiteX2" fmla="*/ 0 w 191740"/>
              <a:gd name="connsiteY2" fmla="*/ 454025 h 1771650"/>
              <a:gd name="connsiteX3" fmla="*/ 191740 w 191740"/>
              <a:gd name="connsiteY3" fmla="*/ 802382 h 1771650"/>
              <a:gd name="connsiteX4" fmla="*/ 184150 w 191740"/>
              <a:gd name="connsiteY4" fmla="*/ 1771650 h 1771650"/>
              <a:gd name="connsiteX0" fmla="*/ 177800 w 186680"/>
              <a:gd name="connsiteY0" fmla="*/ 0 h 1771650"/>
              <a:gd name="connsiteX1" fmla="*/ 177800 w 186680"/>
              <a:gd name="connsiteY1" fmla="*/ 454025 h 1771650"/>
              <a:gd name="connsiteX2" fmla="*/ 0 w 186680"/>
              <a:gd name="connsiteY2" fmla="*/ 454025 h 1771650"/>
              <a:gd name="connsiteX3" fmla="*/ 186680 w 186680"/>
              <a:gd name="connsiteY3" fmla="*/ 802382 h 1771650"/>
              <a:gd name="connsiteX4" fmla="*/ 184150 w 186680"/>
              <a:gd name="connsiteY4" fmla="*/ 1771650 h 1771650"/>
              <a:gd name="connsiteX0" fmla="*/ 177800 w 184150"/>
              <a:gd name="connsiteY0" fmla="*/ 0 h 1771650"/>
              <a:gd name="connsiteX1" fmla="*/ 177800 w 184150"/>
              <a:gd name="connsiteY1" fmla="*/ 454025 h 1771650"/>
              <a:gd name="connsiteX2" fmla="*/ 0 w 184150"/>
              <a:gd name="connsiteY2" fmla="*/ 454025 h 1771650"/>
              <a:gd name="connsiteX3" fmla="*/ 184150 w 184150"/>
              <a:gd name="connsiteY3" fmla="*/ 804912 h 1771650"/>
              <a:gd name="connsiteX4" fmla="*/ 184150 w 184150"/>
              <a:gd name="connsiteY4" fmla="*/ 177165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150" h="1771650">
                <a:moveTo>
                  <a:pt x="177800" y="0"/>
                </a:moveTo>
                <a:lnTo>
                  <a:pt x="177800" y="454025"/>
                </a:lnTo>
                <a:lnTo>
                  <a:pt x="0" y="454025"/>
                </a:lnTo>
                <a:lnTo>
                  <a:pt x="184150" y="804912"/>
                </a:lnTo>
                <a:lnTo>
                  <a:pt x="184150" y="1771650"/>
                </a:lnTo>
              </a:path>
            </a:pathLst>
          </a:cu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 hasCustomPrompt="1"/>
          </p:nvPr>
        </p:nvSpPr>
        <p:spPr>
          <a:xfrm>
            <a:off x="4375150" y="1865034"/>
            <a:ext cx="4446588" cy="2670175"/>
          </a:xfrm>
        </p:spPr>
        <p:txBody>
          <a:bodyPr anchor="ctr"/>
          <a:lstStyle>
            <a:lvl1pPr algn="just">
              <a:defRPr cap="all" baseline="0"/>
            </a:lvl1pPr>
          </a:lstStyle>
          <a:p>
            <a:pPr lvl="0"/>
            <a:r>
              <a:rPr lang="nl-NL" dirty="0"/>
              <a:t>“Klik om de tekststijl van het model te bewerken”</a:t>
            </a:r>
          </a:p>
        </p:txBody>
      </p:sp>
    </p:spTree>
    <p:extLst>
      <p:ext uri="{BB962C8B-B14F-4D97-AF65-F5344CB8AC3E}">
        <p14:creationId xmlns:p14="http://schemas.microsoft.com/office/powerpoint/2010/main" val="20609414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blauwe lijn - o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dirty="0"/>
              <a:t> </a:t>
            </a:r>
            <a:fld id="{141DC315-004D-734B-91F7-61E542849DC9}" type="datetimeFigureOut">
              <a:rPr lang="nl-NL" smtClean="0"/>
              <a:pPr/>
              <a:t>22-10-2019</a:t>
            </a:fld>
            <a:r>
              <a:rPr lang="nl-NL" dirty="0"/>
              <a:t> | </a:t>
            </a:r>
            <a:fld id="{2DAB09C5-3251-4B47-B002-D03712DC64C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 hasCustomPrompt="1"/>
          </p:nvPr>
        </p:nvSpPr>
        <p:spPr>
          <a:xfrm>
            <a:off x="3631829" y="1460304"/>
            <a:ext cx="5657897" cy="2670175"/>
          </a:xfrm>
        </p:spPr>
        <p:txBody>
          <a:bodyPr anchor="b"/>
          <a:lstStyle>
            <a:lvl1pPr algn="just">
              <a:defRPr cap="all" baseline="0"/>
            </a:lvl1pPr>
          </a:lstStyle>
          <a:p>
            <a:pPr lvl="0"/>
            <a:r>
              <a:rPr lang="nl-NL"/>
              <a:t>“Klik </a:t>
            </a:r>
            <a:r>
              <a:rPr lang="nl-NL" dirty="0"/>
              <a:t>om de tekststijl van het model </a:t>
            </a:r>
            <a:r>
              <a:rPr lang="nl-NL"/>
              <a:t>te bewerken”</a:t>
            </a:r>
            <a:endParaRPr lang="nl-NL" dirty="0"/>
          </a:p>
        </p:txBody>
      </p:sp>
      <p:sp>
        <p:nvSpPr>
          <p:cNvPr id="10" name="Vrije vorm 9"/>
          <p:cNvSpPr/>
          <p:nvPr/>
        </p:nvSpPr>
        <p:spPr>
          <a:xfrm>
            <a:off x="3691789" y="4419180"/>
            <a:ext cx="5567957" cy="193637"/>
          </a:xfrm>
          <a:custGeom>
            <a:avLst/>
            <a:gdLst>
              <a:gd name="connsiteX0" fmla="*/ 0 w 4905487"/>
              <a:gd name="connsiteY0" fmla="*/ 0 h 193637"/>
              <a:gd name="connsiteX1" fmla="*/ 419548 w 4905487"/>
              <a:gd name="connsiteY1" fmla="*/ 0 h 193637"/>
              <a:gd name="connsiteX2" fmla="*/ 419548 w 4905487"/>
              <a:gd name="connsiteY2" fmla="*/ 193637 h 193637"/>
              <a:gd name="connsiteX3" fmla="*/ 910814 w 4905487"/>
              <a:gd name="connsiteY3" fmla="*/ 3585 h 193637"/>
              <a:gd name="connsiteX4" fmla="*/ 4905487 w 4905487"/>
              <a:gd name="connsiteY4" fmla="*/ 3585 h 19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5487" h="193637">
                <a:moveTo>
                  <a:pt x="0" y="0"/>
                </a:moveTo>
                <a:lnTo>
                  <a:pt x="419548" y="0"/>
                </a:lnTo>
                <a:lnTo>
                  <a:pt x="419548" y="193637"/>
                </a:lnTo>
                <a:lnTo>
                  <a:pt x="910814" y="3585"/>
                </a:lnTo>
                <a:lnTo>
                  <a:pt x="4905487" y="3585"/>
                </a:lnTo>
              </a:path>
            </a:pathLst>
          </a:cu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548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met patr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dirty="0"/>
              <a:t> </a:t>
            </a:r>
            <a:fld id="{141DC315-004D-734B-91F7-61E542849DC9}" type="datetimeFigureOut">
              <a:rPr lang="nl-NL" smtClean="0"/>
              <a:pPr/>
              <a:t>22-10-2019</a:t>
            </a:fld>
            <a:r>
              <a:rPr lang="nl-NL" dirty="0"/>
              <a:t> | </a:t>
            </a:r>
            <a:fld id="{2DAB09C5-3251-4B47-B002-D03712DC64C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34" name="Tijdelijke aanduiding voor tekst 33"/>
          <p:cNvSpPr>
            <a:spLocks noGrp="1"/>
          </p:cNvSpPr>
          <p:nvPr>
            <p:ph type="body" sz="quarter" idx="13"/>
          </p:nvPr>
        </p:nvSpPr>
        <p:spPr>
          <a:xfrm>
            <a:off x="1184795" y="475669"/>
            <a:ext cx="4226654" cy="5070692"/>
          </a:xfrm>
        </p:spPr>
        <p:txBody>
          <a:bodyPr>
            <a:noAutofit/>
          </a:bodyPr>
          <a:lstStyle>
            <a:lvl1pPr>
              <a:lnSpc>
                <a:spcPct val="70000"/>
              </a:lnSpc>
              <a:defRPr sz="9000" b="1" i="0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705382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2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9164170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3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9622958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10081746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5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10540534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6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0999322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7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11458110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8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714263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9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73051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0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631839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01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10090627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02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0549415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03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11008203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04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11466991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05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8714263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06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9173051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07" name="Text Placeholder 4"/>
          <p:cNvSpPr>
            <a:spLocks noGrp="1"/>
          </p:cNvSpPr>
          <p:nvPr>
            <p:ph type="body" sz="quarter" idx="30" hasCustomPrompt="1"/>
          </p:nvPr>
        </p:nvSpPr>
        <p:spPr>
          <a:xfrm>
            <a:off x="9631839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08" name="Text Placeholder 4"/>
          <p:cNvSpPr>
            <a:spLocks noGrp="1"/>
          </p:cNvSpPr>
          <p:nvPr>
            <p:ph type="body" sz="quarter" idx="31" hasCustomPrompt="1"/>
          </p:nvPr>
        </p:nvSpPr>
        <p:spPr>
          <a:xfrm>
            <a:off x="10090627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09" name="Text Placeholder 4"/>
          <p:cNvSpPr>
            <a:spLocks noGrp="1"/>
          </p:cNvSpPr>
          <p:nvPr>
            <p:ph type="body" sz="quarter" idx="32" hasCustomPrompt="1"/>
          </p:nvPr>
        </p:nvSpPr>
        <p:spPr>
          <a:xfrm>
            <a:off x="10549415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10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11008203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11" name="Text Placeholder 4"/>
          <p:cNvSpPr>
            <a:spLocks noGrp="1"/>
          </p:cNvSpPr>
          <p:nvPr>
            <p:ph type="body" sz="quarter" idx="34" hasCustomPrompt="1"/>
          </p:nvPr>
        </p:nvSpPr>
        <p:spPr>
          <a:xfrm>
            <a:off x="11466991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12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8714518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13" name="Text Placeholder 4"/>
          <p:cNvSpPr>
            <a:spLocks noGrp="1"/>
          </p:cNvSpPr>
          <p:nvPr>
            <p:ph type="body" sz="quarter" idx="36" hasCustomPrompt="1"/>
          </p:nvPr>
        </p:nvSpPr>
        <p:spPr>
          <a:xfrm>
            <a:off x="9173306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14" name="Text Placeholder 4"/>
          <p:cNvSpPr>
            <a:spLocks noGrp="1"/>
          </p:cNvSpPr>
          <p:nvPr>
            <p:ph type="body" sz="quarter" idx="37" hasCustomPrompt="1"/>
          </p:nvPr>
        </p:nvSpPr>
        <p:spPr>
          <a:xfrm>
            <a:off x="9632094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1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10090882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16" name="Text Placeholder 4"/>
          <p:cNvSpPr>
            <a:spLocks noGrp="1"/>
          </p:cNvSpPr>
          <p:nvPr>
            <p:ph type="body" sz="quarter" idx="39" hasCustomPrompt="1"/>
          </p:nvPr>
        </p:nvSpPr>
        <p:spPr>
          <a:xfrm>
            <a:off x="10549670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17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11008458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18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11467246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2042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9C154E-084F-47AD-A974-6732C7897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D52962-81E5-4DDF-A2F8-67B28C270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075A69D-0896-4A37-887F-5C3A26BFE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2EAA0F2-E77E-46EA-83F0-0C901AB077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47E8DE3-B6EB-42FF-AF0E-B17774C962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65EEB8B-AE83-406E-87DB-87136E231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D5694-8885-4472-B0CD-20943B7CD716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2B27670-D02F-40F1-90DD-6E4BB201B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28CF3C0-0E26-47BE-A0CD-E17B21EB7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D450-FE60-47BF-85CC-299E40DF7A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823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en tekst met patr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22-10-2019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624434" y="2005130"/>
            <a:ext cx="6690766" cy="3467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8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705382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70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9164170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7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9622958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7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10081746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73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10540534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74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0999322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75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11458110" y="259570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76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714263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77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73051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78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631839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79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10090627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80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0549415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81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11008203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82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11466991" y="1415164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83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8714263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84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9173051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85" name="Text Placeholder 4"/>
          <p:cNvSpPr>
            <a:spLocks noGrp="1"/>
          </p:cNvSpPr>
          <p:nvPr>
            <p:ph type="body" sz="quarter" idx="30" hasCustomPrompt="1"/>
          </p:nvPr>
        </p:nvSpPr>
        <p:spPr>
          <a:xfrm>
            <a:off x="9631839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86" name="Text Placeholder 4"/>
          <p:cNvSpPr>
            <a:spLocks noGrp="1"/>
          </p:cNvSpPr>
          <p:nvPr>
            <p:ph type="body" sz="quarter" idx="31" hasCustomPrompt="1"/>
          </p:nvPr>
        </p:nvSpPr>
        <p:spPr>
          <a:xfrm>
            <a:off x="10090627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87" name="Text Placeholder 4"/>
          <p:cNvSpPr>
            <a:spLocks noGrp="1"/>
          </p:cNvSpPr>
          <p:nvPr>
            <p:ph type="body" sz="quarter" idx="32" hasCustomPrompt="1"/>
          </p:nvPr>
        </p:nvSpPr>
        <p:spPr>
          <a:xfrm>
            <a:off x="10549415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88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11008203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89" name="Text Placeholder 4"/>
          <p:cNvSpPr>
            <a:spLocks noGrp="1"/>
          </p:cNvSpPr>
          <p:nvPr>
            <p:ph type="body" sz="quarter" idx="34" hasCustomPrompt="1"/>
          </p:nvPr>
        </p:nvSpPr>
        <p:spPr>
          <a:xfrm>
            <a:off x="11466991" y="2567683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0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8714518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1" name="Text Placeholder 4"/>
          <p:cNvSpPr>
            <a:spLocks noGrp="1"/>
          </p:cNvSpPr>
          <p:nvPr>
            <p:ph type="body" sz="quarter" idx="36" hasCustomPrompt="1"/>
          </p:nvPr>
        </p:nvSpPr>
        <p:spPr>
          <a:xfrm>
            <a:off x="9173306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2" name="Text Placeholder 4"/>
          <p:cNvSpPr>
            <a:spLocks noGrp="1"/>
          </p:cNvSpPr>
          <p:nvPr>
            <p:ph type="body" sz="quarter" idx="37" hasCustomPrompt="1"/>
          </p:nvPr>
        </p:nvSpPr>
        <p:spPr>
          <a:xfrm>
            <a:off x="9632094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3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10090882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4" name="Text Placeholder 4"/>
          <p:cNvSpPr>
            <a:spLocks noGrp="1"/>
          </p:cNvSpPr>
          <p:nvPr>
            <p:ph type="body" sz="quarter" idx="39" hasCustomPrompt="1"/>
          </p:nvPr>
        </p:nvSpPr>
        <p:spPr>
          <a:xfrm>
            <a:off x="10549670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5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11008458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6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11467246" y="3723277"/>
            <a:ext cx="458788" cy="1149350"/>
          </a:xfrm>
          <a:custGeom>
            <a:avLst/>
            <a:gdLst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1149350 h 1149350"/>
              <a:gd name="connsiteX4" fmla="*/ 0 w 458788"/>
              <a:gd name="connsiteY4" fmla="*/ 0 h 1149350"/>
              <a:gd name="connsiteX0" fmla="*/ 0 w 458788"/>
              <a:gd name="connsiteY0" fmla="*/ 0 h 1149350"/>
              <a:gd name="connsiteX1" fmla="*/ 458788 w 458788"/>
              <a:gd name="connsiteY1" fmla="*/ 0 h 1149350"/>
              <a:gd name="connsiteX2" fmla="*/ 458788 w 458788"/>
              <a:gd name="connsiteY2" fmla="*/ 1149350 h 1149350"/>
              <a:gd name="connsiteX3" fmla="*/ 0 w 458788"/>
              <a:gd name="connsiteY3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88" h="1149350">
                <a:moveTo>
                  <a:pt x="0" y="0"/>
                </a:moveTo>
                <a:lnTo>
                  <a:pt x="458788" y="0"/>
                </a:lnTo>
                <a:lnTo>
                  <a:pt x="458788" y="1149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97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15284954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22-10-2019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36734639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 sch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22-10-2019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36165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o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22-10-2019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Vrije vorm 3"/>
          <p:cNvSpPr/>
          <p:nvPr userDrawn="1"/>
        </p:nvSpPr>
        <p:spPr>
          <a:xfrm>
            <a:off x="4978033" y="1362517"/>
            <a:ext cx="229923" cy="3777307"/>
          </a:xfrm>
          <a:custGeom>
            <a:avLst/>
            <a:gdLst>
              <a:gd name="connsiteX0" fmla="*/ 177800 w 184150"/>
              <a:gd name="connsiteY0" fmla="*/ 0 h 1771650"/>
              <a:gd name="connsiteX1" fmla="*/ 177800 w 184150"/>
              <a:gd name="connsiteY1" fmla="*/ 454025 h 1771650"/>
              <a:gd name="connsiteX2" fmla="*/ 0 w 184150"/>
              <a:gd name="connsiteY2" fmla="*/ 454025 h 1771650"/>
              <a:gd name="connsiteX3" fmla="*/ 184150 w 184150"/>
              <a:gd name="connsiteY3" fmla="*/ 898525 h 1771650"/>
              <a:gd name="connsiteX4" fmla="*/ 184150 w 184150"/>
              <a:gd name="connsiteY4" fmla="*/ 1771650 h 1771650"/>
              <a:gd name="connsiteX0" fmla="*/ 177800 w 189210"/>
              <a:gd name="connsiteY0" fmla="*/ 0 h 1771650"/>
              <a:gd name="connsiteX1" fmla="*/ 177800 w 189210"/>
              <a:gd name="connsiteY1" fmla="*/ 454025 h 1771650"/>
              <a:gd name="connsiteX2" fmla="*/ 0 w 189210"/>
              <a:gd name="connsiteY2" fmla="*/ 454025 h 1771650"/>
              <a:gd name="connsiteX3" fmla="*/ 189210 w 189210"/>
              <a:gd name="connsiteY3" fmla="*/ 898525 h 1771650"/>
              <a:gd name="connsiteX4" fmla="*/ 184150 w 189210"/>
              <a:gd name="connsiteY4" fmla="*/ 1771650 h 1771650"/>
              <a:gd name="connsiteX0" fmla="*/ 177800 w 191740"/>
              <a:gd name="connsiteY0" fmla="*/ 0 h 1771650"/>
              <a:gd name="connsiteX1" fmla="*/ 177800 w 191740"/>
              <a:gd name="connsiteY1" fmla="*/ 454025 h 1771650"/>
              <a:gd name="connsiteX2" fmla="*/ 0 w 191740"/>
              <a:gd name="connsiteY2" fmla="*/ 454025 h 1771650"/>
              <a:gd name="connsiteX3" fmla="*/ 191740 w 191740"/>
              <a:gd name="connsiteY3" fmla="*/ 802382 h 1771650"/>
              <a:gd name="connsiteX4" fmla="*/ 184150 w 191740"/>
              <a:gd name="connsiteY4" fmla="*/ 1771650 h 1771650"/>
              <a:gd name="connsiteX0" fmla="*/ 177800 w 186680"/>
              <a:gd name="connsiteY0" fmla="*/ 0 h 1771650"/>
              <a:gd name="connsiteX1" fmla="*/ 177800 w 186680"/>
              <a:gd name="connsiteY1" fmla="*/ 454025 h 1771650"/>
              <a:gd name="connsiteX2" fmla="*/ 0 w 186680"/>
              <a:gd name="connsiteY2" fmla="*/ 454025 h 1771650"/>
              <a:gd name="connsiteX3" fmla="*/ 186680 w 186680"/>
              <a:gd name="connsiteY3" fmla="*/ 802382 h 1771650"/>
              <a:gd name="connsiteX4" fmla="*/ 184150 w 186680"/>
              <a:gd name="connsiteY4" fmla="*/ 1771650 h 1771650"/>
              <a:gd name="connsiteX0" fmla="*/ 177800 w 184150"/>
              <a:gd name="connsiteY0" fmla="*/ 0 h 1771650"/>
              <a:gd name="connsiteX1" fmla="*/ 177800 w 184150"/>
              <a:gd name="connsiteY1" fmla="*/ 454025 h 1771650"/>
              <a:gd name="connsiteX2" fmla="*/ 0 w 184150"/>
              <a:gd name="connsiteY2" fmla="*/ 454025 h 1771650"/>
              <a:gd name="connsiteX3" fmla="*/ 184150 w 184150"/>
              <a:gd name="connsiteY3" fmla="*/ 804912 h 1771650"/>
              <a:gd name="connsiteX4" fmla="*/ 184150 w 184150"/>
              <a:gd name="connsiteY4" fmla="*/ 1771650 h 1771650"/>
              <a:gd name="connsiteX0" fmla="*/ 205601 w 211951"/>
              <a:gd name="connsiteY0" fmla="*/ 0 h 1771650"/>
              <a:gd name="connsiteX1" fmla="*/ 205601 w 211951"/>
              <a:gd name="connsiteY1" fmla="*/ 454025 h 1771650"/>
              <a:gd name="connsiteX2" fmla="*/ 0 w 211951"/>
              <a:gd name="connsiteY2" fmla="*/ 106521 h 1771650"/>
              <a:gd name="connsiteX3" fmla="*/ 211951 w 211951"/>
              <a:gd name="connsiteY3" fmla="*/ 804912 h 1771650"/>
              <a:gd name="connsiteX4" fmla="*/ 211951 w 211951"/>
              <a:gd name="connsiteY4" fmla="*/ 1771650 h 1771650"/>
              <a:gd name="connsiteX0" fmla="*/ 205601 w 211951"/>
              <a:gd name="connsiteY0" fmla="*/ 0 h 1771650"/>
              <a:gd name="connsiteX1" fmla="*/ 202125 w 211951"/>
              <a:gd name="connsiteY1" fmla="*/ 120420 h 1771650"/>
              <a:gd name="connsiteX2" fmla="*/ 0 w 211951"/>
              <a:gd name="connsiteY2" fmla="*/ 106521 h 1771650"/>
              <a:gd name="connsiteX3" fmla="*/ 211951 w 211951"/>
              <a:gd name="connsiteY3" fmla="*/ 804912 h 1771650"/>
              <a:gd name="connsiteX4" fmla="*/ 211951 w 211951"/>
              <a:gd name="connsiteY4" fmla="*/ 1771650 h 1771650"/>
              <a:gd name="connsiteX0" fmla="*/ 205601 w 216025"/>
              <a:gd name="connsiteY0" fmla="*/ 0 h 1771650"/>
              <a:gd name="connsiteX1" fmla="*/ 216025 w 216025"/>
              <a:gd name="connsiteY1" fmla="*/ 113470 h 1771650"/>
              <a:gd name="connsiteX2" fmla="*/ 0 w 216025"/>
              <a:gd name="connsiteY2" fmla="*/ 106521 h 1771650"/>
              <a:gd name="connsiteX3" fmla="*/ 211951 w 216025"/>
              <a:gd name="connsiteY3" fmla="*/ 804912 h 1771650"/>
              <a:gd name="connsiteX4" fmla="*/ 211951 w 216025"/>
              <a:gd name="connsiteY4" fmla="*/ 1771650 h 1771650"/>
              <a:gd name="connsiteX0" fmla="*/ 205601 w 211951"/>
              <a:gd name="connsiteY0" fmla="*/ 0 h 1771650"/>
              <a:gd name="connsiteX1" fmla="*/ 202125 w 211951"/>
              <a:gd name="connsiteY1" fmla="*/ 116945 h 1771650"/>
              <a:gd name="connsiteX2" fmla="*/ 0 w 211951"/>
              <a:gd name="connsiteY2" fmla="*/ 106521 h 1771650"/>
              <a:gd name="connsiteX3" fmla="*/ 211951 w 211951"/>
              <a:gd name="connsiteY3" fmla="*/ 804912 h 1771650"/>
              <a:gd name="connsiteX4" fmla="*/ 211951 w 211951"/>
              <a:gd name="connsiteY4" fmla="*/ 1771650 h 1771650"/>
              <a:gd name="connsiteX0" fmla="*/ 205601 w 211951"/>
              <a:gd name="connsiteY0" fmla="*/ 0 h 1771650"/>
              <a:gd name="connsiteX1" fmla="*/ 209075 w 211951"/>
              <a:gd name="connsiteY1" fmla="*/ 120420 h 1771650"/>
              <a:gd name="connsiteX2" fmla="*/ 0 w 211951"/>
              <a:gd name="connsiteY2" fmla="*/ 106521 h 1771650"/>
              <a:gd name="connsiteX3" fmla="*/ 211951 w 211951"/>
              <a:gd name="connsiteY3" fmla="*/ 804912 h 1771650"/>
              <a:gd name="connsiteX4" fmla="*/ 211951 w 211951"/>
              <a:gd name="connsiteY4" fmla="*/ 1771650 h 1771650"/>
              <a:gd name="connsiteX0" fmla="*/ 195176 w 201526"/>
              <a:gd name="connsiteY0" fmla="*/ 0 h 1771650"/>
              <a:gd name="connsiteX1" fmla="*/ 198650 w 201526"/>
              <a:gd name="connsiteY1" fmla="*/ 120420 h 1771650"/>
              <a:gd name="connsiteX2" fmla="*/ 0 w 201526"/>
              <a:gd name="connsiteY2" fmla="*/ 116947 h 1771650"/>
              <a:gd name="connsiteX3" fmla="*/ 201526 w 201526"/>
              <a:gd name="connsiteY3" fmla="*/ 804912 h 1771650"/>
              <a:gd name="connsiteX4" fmla="*/ 201526 w 201526"/>
              <a:gd name="connsiteY4" fmla="*/ 1771650 h 1771650"/>
              <a:gd name="connsiteX0" fmla="*/ 195176 w 201526"/>
              <a:gd name="connsiteY0" fmla="*/ 0 h 1771650"/>
              <a:gd name="connsiteX1" fmla="*/ 198650 w 201526"/>
              <a:gd name="connsiteY1" fmla="*/ 120420 h 1771650"/>
              <a:gd name="connsiteX2" fmla="*/ 0 w 201526"/>
              <a:gd name="connsiteY2" fmla="*/ 106521 h 1771650"/>
              <a:gd name="connsiteX3" fmla="*/ 201526 w 201526"/>
              <a:gd name="connsiteY3" fmla="*/ 804912 h 1771650"/>
              <a:gd name="connsiteX4" fmla="*/ 201526 w 201526"/>
              <a:gd name="connsiteY4" fmla="*/ 1771650 h 1771650"/>
              <a:gd name="connsiteX0" fmla="*/ 191701 w 198051"/>
              <a:gd name="connsiteY0" fmla="*/ 0 h 1771650"/>
              <a:gd name="connsiteX1" fmla="*/ 195175 w 198051"/>
              <a:gd name="connsiteY1" fmla="*/ 120420 h 1771650"/>
              <a:gd name="connsiteX2" fmla="*/ 0 w 198051"/>
              <a:gd name="connsiteY2" fmla="*/ 116947 h 1771650"/>
              <a:gd name="connsiteX3" fmla="*/ 198051 w 198051"/>
              <a:gd name="connsiteY3" fmla="*/ 804912 h 1771650"/>
              <a:gd name="connsiteX4" fmla="*/ 198051 w 198051"/>
              <a:gd name="connsiteY4" fmla="*/ 1771650 h 1771650"/>
              <a:gd name="connsiteX0" fmla="*/ 191701 w 198051"/>
              <a:gd name="connsiteY0" fmla="*/ 0 h 1771650"/>
              <a:gd name="connsiteX1" fmla="*/ 190902 w 198051"/>
              <a:gd name="connsiteY1" fmla="*/ 122556 h 1771650"/>
              <a:gd name="connsiteX2" fmla="*/ 0 w 198051"/>
              <a:gd name="connsiteY2" fmla="*/ 116947 h 1771650"/>
              <a:gd name="connsiteX3" fmla="*/ 198051 w 198051"/>
              <a:gd name="connsiteY3" fmla="*/ 804912 h 1771650"/>
              <a:gd name="connsiteX4" fmla="*/ 198051 w 198051"/>
              <a:gd name="connsiteY4" fmla="*/ 1771650 h 1771650"/>
              <a:gd name="connsiteX0" fmla="*/ 155380 w 161730"/>
              <a:gd name="connsiteY0" fmla="*/ 0 h 1771650"/>
              <a:gd name="connsiteX1" fmla="*/ 154581 w 161730"/>
              <a:gd name="connsiteY1" fmla="*/ 122556 h 1771650"/>
              <a:gd name="connsiteX2" fmla="*/ 0 w 161730"/>
              <a:gd name="connsiteY2" fmla="*/ 116947 h 1771650"/>
              <a:gd name="connsiteX3" fmla="*/ 161730 w 161730"/>
              <a:gd name="connsiteY3" fmla="*/ 804912 h 1771650"/>
              <a:gd name="connsiteX4" fmla="*/ 161730 w 161730"/>
              <a:gd name="connsiteY4" fmla="*/ 1771650 h 1771650"/>
              <a:gd name="connsiteX0" fmla="*/ 140425 w 146775"/>
              <a:gd name="connsiteY0" fmla="*/ 0 h 1771650"/>
              <a:gd name="connsiteX1" fmla="*/ 139626 w 146775"/>
              <a:gd name="connsiteY1" fmla="*/ 122556 h 1771650"/>
              <a:gd name="connsiteX2" fmla="*/ 0 w 146775"/>
              <a:gd name="connsiteY2" fmla="*/ 116947 h 1771650"/>
              <a:gd name="connsiteX3" fmla="*/ 146775 w 146775"/>
              <a:gd name="connsiteY3" fmla="*/ 804912 h 1771650"/>
              <a:gd name="connsiteX4" fmla="*/ 146775 w 146775"/>
              <a:gd name="connsiteY4" fmla="*/ 1771650 h 1771650"/>
              <a:gd name="connsiteX0" fmla="*/ 138289 w 144639"/>
              <a:gd name="connsiteY0" fmla="*/ 0 h 1771650"/>
              <a:gd name="connsiteX1" fmla="*/ 137490 w 144639"/>
              <a:gd name="connsiteY1" fmla="*/ 122556 h 1771650"/>
              <a:gd name="connsiteX2" fmla="*/ 0 w 144639"/>
              <a:gd name="connsiteY2" fmla="*/ 121220 h 1771650"/>
              <a:gd name="connsiteX3" fmla="*/ 144639 w 144639"/>
              <a:gd name="connsiteY3" fmla="*/ 804912 h 1771650"/>
              <a:gd name="connsiteX4" fmla="*/ 144639 w 144639"/>
              <a:gd name="connsiteY4" fmla="*/ 1771650 h 1771650"/>
              <a:gd name="connsiteX0" fmla="*/ 138289 w 144639"/>
              <a:gd name="connsiteY0" fmla="*/ 0 h 1771650"/>
              <a:gd name="connsiteX1" fmla="*/ 137490 w 144639"/>
              <a:gd name="connsiteY1" fmla="*/ 122556 h 1771650"/>
              <a:gd name="connsiteX2" fmla="*/ 0 w 144639"/>
              <a:gd name="connsiteY2" fmla="*/ 121220 h 1771650"/>
              <a:gd name="connsiteX3" fmla="*/ 140366 w 144639"/>
              <a:gd name="connsiteY3" fmla="*/ 339153 h 1771650"/>
              <a:gd name="connsiteX4" fmla="*/ 144639 w 144639"/>
              <a:gd name="connsiteY4" fmla="*/ 1771650 h 1771650"/>
              <a:gd name="connsiteX0" fmla="*/ 138289 w 147034"/>
              <a:gd name="connsiteY0" fmla="*/ 0 h 1771650"/>
              <a:gd name="connsiteX1" fmla="*/ 137490 w 147034"/>
              <a:gd name="connsiteY1" fmla="*/ 122556 h 1771650"/>
              <a:gd name="connsiteX2" fmla="*/ 0 w 147034"/>
              <a:gd name="connsiteY2" fmla="*/ 121220 h 1771650"/>
              <a:gd name="connsiteX3" fmla="*/ 146776 w 147034"/>
              <a:gd name="connsiteY3" fmla="*/ 364791 h 1771650"/>
              <a:gd name="connsiteX4" fmla="*/ 144639 w 147034"/>
              <a:gd name="connsiteY4" fmla="*/ 1771650 h 1771650"/>
              <a:gd name="connsiteX0" fmla="*/ 138289 w 144639"/>
              <a:gd name="connsiteY0" fmla="*/ 0 h 1771650"/>
              <a:gd name="connsiteX1" fmla="*/ 137490 w 144639"/>
              <a:gd name="connsiteY1" fmla="*/ 122556 h 1771650"/>
              <a:gd name="connsiteX2" fmla="*/ 0 w 144639"/>
              <a:gd name="connsiteY2" fmla="*/ 121220 h 1771650"/>
              <a:gd name="connsiteX3" fmla="*/ 140366 w 144639"/>
              <a:gd name="connsiteY3" fmla="*/ 362655 h 1771650"/>
              <a:gd name="connsiteX4" fmla="*/ 144639 w 144639"/>
              <a:gd name="connsiteY4" fmla="*/ 1771650 h 1771650"/>
              <a:gd name="connsiteX0" fmla="*/ 138289 w 145050"/>
              <a:gd name="connsiteY0" fmla="*/ 0 h 1771650"/>
              <a:gd name="connsiteX1" fmla="*/ 137490 w 145050"/>
              <a:gd name="connsiteY1" fmla="*/ 122556 h 1771650"/>
              <a:gd name="connsiteX2" fmla="*/ 0 w 145050"/>
              <a:gd name="connsiteY2" fmla="*/ 121220 h 1771650"/>
              <a:gd name="connsiteX3" fmla="*/ 144640 w 145050"/>
              <a:gd name="connsiteY3" fmla="*/ 360518 h 1771650"/>
              <a:gd name="connsiteX4" fmla="*/ 144639 w 145050"/>
              <a:gd name="connsiteY4" fmla="*/ 177165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050" h="1771650">
                <a:moveTo>
                  <a:pt x="138289" y="0"/>
                </a:moveTo>
                <a:cubicBezTo>
                  <a:pt x="138023" y="40852"/>
                  <a:pt x="137756" y="81704"/>
                  <a:pt x="137490" y="122556"/>
                </a:cubicBezTo>
                <a:lnTo>
                  <a:pt x="0" y="121220"/>
                </a:lnTo>
                <a:lnTo>
                  <a:pt x="144640" y="360518"/>
                </a:lnTo>
                <a:cubicBezTo>
                  <a:pt x="146064" y="838017"/>
                  <a:pt x="143215" y="1294151"/>
                  <a:pt x="144639" y="1771650"/>
                </a:cubicBezTo>
              </a:path>
            </a:pathLst>
          </a:cu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  <p:sp>
        <p:nvSpPr>
          <p:cNvPr id="5" name="Tijdelijke aanduiding voor tekst 33"/>
          <p:cNvSpPr>
            <a:spLocks noGrp="1"/>
          </p:cNvSpPr>
          <p:nvPr>
            <p:ph type="body" sz="quarter" idx="13"/>
          </p:nvPr>
        </p:nvSpPr>
        <p:spPr>
          <a:xfrm>
            <a:off x="1725108" y="1434321"/>
            <a:ext cx="3373365" cy="5070692"/>
          </a:xfrm>
        </p:spPr>
        <p:txBody>
          <a:bodyPr>
            <a:noAutofit/>
          </a:bodyPr>
          <a:lstStyle>
            <a:lvl1pPr>
              <a:lnSpc>
                <a:spcPct val="70000"/>
              </a:lnSpc>
              <a:defRPr sz="9000" b="1" i="0" cap="all" baseline="0">
                <a:solidFill>
                  <a:srgbClr val="0033A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5709052" y="1672724"/>
            <a:ext cx="5644748" cy="3467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5350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, ondertitel en tekst met patro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3"/>
          <p:cNvSpPr>
            <a:spLocks noGrp="1"/>
          </p:cNvSpPr>
          <p:nvPr>
            <p:ph type="title" hasCustomPrompt="1"/>
          </p:nvPr>
        </p:nvSpPr>
        <p:spPr>
          <a:xfrm>
            <a:off x="731838" y="2157024"/>
            <a:ext cx="3034018" cy="784249"/>
          </a:xfrm>
          <a:solidFill>
            <a:schemeClr val="accent2"/>
          </a:solidFill>
        </p:spPr>
        <p:txBody>
          <a:bodyPr tIns="36000" bIns="0"/>
          <a:lstStyle>
            <a:lvl1pPr>
              <a:defRPr sz="5400" strike="noStrike" baseline="0"/>
            </a:lvl1pPr>
          </a:lstStyle>
          <a:p>
            <a:r>
              <a:rPr lang="nl-NL" dirty="0"/>
              <a:t>DANK U</a:t>
            </a:r>
          </a:p>
        </p:txBody>
      </p:sp>
      <p:sp>
        <p:nvSpPr>
          <p:cNvPr id="2" name="Rechthoek 1"/>
          <p:cNvSpPr/>
          <p:nvPr userDrawn="1"/>
        </p:nvSpPr>
        <p:spPr>
          <a:xfrm>
            <a:off x="0" y="4871803"/>
            <a:ext cx="12192000" cy="1971207"/>
          </a:xfrm>
          <a:prstGeom prst="rect">
            <a:avLst/>
          </a:prstGeom>
          <a:solidFill>
            <a:schemeClr val="bg1"/>
          </a:soli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00" dirty="0" err="1">
              <a:solidFill>
                <a:srgbClr val="0033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9" name="Tijdelijke aanduiding voor tekst 16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519194" y="4961747"/>
            <a:ext cx="3564673" cy="166666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  <p:sp>
        <p:nvSpPr>
          <p:cNvPr id="40" name="Vrije vorm 39"/>
          <p:cNvSpPr/>
          <p:nvPr userDrawn="1"/>
        </p:nvSpPr>
        <p:spPr>
          <a:xfrm>
            <a:off x="9570720" y="-8513"/>
            <a:ext cx="2645960" cy="6866513"/>
          </a:xfrm>
          <a:custGeom>
            <a:avLst/>
            <a:gdLst>
              <a:gd name="connsiteX0" fmla="*/ 0 w 1935678"/>
              <a:gd name="connsiteY0" fmla="*/ 0 h 5023262"/>
              <a:gd name="connsiteX1" fmla="*/ 1935678 w 1935678"/>
              <a:gd name="connsiteY1" fmla="*/ 0 h 5023262"/>
              <a:gd name="connsiteX2" fmla="*/ 1935678 w 1935678"/>
              <a:gd name="connsiteY2" fmla="*/ 5023262 h 5023262"/>
              <a:gd name="connsiteX3" fmla="*/ 0 w 1935678"/>
              <a:gd name="connsiteY3" fmla="*/ 0 h 502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678" h="5023262">
                <a:moveTo>
                  <a:pt x="0" y="0"/>
                </a:moveTo>
                <a:lnTo>
                  <a:pt x="1935678" y="0"/>
                </a:lnTo>
                <a:lnTo>
                  <a:pt x="1935678" y="50232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9426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3B3D56-BF41-47F8-9528-D035733D1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32A3CCC-AA2C-4071-92A9-A841B66BD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D5694-8885-4472-B0CD-20943B7CD716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7B6950B-B252-4F02-9DB7-A8B184A0C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33BF6AE-1052-49F2-9D6F-D28A564F3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D450-FE60-47BF-85CC-299E40DF7A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40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EAEF8C3-9598-44A9-AF4B-3D5D49684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D5694-8885-4472-B0CD-20943B7CD716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861EDA2-106C-4634-9414-DEFD6E9E2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1BB1C3B-D48D-462A-9466-8EBB1D47B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D450-FE60-47BF-85CC-299E40DF7A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88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4A1B2D-76BE-4A43-BDEE-116BB7DA7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1AB1B2-624D-457F-9B9E-CC946F6A2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9961794-6C70-480B-AC04-957682F2A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9998D3E-E997-4B5B-94B1-574CDE254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D5694-8885-4472-B0CD-20943B7CD716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6EB8050-3771-4BD3-9C1E-B25CF8A3D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394EBD1-E7E9-4221-ABE1-A95416BA9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D450-FE60-47BF-85CC-299E40DF7A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79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8F6910-64E8-49DD-9104-744906044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A13793C-4C21-4E40-A496-561503846E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516CA60-3B36-4C2D-9B1C-EAD8703CF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D28DDD0-09BB-4727-8C92-DF0CACEAB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D5694-8885-4472-B0CD-20943B7CD716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5454DF7-FBB9-4167-88A3-7DEAAD57B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8C136E8-22B5-4014-8509-5D1479F06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D450-FE60-47BF-85CC-299E40DF7A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2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879E7DC-29FE-4DC3-A628-02D1172A1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CBA6F4-B905-4CBB-88D6-20994CF14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068AD7-A4C9-426A-A38E-EFFE64A5A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D5694-8885-4472-B0CD-20943B7CD716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8F131B-0F8B-47FE-937C-E7A0A0950C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3320314-0331-4A5C-9E70-F94E6C3A64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9D450-FE60-47BF-85CC-299E40DF7A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153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E709E9-5736-4DE5-B71D-344357AE8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23C450-CDC9-41D4-BE45-DA8C677B2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Vrije vorm 12">
            <a:extLst>
              <a:ext uri="{FF2B5EF4-FFF2-40B4-BE49-F238E27FC236}">
                <a16:creationId xmlns:a16="http://schemas.microsoft.com/office/drawing/2014/main" id="{5C14CDF2-3C94-488D-B9B2-D2D06D27B242}"/>
              </a:ext>
            </a:extLst>
          </p:cNvPr>
          <p:cNvSpPr>
            <a:spLocks noChangeAspect="1"/>
          </p:cNvSpPr>
          <p:nvPr userDrawn="1"/>
        </p:nvSpPr>
        <p:spPr>
          <a:xfrm>
            <a:off x="11675676" y="365125"/>
            <a:ext cx="516324" cy="1325563"/>
          </a:xfrm>
          <a:custGeom>
            <a:avLst/>
            <a:gdLst>
              <a:gd name="connsiteX0" fmla="*/ 0 w 1960775"/>
              <a:gd name="connsiteY0" fmla="*/ 0 h 5033913"/>
              <a:gd name="connsiteX1" fmla="*/ 0 w 1960775"/>
              <a:gd name="connsiteY1" fmla="*/ 0 h 5033913"/>
              <a:gd name="connsiteX2" fmla="*/ 1960775 w 1960775"/>
              <a:gd name="connsiteY2" fmla="*/ 0 h 5033913"/>
              <a:gd name="connsiteX3" fmla="*/ 1960775 w 1960775"/>
              <a:gd name="connsiteY3" fmla="*/ 5033913 h 5033913"/>
              <a:gd name="connsiteX4" fmla="*/ 0 w 1960775"/>
              <a:gd name="connsiteY4" fmla="*/ 0 h 503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0775" h="5033913">
                <a:moveTo>
                  <a:pt x="0" y="0"/>
                </a:moveTo>
                <a:lnTo>
                  <a:pt x="0" y="0"/>
                </a:lnTo>
                <a:lnTo>
                  <a:pt x="1960775" y="0"/>
                </a:lnTo>
                <a:lnTo>
                  <a:pt x="1960775" y="5033913"/>
                </a:lnTo>
                <a:lnTo>
                  <a:pt x="0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52FF8E2-5AB4-4261-BE68-BE412B0FE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98911" y="6336977"/>
            <a:ext cx="2743200" cy="2952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39F"/>
                </a:solidFill>
              </a:defRPr>
            </a:lvl1pPr>
          </a:lstStyle>
          <a:p>
            <a:fld id="{0A581593-3550-4D03-9E6C-ED0DF4399924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8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660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None/>
        <a:defRPr sz="2800" kern="1200">
          <a:solidFill>
            <a:srgbClr val="00339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79000">
              <a:schemeClr val="bg1">
                <a:tint val="98000"/>
                <a:satMod val="130000"/>
                <a:shade val="90000"/>
                <a:lumMod val="12000"/>
                <a:lumOff val="88000"/>
              </a:schemeClr>
            </a:gs>
            <a:gs pos="92000">
              <a:schemeClr val="bg1">
                <a:lumMod val="93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 userDrawn="1"/>
        </p:nvSpPr>
        <p:spPr>
          <a:xfrm>
            <a:off x="0" y="5976013"/>
            <a:ext cx="12192000" cy="86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31838" y="645811"/>
            <a:ext cx="1079957" cy="377402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0" tIns="36000" rIns="144000" bIns="36000" rtlCol="0" anchor="b">
            <a:spAutoFit/>
          </a:bodyPr>
          <a:lstStyle/>
          <a:p>
            <a:r>
              <a:rPr lang="nl-NL" dirty="0"/>
              <a:t>Titel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8245" y="2026507"/>
            <a:ext cx="10616699" cy="3422774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8610600" y="6265518"/>
            <a:ext cx="2743200" cy="1565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418139"/>
            <a:ext cx="2743200" cy="1737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22-10-2019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" t="17119" r="81092" b="18852"/>
          <a:stretch/>
        </p:blipFill>
        <p:spPr>
          <a:xfrm>
            <a:off x="514763" y="6074869"/>
            <a:ext cx="1608714" cy="612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3418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4" r:id="rId27"/>
    <p:sldLayoutId id="2147483705" r:id="rId28"/>
    <p:sldLayoutId id="2147483706" r:id="rId29"/>
  </p:sldLayoutIdLst>
  <p:hf hdr="0"/>
  <p:txStyles>
    <p:titleStyle>
      <a:lvl1pPr marL="133350" indent="0" algn="l" defTabSz="914377" rtl="0" eaLnBrk="1" latinLnBrk="0" hangingPunct="1">
        <a:lnSpc>
          <a:spcPct val="90000"/>
        </a:lnSpc>
        <a:spcBef>
          <a:spcPct val="0"/>
        </a:spcBef>
        <a:buNone/>
        <a:tabLst/>
        <a:defRPr sz="2200" kern="1200" cap="all" baseline="0">
          <a:solidFill>
            <a:schemeClr val="bg1"/>
          </a:solidFill>
          <a:latin typeface="Verdana" charset="0"/>
          <a:ea typeface="Verdana" charset="0"/>
          <a:cs typeface="Verdana" charset="0"/>
        </a:defRPr>
      </a:lvl1pPr>
    </p:titleStyle>
    <p:bodyStyle>
      <a:lvl1pPr marL="0" indent="0" algn="l" defTabSz="914377" rtl="0" eaLnBrk="1" latinLnBrk="0" hangingPunct="1">
        <a:lnSpc>
          <a:spcPct val="95000"/>
        </a:lnSpc>
        <a:spcBef>
          <a:spcPts val="1000"/>
        </a:spcBef>
        <a:spcAft>
          <a:spcPts val="1000"/>
        </a:spcAft>
        <a:buFont typeface="Arial" charset="0"/>
        <a:buNone/>
        <a:defRPr sz="1600" kern="1200">
          <a:solidFill>
            <a:schemeClr val="accent1"/>
          </a:solidFill>
          <a:latin typeface="Verdana" charset="0"/>
          <a:ea typeface="Verdana" charset="0"/>
          <a:cs typeface="Verdana" charset="0"/>
        </a:defRPr>
      </a:lvl1pPr>
      <a:lvl2pPr marL="268288" indent="-257175" algn="l" defTabSz="914377" rtl="0" eaLnBrk="1" latinLnBrk="0" hangingPunct="1">
        <a:lnSpc>
          <a:spcPct val="95000"/>
        </a:lnSpc>
        <a:spcBef>
          <a:spcPts val="500"/>
        </a:spcBef>
        <a:buClr>
          <a:srgbClr val="FF5000"/>
        </a:buClr>
        <a:buSzPct val="90000"/>
        <a:buFont typeface="LucidaGrande" charset="0"/>
        <a:buChar char="▶︎"/>
        <a:tabLst/>
        <a:defRPr sz="1400" kern="1200">
          <a:solidFill>
            <a:schemeClr val="accent1"/>
          </a:solidFill>
          <a:latin typeface="Verdana" charset="0"/>
          <a:ea typeface="Verdana" charset="0"/>
          <a:cs typeface="Verdana" charset="0"/>
        </a:defRPr>
      </a:lvl2pPr>
      <a:lvl3pPr marL="671513" indent="-220663" algn="l" defTabSz="914377" rtl="0" eaLnBrk="1" latinLnBrk="0" hangingPunct="1">
        <a:lnSpc>
          <a:spcPct val="95000"/>
        </a:lnSpc>
        <a:spcBef>
          <a:spcPts val="500"/>
        </a:spcBef>
        <a:buClr>
          <a:schemeClr val="bg1">
            <a:lumMod val="50000"/>
          </a:schemeClr>
        </a:buClr>
        <a:buSzPct val="90000"/>
        <a:buFont typeface="LucidaGrande" charset="0"/>
        <a:buChar char="▶︎"/>
        <a:tabLst/>
        <a:defRPr sz="1400" kern="1200">
          <a:solidFill>
            <a:schemeClr val="accent1"/>
          </a:solidFill>
          <a:latin typeface="Verdana" charset="0"/>
          <a:ea typeface="Verdana" charset="0"/>
          <a:cs typeface="Verdana" charset="0"/>
        </a:defRPr>
      </a:lvl3pPr>
      <a:lvl4pPr marL="1073150" indent="-219075" algn="l" defTabSz="914377" rtl="0" eaLnBrk="1" latinLnBrk="0" hangingPunct="1">
        <a:lnSpc>
          <a:spcPct val="95000"/>
        </a:lnSpc>
        <a:spcBef>
          <a:spcPts val="500"/>
        </a:spcBef>
        <a:buClr>
          <a:srgbClr val="FF5000"/>
        </a:buClr>
        <a:buFont typeface="Arial"/>
        <a:buChar char="•"/>
        <a:tabLst/>
        <a:defRPr sz="1400" kern="1200">
          <a:solidFill>
            <a:schemeClr val="accent1"/>
          </a:solidFill>
          <a:latin typeface="Verdana" charset="0"/>
          <a:ea typeface="Verdana" charset="0"/>
          <a:cs typeface="Verdana" charset="0"/>
        </a:defRPr>
      </a:lvl4pPr>
      <a:lvl5pPr marL="1476375" indent="-231775" algn="l" defTabSz="914377" rtl="0" eaLnBrk="1" latinLnBrk="0" hangingPunct="1">
        <a:lnSpc>
          <a:spcPct val="95000"/>
        </a:lnSpc>
        <a:spcBef>
          <a:spcPts val="500"/>
        </a:spcBef>
        <a:buClr>
          <a:schemeClr val="bg1">
            <a:lumMod val="50000"/>
          </a:schemeClr>
        </a:buClr>
        <a:buFont typeface="Arial"/>
        <a:buChar char="•"/>
        <a:tabLst/>
        <a:defRPr sz="1400" kern="1200">
          <a:solidFill>
            <a:schemeClr val="accent1"/>
          </a:solidFill>
          <a:latin typeface="Verdana" charset="0"/>
          <a:ea typeface="Verdana" charset="0"/>
          <a:cs typeface="Verdana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18" Type="http://schemas.openxmlformats.org/officeDocument/2006/relationships/image" Target="../media/image33.jpeg"/><Relationship Id="rId3" Type="http://schemas.openxmlformats.org/officeDocument/2006/relationships/image" Target="../media/image18.jpeg"/><Relationship Id="rId21" Type="http://schemas.openxmlformats.org/officeDocument/2006/relationships/image" Target="../media/image36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5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1.jpeg"/><Relationship Id="rId20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24" Type="http://schemas.openxmlformats.org/officeDocument/2006/relationships/image" Target="../media/image39.jpeg"/><Relationship Id="rId5" Type="http://schemas.openxmlformats.org/officeDocument/2006/relationships/image" Target="../media/image20.png"/><Relationship Id="rId15" Type="http://schemas.openxmlformats.org/officeDocument/2006/relationships/image" Target="../media/image30.jpeg"/><Relationship Id="rId23" Type="http://schemas.openxmlformats.org/officeDocument/2006/relationships/image" Target="../media/image38.jpeg"/><Relationship Id="rId10" Type="http://schemas.openxmlformats.org/officeDocument/2006/relationships/image" Target="../media/image25.jpeg"/><Relationship Id="rId19" Type="http://schemas.openxmlformats.org/officeDocument/2006/relationships/image" Target="../media/image34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Relationship Id="rId22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40.jpeg"/><Relationship Id="rId4" Type="http://schemas.openxmlformats.org/officeDocument/2006/relationships/image" Target="../media/image20.png"/><Relationship Id="rId9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40.jpeg"/><Relationship Id="rId4" Type="http://schemas.openxmlformats.org/officeDocument/2006/relationships/image" Target="../media/image20.png"/><Relationship Id="rId9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40.jpeg"/><Relationship Id="rId4" Type="http://schemas.openxmlformats.org/officeDocument/2006/relationships/image" Target="../media/image20.png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41.png"/><Relationship Id="rId5" Type="http://schemas.openxmlformats.org/officeDocument/2006/relationships/image" Target="../media/image21.jpeg"/><Relationship Id="rId10" Type="http://schemas.openxmlformats.org/officeDocument/2006/relationships/image" Target="../media/image40.jpeg"/><Relationship Id="rId4" Type="http://schemas.openxmlformats.org/officeDocument/2006/relationships/image" Target="../media/image20.png"/><Relationship Id="rId9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B85D92B8-0D98-4DE7-AD9E-8047731687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6" b="11848"/>
          <a:stretch/>
        </p:blipFill>
        <p:spPr>
          <a:xfrm>
            <a:off x="-123092" y="0"/>
            <a:ext cx="12315092" cy="6904244"/>
          </a:xfrm>
          <a:prstGeom prst="rect">
            <a:avLst/>
          </a:prstGeom>
        </p:spPr>
      </p:pic>
      <p:sp>
        <p:nvSpPr>
          <p:cNvPr id="16" name="Rectangle 13">
            <a:extLst>
              <a:ext uri="{FF2B5EF4-FFF2-40B4-BE49-F238E27FC236}">
                <a16:creationId xmlns:a16="http://schemas.microsoft.com/office/drawing/2014/main" id="{AC1AD630-8811-4016-97BE-3B9127FD29C7}"/>
              </a:ext>
            </a:extLst>
          </p:cNvPr>
          <p:cNvSpPr/>
          <p:nvPr/>
        </p:nvSpPr>
        <p:spPr>
          <a:xfrm>
            <a:off x="-168161" y="-508239"/>
            <a:ext cx="12191999" cy="7437120"/>
          </a:xfrm>
          <a:prstGeom prst="rect">
            <a:avLst/>
          </a:prstGeom>
          <a:solidFill>
            <a:schemeClr val="bg1">
              <a:alpha val="8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0" name="Titel 19"/>
          <p:cNvSpPr>
            <a:spLocks noGrp="1"/>
          </p:cNvSpPr>
          <p:nvPr>
            <p:ph type="title"/>
          </p:nvPr>
        </p:nvSpPr>
        <p:spPr>
          <a:xfrm>
            <a:off x="289996" y="3588292"/>
            <a:ext cx="9689147" cy="922748"/>
          </a:xfrm>
          <a:solidFill>
            <a:srgbClr val="CAD0D3">
              <a:alpha val="69000"/>
            </a:srgbClr>
          </a:solidFill>
        </p:spPr>
        <p:txBody>
          <a:bodyPr/>
          <a:lstStyle/>
          <a:p>
            <a:r>
              <a:rPr lang="en-GB" sz="3200" cap="none" dirty="0">
                <a:solidFill>
                  <a:schemeClr val="tx1"/>
                </a:solidFill>
                <a:latin typeface="+mn-lt"/>
              </a:rPr>
              <a:t>Implementing reservoirs in CLM5: </a:t>
            </a:r>
            <a:br>
              <a:rPr lang="en-GB" sz="3200" cap="none" dirty="0">
                <a:solidFill>
                  <a:schemeClr val="tx1"/>
                </a:solidFill>
                <a:latin typeface="+mn-lt"/>
              </a:rPr>
            </a:br>
            <a:r>
              <a:rPr lang="en-GB" sz="3200" cap="none" dirty="0">
                <a:solidFill>
                  <a:schemeClr val="tx1"/>
                </a:solidFill>
                <a:latin typeface="+mn-lt"/>
              </a:rPr>
              <a:t>Accounting for reservoir construction in the 20</a:t>
            </a:r>
            <a:r>
              <a:rPr lang="en-GB" sz="3200" cap="none" baseline="30000" dirty="0">
                <a:solidFill>
                  <a:schemeClr val="tx1"/>
                </a:solidFill>
                <a:latin typeface="+mn-lt"/>
              </a:rPr>
              <a:t>th</a:t>
            </a:r>
            <a:r>
              <a:rPr lang="en-GB" sz="3200" cap="none" dirty="0">
                <a:solidFill>
                  <a:schemeClr val="tx1"/>
                </a:solidFill>
                <a:latin typeface="+mn-lt"/>
              </a:rPr>
              <a:t> century </a:t>
            </a:r>
          </a:p>
        </p:txBody>
      </p:sp>
      <p:sp>
        <p:nvSpPr>
          <p:cNvPr id="27" name="Tijdelijke aanduiding voor tekst 26"/>
          <p:cNvSpPr>
            <a:spLocks noGrp="1"/>
          </p:cNvSpPr>
          <p:nvPr>
            <p:ph type="body" sz="quarter" idx="16"/>
          </p:nvPr>
        </p:nvSpPr>
        <p:spPr>
          <a:solidFill>
            <a:schemeClr val="bg1">
              <a:alpha val="18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8" name="Tijdelijke aanduiding voor tekst 2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03882" y="274019"/>
            <a:ext cx="2970906" cy="1181392"/>
          </a:xfrm>
          <a:prstGeom prst="rect">
            <a:avLst/>
          </a:prstGeom>
          <a:solidFill>
            <a:schemeClr val="bg1">
              <a:alpha val="52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5" name="Tijdelijke aanduiding voor tekst 24"/>
          <p:cNvSpPr>
            <a:spLocks noGrp="1"/>
          </p:cNvSpPr>
          <p:nvPr>
            <p:ph type="body" sz="quarter" idx="14"/>
          </p:nvPr>
        </p:nvSpPr>
        <p:spPr>
          <a:xfrm>
            <a:off x="87862" y="337379"/>
            <a:ext cx="2970906" cy="118139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Tijdelijke aanduiding voor tekst 23">
            <a:extLst>
              <a:ext uri="{FF2B5EF4-FFF2-40B4-BE49-F238E27FC236}">
                <a16:creationId xmlns:a16="http://schemas.microsoft.com/office/drawing/2014/main" id="{6EA2CE96-8DA9-4A6E-B374-61D1A1E47CD0}"/>
              </a:ext>
            </a:extLst>
          </p:cNvPr>
          <p:cNvSpPr txBox="1">
            <a:spLocks/>
          </p:cNvSpPr>
          <p:nvPr/>
        </p:nvSpPr>
        <p:spPr>
          <a:xfrm>
            <a:off x="315102" y="4687008"/>
            <a:ext cx="2759686" cy="652221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</p:spPr>
        <p:txBody>
          <a:bodyPr vert="horz" wrap="square" lIns="90000" tIns="36000" rIns="91440" bIns="36000" rtlCol="0">
            <a:spAutoFit/>
          </a:bodyPr>
          <a:lstStyle>
            <a:lvl1pPr marL="0" indent="0" algn="l" defTabSz="914377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268288" indent="-257175" algn="l" defTabSz="914377" rtl="0" eaLnBrk="1" latinLnBrk="0" hangingPunct="1">
              <a:lnSpc>
                <a:spcPct val="95000"/>
              </a:lnSpc>
              <a:spcBef>
                <a:spcPts val="500"/>
              </a:spcBef>
              <a:buClr>
                <a:srgbClr val="FF5000"/>
              </a:buClr>
              <a:buSzPct val="90000"/>
              <a:buFont typeface="LucidaGrande" charset="0"/>
              <a:buChar char="▶︎"/>
              <a:tabLst/>
              <a:defRPr sz="1400" kern="120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671513" indent="-220663" algn="l" defTabSz="914377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90000"/>
              <a:buFont typeface="LucidaGrande" charset="0"/>
              <a:buChar char="▶︎"/>
              <a:tabLst/>
              <a:defRPr sz="1400" kern="120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073150" indent="-219075" algn="l" defTabSz="914377" rtl="0" eaLnBrk="1" latinLnBrk="0" hangingPunct="1">
              <a:lnSpc>
                <a:spcPct val="95000"/>
              </a:lnSpc>
              <a:spcBef>
                <a:spcPts val="500"/>
              </a:spcBef>
              <a:buClr>
                <a:srgbClr val="FF5000"/>
              </a:buClr>
              <a:buFont typeface="Arial"/>
              <a:buChar char="•"/>
              <a:tabLst/>
              <a:defRPr sz="1400" kern="120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476375" indent="-231775" algn="l" defTabSz="914377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1400" kern="120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Verdana" charset="0"/>
              </a:rPr>
              <a:t>Inne Vanderkelen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1886389-BCA1-466D-B18D-DE581ECAA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1" y="1631379"/>
            <a:ext cx="3022945" cy="442922"/>
          </a:xfrm>
          <a:prstGeom prst="rect">
            <a:avLst/>
          </a:prstGeom>
        </p:spPr>
      </p:pic>
      <p:sp>
        <p:nvSpPr>
          <p:cNvPr id="19" name="Tijdelijke aanduiding voor tekst 23">
            <a:extLst>
              <a:ext uri="{FF2B5EF4-FFF2-40B4-BE49-F238E27FC236}">
                <a16:creationId xmlns:a16="http://schemas.microsoft.com/office/drawing/2014/main" id="{165D47F9-FDBA-49F2-9C94-DA2EB056B707}"/>
              </a:ext>
            </a:extLst>
          </p:cNvPr>
          <p:cNvSpPr txBox="1">
            <a:spLocks/>
          </p:cNvSpPr>
          <p:nvPr/>
        </p:nvSpPr>
        <p:spPr>
          <a:xfrm>
            <a:off x="315102" y="5339229"/>
            <a:ext cx="5034138" cy="1409992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</p:spPr>
        <p:txBody>
          <a:bodyPr vert="horz" wrap="square" lIns="90000" tIns="36000" rIns="91440" bIns="36000" rtlCol="0">
            <a:spAutoFit/>
          </a:bodyPr>
          <a:lstStyle>
            <a:lvl1pPr marL="0" indent="0" algn="l" defTabSz="914377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268288" indent="-257175" algn="l" defTabSz="914377" rtl="0" eaLnBrk="1" latinLnBrk="0" hangingPunct="1">
              <a:lnSpc>
                <a:spcPct val="95000"/>
              </a:lnSpc>
              <a:spcBef>
                <a:spcPts val="500"/>
              </a:spcBef>
              <a:buClr>
                <a:srgbClr val="FF5000"/>
              </a:buClr>
              <a:buSzPct val="90000"/>
              <a:buFont typeface="LucidaGrande" charset="0"/>
              <a:buChar char="▶︎"/>
              <a:tabLst/>
              <a:defRPr sz="1400" kern="120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671513" indent="-220663" algn="l" defTabSz="914377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90000"/>
              <a:buFont typeface="LucidaGrande" charset="0"/>
              <a:buChar char="▶︎"/>
              <a:tabLst/>
              <a:defRPr sz="1400" kern="120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073150" indent="-219075" algn="l" defTabSz="914377" rtl="0" eaLnBrk="1" latinLnBrk="0" hangingPunct="1">
              <a:lnSpc>
                <a:spcPct val="95000"/>
              </a:lnSpc>
              <a:spcBef>
                <a:spcPts val="500"/>
              </a:spcBef>
              <a:buClr>
                <a:srgbClr val="FF5000"/>
              </a:buClr>
              <a:buFont typeface="Arial"/>
              <a:buChar char="•"/>
              <a:tabLst/>
              <a:defRPr sz="1400" kern="120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476375" indent="-231775" algn="l" defTabSz="914377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1400" kern="120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Verdana" charset="0"/>
              </a:rPr>
              <a:t>Wim Thiery, Dave Lawrence, Bill Sacks,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Verdana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Verdana" charset="0"/>
              </a:rPr>
              <a:t>Martyn Clark, Naoki Mizukami, Sean Swenson, Nicole P. M. van Lipzig, Ann van Griensven</a:t>
            </a:r>
          </a:p>
        </p:txBody>
      </p:sp>
    </p:spTree>
    <p:extLst>
      <p:ext uri="{BB962C8B-B14F-4D97-AF65-F5344CB8AC3E}">
        <p14:creationId xmlns:p14="http://schemas.microsoft.com/office/powerpoint/2010/main" val="975654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CB7F6F5D-811D-4135-BC67-548656A2573E}"/>
              </a:ext>
            </a:extLst>
          </p:cNvPr>
          <p:cNvGraphicFramePr>
            <a:graphicFrameLocks noGrp="1"/>
          </p:cNvGraphicFramePr>
          <p:nvPr/>
        </p:nvGraphicFramePr>
        <p:xfrm>
          <a:off x="1239519" y="1738087"/>
          <a:ext cx="4856478" cy="3949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56478">
                  <a:extLst>
                    <a:ext uri="{9D8B030D-6E8A-4147-A177-3AD203B41FA5}">
                      <a16:colId xmlns:a16="http://schemas.microsoft.com/office/drawing/2014/main" val="3200083786"/>
                    </a:ext>
                  </a:extLst>
                </a:gridCol>
              </a:tblGrid>
              <a:tr h="600891">
                <a:tc>
                  <a:txBody>
                    <a:bodyPr/>
                    <a:lstStyle/>
                    <a:p>
                      <a:pPr algn="l"/>
                      <a:r>
                        <a:rPr lang="en-US" sz="2800" err="1"/>
                        <a:t>HydroLAKES</a:t>
                      </a:r>
                      <a:endParaRPr lang="en-US" sz="2800"/>
                    </a:p>
                    <a:p>
                      <a:pPr algn="ctr"/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612937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Linked to </a:t>
                      </a:r>
                      <a:r>
                        <a:rPr lang="en-US" sz="2800" err="1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GRanD</a:t>
                      </a:r>
                      <a:endParaRPr lang="en-US" sz="280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811967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Separate lake polygons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091536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Linked with stream network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2883360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Lake depth per lake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19367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907276"/>
                  </a:ext>
                </a:extLst>
              </a:tr>
            </a:tbl>
          </a:graphicData>
        </a:graphic>
      </p:graphicFrame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1D1B5A93-50BE-4456-8FF6-3FC840516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542467"/>
              </p:ext>
            </p:extLst>
          </p:nvPr>
        </p:nvGraphicFramePr>
        <p:xfrm>
          <a:off x="6095998" y="1738087"/>
          <a:ext cx="5748993" cy="3949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48993">
                  <a:extLst>
                    <a:ext uri="{9D8B030D-6E8A-4147-A177-3AD203B41FA5}">
                      <a16:colId xmlns:a16="http://schemas.microsoft.com/office/drawing/2014/main" val="3200083786"/>
                    </a:ext>
                  </a:extLst>
                </a:gridCol>
              </a:tblGrid>
              <a:tr h="600891"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GLDB</a:t>
                      </a:r>
                    </a:p>
                    <a:p>
                      <a:pPr algn="l"/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612937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Includes large rivers and depths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811967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Potential lake depths everywhere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091536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Lake bathymetry  for large lakes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2883360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Land-sea mask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19367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907276"/>
                  </a:ext>
                </a:extLst>
              </a:tr>
            </a:tbl>
          </a:graphicData>
        </a:graphic>
      </p:graphicFrame>
      <p:grpSp>
        <p:nvGrpSpPr>
          <p:cNvPr id="17" name="Groep 16">
            <a:extLst>
              <a:ext uri="{FF2B5EF4-FFF2-40B4-BE49-F238E27FC236}">
                <a16:creationId xmlns:a16="http://schemas.microsoft.com/office/drawing/2014/main" id="{0BC6F25B-00DB-4DBA-B066-3AF447C83DA1}"/>
              </a:ext>
            </a:extLst>
          </p:cNvPr>
          <p:cNvGrpSpPr/>
          <p:nvPr/>
        </p:nvGrpSpPr>
        <p:grpSpPr>
          <a:xfrm>
            <a:off x="1343025" y="2870326"/>
            <a:ext cx="118407" cy="1973934"/>
            <a:chOff x="1121113" y="2865121"/>
            <a:chExt cx="118407" cy="1973934"/>
          </a:xfrm>
        </p:grpSpPr>
        <p:sp>
          <p:nvSpPr>
            <p:cNvPr id="9" name="Stroomdiagram: Ophalen 8">
              <a:extLst>
                <a:ext uri="{FF2B5EF4-FFF2-40B4-BE49-F238E27FC236}">
                  <a16:creationId xmlns:a16="http://schemas.microsoft.com/office/drawing/2014/main" id="{3ED35066-21B8-40E3-9BCE-7BCF8D59A067}"/>
                </a:ext>
              </a:extLst>
            </p:cNvPr>
            <p:cNvSpPr/>
            <p:nvPr/>
          </p:nvSpPr>
          <p:spPr>
            <a:xfrm rot="5400000">
              <a:off x="1106533" y="2879702"/>
              <a:ext cx="147567" cy="118406"/>
            </a:xfrm>
            <a:prstGeom prst="flowChartExtract">
              <a:avLst/>
            </a:prstGeom>
            <a:solidFill>
              <a:srgbClr val="ED7D3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troomdiagram: Ophalen 9">
              <a:extLst>
                <a:ext uri="{FF2B5EF4-FFF2-40B4-BE49-F238E27FC236}">
                  <a16:creationId xmlns:a16="http://schemas.microsoft.com/office/drawing/2014/main" id="{FA6CBC23-AEE3-4774-8B9F-44873C9F1098}"/>
                </a:ext>
              </a:extLst>
            </p:cNvPr>
            <p:cNvSpPr/>
            <p:nvPr/>
          </p:nvSpPr>
          <p:spPr>
            <a:xfrm rot="5400000">
              <a:off x="1106532" y="3443581"/>
              <a:ext cx="147567" cy="118406"/>
            </a:xfrm>
            <a:prstGeom prst="flowChartExtract">
              <a:avLst/>
            </a:prstGeom>
            <a:solidFill>
              <a:srgbClr val="ED7D3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troomdiagram: Ophalen 10">
              <a:extLst>
                <a:ext uri="{FF2B5EF4-FFF2-40B4-BE49-F238E27FC236}">
                  <a16:creationId xmlns:a16="http://schemas.microsoft.com/office/drawing/2014/main" id="{057282ED-DDA0-4404-9421-56D2EDDFC01E}"/>
                </a:ext>
              </a:extLst>
            </p:cNvPr>
            <p:cNvSpPr/>
            <p:nvPr/>
          </p:nvSpPr>
          <p:spPr>
            <a:xfrm rot="5400000">
              <a:off x="1106532" y="4074825"/>
              <a:ext cx="147567" cy="118406"/>
            </a:xfrm>
            <a:prstGeom prst="flowChartExtract">
              <a:avLst/>
            </a:prstGeom>
            <a:solidFill>
              <a:srgbClr val="ED7D3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troomdiagram: Ophalen 11">
              <a:extLst>
                <a:ext uri="{FF2B5EF4-FFF2-40B4-BE49-F238E27FC236}">
                  <a16:creationId xmlns:a16="http://schemas.microsoft.com/office/drawing/2014/main" id="{722AB041-642B-47BB-B6DB-ECA59ADF0D21}"/>
                </a:ext>
              </a:extLst>
            </p:cNvPr>
            <p:cNvSpPr/>
            <p:nvPr/>
          </p:nvSpPr>
          <p:spPr>
            <a:xfrm rot="5400000">
              <a:off x="1106532" y="4706069"/>
              <a:ext cx="147567" cy="118406"/>
            </a:xfrm>
            <a:prstGeom prst="flowChartExtract">
              <a:avLst/>
            </a:prstGeom>
            <a:solidFill>
              <a:srgbClr val="ED7D3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39F9EECC-1EE1-42CB-AFCF-A0B14DE8DB59}"/>
              </a:ext>
            </a:extLst>
          </p:cNvPr>
          <p:cNvGrpSpPr/>
          <p:nvPr/>
        </p:nvGrpSpPr>
        <p:grpSpPr>
          <a:xfrm>
            <a:off x="6167438" y="2870326"/>
            <a:ext cx="118407" cy="1973934"/>
            <a:chOff x="5970946" y="2865121"/>
            <a:chExt cx="118407" cy="1973934"/>
          </a:xfrm>
        </p:grpSpPr>
        <p:sp>
          <p:nvSpPr>
            <p:cNvPr id="13" name="Stroomdiagram: Ophalen 12">
              <a:extLst>
                <a:ext uri="{FF2B5EF4-FFF2-40B4-BE49-F238E27FC236}">
                  <a16:creationId xmlns:a16="http://schemas.microsoft.com/office/drawing/2014/main" id="{E7CAC4FC-3459-455F-BCCE-5CB513650E64}"/>
                </a:ext>
              </a:extLst>
            </p:cNvPr>
            <p:cNvSpPr/>
            <p:nvPr/>
          </p:nvSpPr>
          <p:spPr>
            <a:xfrm rot="5400000">
              <a:off x="5956366" y="2879702"/>
              <a:ext cx="147567" cy="118406"/>
            </a:xfrm>
            <a:prstGeom prst="flowChartExtract">
              <a:avLst/>
            </a:prstGeom>
            <a:solidFill>
              <a:srgbClr val="ED7D3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troomdiagram: Ophalen 13">
              <a:extLst>
                <a:ext uri="{FF2B5EF4-FFF2-40B4-BE49-F238E27FC236}">
                  <a16:creationId xmlns:a16="http://schemas.microsoft.com/office/drawing/2014/main" id="{4FE3ED0E-29B1-4F98-A542-9D1805FFF171}"/>
                </a:ext>
              </a:extLst>
            </p:cNvPr>
            <p:cNvSpPr/>
            <p:nvPr/>
          </p:nvSpPr>
          <p:spPr>
            <a:xfrm rot="5400000">
              <a:off x="5956365" y="3443582"/>
              <a:ext cx="147567" cy="118406"/>
            </a:xfrm>
            <a:prstGeom prst="flowChartExtract">
              <a:avLst/>
            </a:prstGeom>
            <a:solidFill>
              <a:srgbClr val="ED7D3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troomdiagram: Ophalen 14">
              <a:extLst>
                <a:ext uri="{FF2B5EF4-FFF2-40B4-BE49-F238E27FC236}">
                  <a16:creationId xmlns:a16="http://schemas.microsoft.com/office/drawing/2014/main" id="{A4EFBDD1-87E7-4F6D-B67C-A046EEBEDE92}"/>
                </a:ext>
              </a:extLst>
            </p:cNvPr>
            <p:cNvSpPr/>
            <p:nvPr/>
          </p:nvSpPr>
          <p:spPr>
            <a:xfrm rot="5400000">
              <a:off x="5956365" y="4074825"/>
              <a:ext cx="147567" cy="118406"/>
            </a:xfrm>
            <a:prstGeom prst="flowChartExtract">
              <a:avLst/>
            </a:prstGeom>
            <a:solidFill>
              <a:srgbClr val="ED7D3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troomdiagram: Ophalen 15">
              <a:extLst>
                <a:ext uri="{FF2B5EF4-FFF2-40B4-BE49-F238E27FC236}">
                  <a16:creationId xmlns:a16="http://schemas.microsoft.com/office/drawing/2014/main" id="{915124D6-C5C9-4643-A2EB-E9D2B0A0D545}"/>
                </a:ext>
              </a:extLst>
            </p:cNvPr>
            <p:cNvSpPr/>
            <p:nvPr/>
          </p:nvSpPr>
          <p:spPr>
            <a:xfrm rot="5400000">
              <a:off x="5956365" y="4706069"/>
              <a:ext cx="147567" cy="118406"/>
            </a:xfrm>
            <a:prstGeom prst="flowChartExtract">
              <a:avLst/>
            </a:prstGeom>
            <a:solidFill>
              <a:srgbClr val="ED7D3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itel 1">
            <a:extLst>
              <a:ext uri="{FF2B5EF4-FFF2-40B4-BE49-F238E27FC236}">
                <a16:creationId xmlns:a16="http://schemas.microsoft.com/office/drawing/2014/main" id="{5F27E482-41D5-4A48-9773-80C2C01770F4}"/>
              </a:ext>
            </a:extLst>
          </p:cNvPr>
          <p:cNvSpPr txBox="1">
            <a:spLocks/>
          </p:cNvSpPr>
          <p:nvPr/>
        </p:nvSpPr>
        <p:spPr>
          <a:xfrm>
            <a:off x="623848" y="174830"/>
            <a:ext cx="1051560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/>
              <a:t>Compare </a:t>
            </a:r>
            <a:r>
              <a:rPr lang="en-US" sz="2800" b="1" err="1"/>
              <a:t>HydroLAKES</a:t>
            </a:r>
            <a:r>
              <a:rPr lang="en-US" sz="2800" b="1"/>
              <a:t> and GLDB</a:t>
            </a:r>
            <a:br>
              <a:rPr lang="en-US" sz="2800" b="1">
                <a:solidFill>
                  <a:schemeClr val="bg1">
                    <a:lumMod val="65000"/>
                  </a:schemeClr>
                </a:solidFill>
              </a:rPr>
            </a:br>
            <a:endParaRPr lang="en-US" sz="2800" b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F76332D-6F3C-469D-BD51-D8472B10A8A4}"/>
              </a:ext>
            </a:extLst>
          </p:cNvPr>
          <p:cNvSpPr/>
          <p:nvPr/>
        </p:nvSpPr>
        <p:spPr>
          <a:xfrm>
            <a:off x="889686" y="2389681"/>
            <a:ext cx="11046941" cy="3949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89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CB7F6F5D-811D-4135-BC67-548656A2573E}"/>
              </a:ext>
            </a:extLst>
          </p:cNvPr>
          <p:cNvGraphicFramePr>
            <a:graphicFrameLocks noGrp="1"/>
          </p:cNvGraphicFramePr>
          <p:nvPr/>
        </p:nvGraphicFramePr>
        <p:xfrm>
          <a:off x="1239519" y="1738087"/>
          <a:ext cx="4856478" cy="3949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56478">
                  <a:extLst>
                    <a:ext uri="{9D8B030D-6E8A-4147-A177-3AD203B41FA5}">
                      <a16:colId xmlns:a16="http://schemas.microsoft.com/office/drawing/2014/main" val="3200083786"/>
                    </a:ext>
                  </a:extLst>
                </a:gridCol>
              </a:tblGrid>
              <a:tr h="600891">
                <a:tc>
                  <a:txBody>
                    <a:bodyPr/>
                    <a:lstStyle/>
                    <a:p>
                      <a:pPr algn="l"/>
                      <a:r>
                        <a:rPr lang="en-US" sz="2800" err="1"/>
                        <a:t>HydroLAKES</a:t>
                      </a:r>
                      <a:endParaRPr lang="en-US" sz="2800"/>
                    </a:p>
                    <a:p>
                      <a:pPr algn="ctr"/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612937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Linked to </a:t>
                      </a:r>
                      <a:r>
                        <a:rPr lang="en-US" sz="2800" err="1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GRanD</a:t>
                      </a:r>
                      <a:endParaRPr lang="en-US" sz="280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811967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Separate lake polygons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091536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Linked with stream network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2883360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Lake depth per lake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19367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907276"/>
                  </a:ext>
                </a:extLst>
              </a:tr>
            </a:tbl>
          </a:graphicData>
        </a:graphic>
      </p:graphicFrame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1D1B5A93-50BE-4456-8FF6-3FC840516D6F}"/>
              </a:ext>
            </a:extLst>
          </p:cNvPr>
          <p:cNvGraphicFramePr>
            <a:graphicFrameLocks noGrp="1"/>
          </p:cNvGraphicFramePr>
          <p:nvPr/>
        </p:nvGraphicFramePr>
        <p:xfrm>
          <a:off x="6095998" y="1738087"/>
          <a:ext cx="5748993" cy="3949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48993">
                  <a:extLst>
                    <a:ext uri="{9D8B030D-6E8A-4147-A177-3AD203B41FA5}">
                      <a16:colId xmlns:a16="http://schemas.microsoft.com/office/drawing/2014/main" val="3200083786"/>
                    </a:ext>
                  </a:extLst>
                </a:gridCol>
              </a:tblGrid>
              <a:tr h="600891"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GLDB</a:t>
                      </a:r>
                    </a:p>
                    <a:p>
                      <a:pPr algn="l"/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612937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Includes large rivers and depths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811967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Potential lake depths everywhere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091536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Lake bathymetry  for large lakes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2883360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Land-sea mask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19367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907276"/>
                  </a:ext>
                </a:extLst>
              </a:tr>
            </a:tbl>
          </a:graphicData>
        </a:graphic>
      </p:graphicFrame>
      <p:grpSp>
        <p:nvGrpSpPr>
          <p:cNvPr id="17" name="Groep 16">
            <a:extLst>
              <a:ext uri="{FF2B5EF4-FFF2-40B4-BE49-F238E27FC236}">
                <a16:creationId xmlns:a16="http://schemas.microsoft.com/office/drawing/2014/main" id="{0BC6F25B-00DB-4DBA-B066-3AF447C83DA1}"/>
              </a:ext>
            </a:extLst>
          </p:cNvPr>
          <p:cNvGrpSpPr/>
          <p:nvPr/>
        </p:nvGrpSpPr>
        <p:grpSpPr>
          <a:xfrm>
            <a:off x="1343025" y="2870326"/>
            <a:ext cx="118407" cy="1973934"/>
            <a:chOff x="1121113" y="2865121"/>
            <a:chExt cx="118407" cy="1973934"/>
          </a:xfrm>
          <a:solidFill>
            <a:schemeClr val="bg1">
              <a:lumMod val="65000"/>
            </a:schemeClr>
          </a:solidFill>
        </p:grpSpPr>
        <p:sp>
          <p:nvSpPr>
            <p:cNvPr id="9" name="Stroomdiagram: Ophalen 8">
              <a:extLst>
                <a:ext uri="{FF2B5EF4-FFF2-40B4-BE49-F238E27FC236}">
                  <a16:creationId xmlns:a16="http://schemas.microsoft.com/office/drawing/2014/main" id="{3ED35066-21B8-40E3-9BCE-7BCF8D59A067}"/>
                </a:ext>
              </a:extLst>
            </p:cNvPr>
            <p:cNvSpPr/>
            <p:nvPr/>
          </p:nvSpPr>
          <p:spPr>
            <a:xfrm rot="5400000">
              <a:off x="1106533" y="2879702"/>
              <a:ext cx="147567" cy="118406"/>
            </a:xfrm>
            <a:prstGeom prst="flowChartExtra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troomdiagram: Ophalen 9">
              <a:extLst>
                <a:ext uri="{FF2B5EF4-FFF2-40B4-BE49-F238E27FC236}">
                  <a16:creationId xmlns:a16="http://schemas.microsoft.com/office/drawing/2014/main" id="{FA6CBC23-AEE3-4774-8B9F-44873C9F1098}"/>
                </a:ext>
              </a:extLst>
            </p:cNvPr>
            <p:cNvSpPr/>
            <p:nvPr/>
          </p:nvSpPr>
          <p:spPr>
            <a:xfrm rot="5400000">
              <a:off x="1106532" y="3443581"/>
              <a:ext cx="147567" cy="118406"/>
            </a:xfrm>
            <a:prstGeom prst="flowChartExtra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troomdiagram: Ophalen 10">
              <a:extLst>
                <a:ext uri="{FF2B5EF4-FFF2-40B4-BE49-F238E27FC236}">
                  <a16:creationId xmlns:a16="http://schemas.microsoft.com/office/drawing/2014/main" id="{057282ED-DDA0-4404-9421-56D2EDDFC01E}"/>
                </a:ext>
              </a:extLst>
            </p:cNvPr>
            <p:cNvSpPr/>
            <p:nvPr/>
          </p:nvSpPr>
          <p:spPr>
            <a:xfrm rot="5400000">
              <a:off x="1106532" y="4074825"/>
              <a:ext cx="147567" cy="118406"/>
            </a:xfrm>
            <a:prstGeom prst="flowChartExtra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troomdiagram: Ophalen 11">
              <a:extLst>
                <a:ext uri="{FF2B5EF4-FFF2-40B4-BE49-F238E27FC236}">
                  <a16:creationId xmlns:a16="http://schemas.microsoft.com/office/drawing/2014/main" id="{722AB041-642B-47BB-B6DB-ECA59ADF0D21}"/>
                </a:ext>
              </a:extLst>
            </p:cNvPr>
            <p:cNvSpPr/>
            <p:nvPr/>
          </p:nvSpPr>
          <p:spPr>
            <a:xfrm rot="5400000">
              <a:off x="1106532" y="4706069"/>
              <a:ext cx="147567" cy="118406"/>
            </a:xfrm>
            <a:prstGeom prst="flowChartExtra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39F9EECC-1EE1-42CB-AFCF-A0B14DE8DB59}"/>
              </a:ext>
            </a:extLst>
          </p:cNvPr>
          <p:cNvGrpSpPr/>
          <p:nvPr/>
        </p:nvGrpSpPr>
        <p:grpSpPr>
          <a:xfrm>
            <a:off x="6167438" y="2870326"/>
            <a:ext cx="118407" cy="1973934"/>
            <a:chOff x="5970946" y="2865121"/>
            <a:chExt cx="118407" cy="1973934"/>
          </a:xfrm>
        </p:grpSpPr>
        <p:sp>
          <p:nvSpPr>
            <p:cNvPr id="13" name="Stroomdiagram: Ophalen 12">
              <a:extLst>
                <a:ext uri="{FF2B5EF4-FFF2-40B4-BE49-F238E27FC236}">
                  <a16:creationId xmlns:a16="http://schemas.microsoft.com/office/drawing/2014/main" id="{E7CAC4FC-3459-455F-BCCE-5CB513650E64}"/>
                </a:ext>
              </a:extLst>
            </p:cNvPr>
            <p:cNvSpPr/>
            <p:nvPr/>
          </p:nvSpPr>
          <p:spPr>
            <a:xfrm rot="5400000">
              <a:off x="5956366" y="2879702"/>
              <a:ext cx="147567" cy="118406"/>
            </a:xfrm>
            <a:prstGeom prst="flowChartExtract">
              <a:avLst/>
            </a:prstGeom>
            <a:solidFill>
              <a:srgbClr val="ED7D3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troomdiagram: Ophalen 13">
              <a:extLst>
                <a:ext uri="{FF2B5EF4-FFF2-40B4-BE49-F238E27FC236}">
                  <a16:creationId xmlns:a16="http://schemas.microsoft.com/office/drawing/2014/main" id="{4FE3ED0E-29B1-4F98-A542-9D1805FFF171}"/>
                </a:ext>
              </a:extLst>
            </p:cNvPr>
            <p:cNvSpPr/>
            <p:nvPr/>
          </p:nvSpPr>
          <p:spPr>
            <a:xfrm rot="5400000">
              <a:off x="5956365" y="3443582"/>
              <a:ext cx="147567" cy="118406"/>
            </a:xfrm>
            <a:prstGeom prst="flowChartExtract">
              <a:avLst/>
            </a:prstGeom>
            <a:solidFill>
              <a:srgbClr val="ED7D3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troomdiagram: Ophalen 14">
              <a:extLst>
                <a:ext uri="{FF2B5EF4-FFF2-40B4-BE49-F238E27FC236}">
                  <a16:creationId xmlns:a16="http://schemas.microsoft.com/office/drawing/2014/main" id="{A4EFBDD1-87E7-4F6D-B67C-A046EEBEDE92}"/>
                </a:ext>
              </a:extLst>
            </p:cNvPr>
            <p:cNvSpPr/>
            <p:nvPr/>
          </p:nvSpPr>
          <p:spPr>
            <a:xfrm rot="5400000">
              <a:off x="5956365" y="4074825"/>
              <a:ext cx="147567" cy="118406"/>
            </a:xfrm>
            <a:prstGeom prst="flowChartExtract">
              <a:avLst/>
            </a:prstGeom>
            <a:solidFill>
              <a:srgbClr val="ED7D3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troomdiagram: Ophalen 15">
              <a:extLst>
                <a:ext uri="{FF2B5EF4-FFF2-40B4-BE49-F238E27FC236}">
                  <a16:creationId xmlns:a16="http://schemas.microsoft.com/office/drawing/2014/main" id="{915124D6-C5C9-4643-A2EB-E9D2B0A0D545}"/>
                </a:ext>
              </a:extLst>
            </p:cNvPr>
            <p:cNvSpPr/>
            <p:nvPr/>
          </p:nvSpPr>
          <p:spPr>
            <a:xfrm rot="5400000">
              <a:off x="5956365" y="4706069"/>
              <a:ext cx="147567" cy="118406"/>
            </a:xfrm>
            <a:prstGeom prst="flowChartExtract">
              <a:avLst/>
            </a:prstGeom>
            <a:solidFill>
              <a:srgbClr val="ED7D3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itel 1">
            <a:extLst>
              <a:ext uri="{FF2B5EF4-FFF2-40B4-BE49-F238E27FC236}">
                <a16:creationId xmlns:a16="http://schemas.microsoft.com/office/drawing/2014/main" id="{5F27E482-41D5-4A48-9773-80C2C01770F4}"/>
              </a:ext>
            </a:extLst>
          </p:cNvPr>
          <p:cNvSpPr txBox="1">
            <a:spLocks/>
          </p:cNvSpPr>
          <p:nvPr/>
        </p:nvSpPr>
        <p:spPr>
          <a:xfrm>
            <a:off x="623848" y="174830"/>
            <a:ext cx="1051560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/>
              <a:t>Compare </a:t>
            </a:r>
            <a:r>
              <a:rPr lang="en-US" sz="2800" b="1" err="1"/>
              <a:t>HydroLAKES</a:t>
            </a:r>
            <a:r>
              <a:rPr lang="en-US" sz="2800" b="1"/>
              <a:t> and GLDB</a:t>
            </a:r>
            <a:br>
              <a:rPr lang="en-US" sz="2800" b="1">
                <a:solidFill>
                  <a:schemeClr val="bg1">
                    <a:lumMod val="65000"/>
                  </a:schemeClr>
                </a:solidFill>
              </a:rPr>
            </a:br>
            <a:endParaRPr lang="en-US" sz="2800" b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F76332D-6F3C-469D-BD51-D8472B10A8A4}"/>
              </a:ext>
            </a:extLst>
          </p:cNvPr>
          <p:cNvSpPr/>
          <p:nvPr/>
        </p:nvSpPr>
        <p:spPr>
          <a:xfrm>
            <a:off x="5943600" y="2389681"/>
            <a:ext cx="5993027" cy="3949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8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CB7F6F5D-811D-4135-BC67-548656A2573E}"/>
              </a:ext>
            </a:extLst>
          </p:cNvPr>
          <p:cNvGraphicFramePr>
            <a:graphicFrameLocks noGrp="1"/>
          </p:cNvGraphicFramePr>
          <p:nvPr/>
        </p:nvGraphicFramePr>
        <p:xfrm>
          <a:off x="1239519" y="1738087"/>
          <a:ext cx="4856478" cy="3949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56478">
                  <a:extLst>
                    <a:ext uri="{9D8B030D-6E8A-4147-A177-3AD203B41FA5}">
                      <a16:colId xmlns:a16="http://schemas.microsoft.com/office/drawing/2014/main" val="3200083786"/>
                    </a:ext>
                  </a:extLst>
                </a:gridCol>
              </a:tblGrid>
              <a:tr h="600891">
                <a:tc>
                  <a:txBody>
                    <a:bodyPr/>
                    <a:lstStyle/>
                    <a:p>
                      <a:pPr algn="l"/>
                      <a:r>
                        <a:rPr lang="en-US" sz="2800" err="1"/>
                        <a:t>HydroLAKES</a:t>
                      </a:r>
                      <a:endParaRPr lang="en-US" sz="2800"/>
                    </a:p>
                    <a:p>
                      <a:pPr algn="ctr"/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612937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Linked to </a:t>
                      </a:r>
                      <a:r>
                        <a:rPr lang="en-US" sz="2800" err="1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GRanD</a:t>
                      </a:r>
                      <a:endParaRPr lang="en-US" sz="280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811967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Separate lake polygons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091536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Linked with stream network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2883360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Lake depth per lake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19367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907276"/>
                  </a:ext>
                </a:extLst>
              </a:tr>
            </a:tbl>
          </a:graphicData>
        </a:graphic>
      </p:graphicFrame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1D1B5A93-50BE-4456-8FF6-3FC840516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551745"/>
              </p:ext>
            </p:extLst>
          </p:nvPr>
        </p:nvGraphicFramePr>
        <p:xfrm>
          <a:off x="6095998" y="1738087"/>
          <a:ext cx="5748993" cy="3949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48993">
                  <a:extLst>
                    <a:ext uri="{9D8B030D-6E8A-4147-A177-3AD203B41FA5}">
                      <a16:colId xmlns:a16="http://schemas.microsoft.com/office/drawing/2014/main" val="3200083786"/>
                    </a:ext>
                  </a:extLst>
                </a:gridCol>
              </a:tblGrid>
              <a:tr h="600891"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GLDB</a:t>
                      </a:r>
                    </a:p>
                    <a:p>
                      <a:pPr algn="l"/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612937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Includes large rivers and depths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811967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Potential lake depths everywhere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091536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Lake bathymetry for large lakes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2883360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Land-sea mask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19367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907276"/>
                  </a:ext>
                </a:extLst>
              </a:tr>
            </a:tbl>
          </a:graphicData>
        </a:graphic>
      </p:graphicFrame>
      <p:grpSp>
        <p:nvGrpSpPr>
          <p:cNvPr id="17" name="Groep 16">
            <a:extLst>
              <a:ext uri="{FF2B5EF4-FFF2-40B4-BE49-F238E27FC236}">
                <a16:creationId xmlns:a16="http://schemas.microsoft.com/office/drawing/2014/main" id="{0BC6F25B-00DB-4DBA-B066-3AF447C83DA1}"/>
              </a:ext>
            </a:extLst>
          </p:cNvPr>
          <p:cNvGrpSpPr/>
          <p:nvPr/>
        </p:nvGrpSpPr>
        <p:grpSpPr>
          <a:xfrm>
            <a:off x="1343025" y="2870326"/>
            <a:ext cx="118407" cy="1973934"/>
            <a:chOff x="1121113" y="2865121"/>
            <a:chExt cx="118407" cy="1973934"/>
          </a:xfrm>
          <a:solidFill>
            <a:schemeClr val="bg1">
              <a:lumMod val="65000"/>
            </a:schemeClr>
          </a:solidFill>
        </p:grpSpPr>
        <p:sp>
          <p:nvSpPr>
            <p:cNvPr id="9" name="Stroomdiagram: Ophalen 8">
              <a:extLst>
                <a:ext uri="{FF2B5EF4-FFF2-40B4-BE49-F238E27FC236}">
                  <a16:creationId xmlns:a16="http://schemas.microsoft.com/office/drawing/2014/main" id="{3ED35066-21B8-40E3-9BCE-7BCF8D59A067}"/>
                </a:ext>
              </a:extLst>
            </p:cNvPr>
            <p:cNvSpPr/>
            <p:nvPr/>
          </p:nvSpPr>
          <p:spPr>
            <a:xfrm rot="5400000">
              <a:off x="1106533" y="2879702"/>
              <a:ext cx="147567" cy="118406"/>
            </a:xfrm>
            <a:prstGeom prst="flowChartExtra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troomdiagram: Ophalen 9">
              <a:extLst>
                <a:ext uri="{FF2B5EF4-FFF2-40B4-BE49-F238E27FC236}">
                  <a16:creationId xmlns:a16="http://schemas.microsoft.com/office/drawing/2014/main" id="{FA6CBC23-AEE3-4774-8B9F-44873C9F1098}"/>
                </a:ext>
              </a:extLst>
            </p:cNvPr>
            <p:cNvSpPr/>
            <p:nvPr/>
          </p:nvSpPr>
          <p:spPr>
            <a:xfrm rot="5400000">
              <a:off x="1106532" y="3443581"/>
              <a:ext cx="147567" cy="118406"/>
            </a:xfrm>
            <a:prstGeom prst="flowChartExtra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troomdiagram: Ophalen 10">
              <a:extLst>
                <a:ext uri="{FF2B5EF4-FFF2-40B4-BE49-F238E27FC236}">
                  <a16:creationId xmlns:a16="http://schemas.microsoft.com/office/drawing/2014/main" id="{057282ED-DDA0-4404-9421-56D2EDDFC01E}"/>
                </a:ext>
              </a:extLst>
            </p:cNvPr>
            <p:cNvSpPr/>
            <p:nvPr/>
          </p:nvSpPr>
          <p:spPr>
            <a:xfrm rot="5400000">
              <a:off x="1106532" y="4074825"/>
              <a:ext cx="147567" cy="118406"/>
            </a:xfrm>
            <a:prstGeom prst="flowChartExtra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troomdiagram: Ophalen 11">
              <a:extLst>
                <a:ext uri="{FF2B5EF4-FFF2-40B4-BE49-F238E27FC236}">
                  <a16:creationId xmlns:a16="http://schemas.microsoft.com/office/drawing/2014/main" id="{722AB041-642B-47BB-B6DB-ECA59ADF0D21}"/>
                </a:ext>
              </a:extLst>
            </p:cNvPr>
            <p:cNvSpPr/>
            <p:nvPr/>
          </p:nvSpPr>
          <p:spPr>
            <a:xfrm rot="5400000">
              <a:off x="1106532" y="4706069"/>
              <a:ext cx="147567" cy="118406"/>
            </a:xfrm>
            <a:prstGeom prst="flowChartExtra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39F9EECC-1EE1-42CB-AFCF-A0B14DE8DB59}"/>
              </a:ext>
            </a:extLst>
          </p:cNvPr>
          <p:cNvGrpSpPr/>
          <p:nvPr/>
        </p:nvGrpSpPr>
        <p:grpSpPr>
          <a:xfrm>
            <a:off x="6167438" y="2870326"/>
            <a:ext cx="118407" cy="1973934"/>
            <a:chOff x="5970946" y="2865121"/>
            <a:chExt cx="118407" cy="1973934"/>
          </a:xfrm>
          <a:solidFill>
            <a:schemeClr val="bg1">
              <a:lumMod val="65000"/>
            </a:schemeClr>
          </a:solidFill>
        </p:grpSpPr>
        <p:sp>
          <p:nvSpPr>
            <p:cNvPr id="13" name="Stroomdiagram: Ophalen 12">
              <a:extLst>
                <a:ext uri="{FF2B5EF4-FFF2-40B4-BE49-F238E27FC236}">
                  <a16:creationId xmlns:a16="http://schemas.microsoft.com/office/drawing/2014/main" id="{E7CAC4FC-3459-455F-BCCE-5CB513650E64}"/>
                </a:ext>
              </a:extLst>
            </p:cNvPr>
            <p:cNvSpPr/>
            <p:nvPr/>
          </p:nvSpPr>
          <p:spPr>
            <a:xfrm rot="5400000">
              <a:off x="5956366" y="2879702"/>
              <a:ext cx="147567" cy="118406"/>
            </a:xfrm>
            <a:prstGeom prst="flowChartExtra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troomdiagram: Ophalen 13">
              <a:extLst>
                <a:ext uri="{FF2B5EF4-FFF2-40B4-BE49-F238E27FC236}">
                  <a16:creationId xmlns:a16="http://schemas.microsoft.com/office/drawing/2014/main" id="{4FE3ED0E-29B1-4F98-A542-9D1805FFF171}"/>
                </a:ext>
              </a:extLst>
            </p:cNvPr>
            <p:cNvSpPr/>
            <p:nvPr/>
          </p:nvSpPr>
          <p:spPr>
            <a:xfrm rot="5400000">
              <a:off x="5956365" y="3443582"/>
              <a:ext cx="147567" cy="118406"/>
            </a:xfrm>
            <a:prstGeom prst="flowChartExtra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troomdiagram: Ophalen 14">
              <a:extLst>
                <a:ext uri="{FF2B5EF4-FFF2-40B4-BE49-F238E27FC236}">
                  <a16:creationId xmlns:a16="http://schemas.microsoft.com/office/drawing/2014/main" id="{A4EFBDD1-87E7-4F6D-B67C-A046EEBEDE92}"/>
                </a:ext>
              </a:extLst>
            </p:cNvPr>
            <p:cNvSpPr/>
            <p:nvPr/>
          </p:nvSpPr>
          <p:spPr>
            <a:xfrm rot="5400000">
              <a:off x="5956365" y="4074825"/>
              <a:ext cx="147567" cy="118406"/>
            </a:xfrm>
            <a:prstGeom prst="flowChartExtra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troomdiagram: Ophalen 15">
              <a:extLst>
                <a:ext uri="{FF2B5EF4-FFF2-40B4-BE49-F238E27FC236}">
                  <a16:creationId xmlns:a16="http://schemas.microsoft.com/office/drawing/2014/main" id="{915124D6-C5C9-4643-A2EB-E9D2B0A0D545}"/>
                </a:ext>
              </a:extLst>
            </p:cNvPr>
            <p:cNvSpPr/>
            <p:nvPr/>
          </p:nvSpPr>
          <p:spPr>
            <a:xfrm rot="5400000">
              <a:off x="5956365" y="4706069"/>
              <a:ext cx="147567" cy="118406"/>
            </a:xfrm>
            <a:prstGeom prst="flowChartExtra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itel 1">
            <a:extLst>
              <a:ext uri="{FF2B5EF4-FFF2-40B4-BE49-F238E27FC236}">
                <a16:creationId xmlns:a16="http://schemas.microsoft.com/office/drawing/2014/main" id="{5F27E482-41D5-4A48-9773-80C2C01770F4}"/>
              </a:ext>
            </a:extLst>
          </p:cNvPr>
          <p:cNvSpPr txBox="1">
            <a:spLocks/>
          </p:cNvSpPr>
          <p:nvPr/>
        </p:nvSpPr>
        <p:spPr>
          <a:xfrm>
            <a:off x="623848" y="174830"/>
            <a:ext cx="1051560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/>
              <a:t>Compare </a:t>
            </a:r>
            <a:r>
              <a:rPr lang="en-US" sz="2800" b="1" err="1"/>
              <a:t>HydroLAKES</a:t>
            </a:r>
            <a:r>
              <a:rPr lang="en-US" sz="2800" b="1"/>
              <a:t> and GLDB</a:t>
            </a:r>
            <a:br>
              <a:rPr lang="en-US" sz="2800" b="1">
                <a:solidFill>
                  <a:schemeClr val="bg1">
                    <a:lumMod val="65000"/>
                  </a:schemeClr>
                </a:solidFill>
              </a:rPr>
            </a:br>
            <a:endParaRPr lang="en-US" sz="2800" b="1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99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CB7F6F5D-811D-4135-BC67-548656A257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795918"/>
              </p:ext>
            </p:extLst>
          </p:nvPr>
        </p:nvGraphicFramePr>
        <p:xfrm>
          <a:off x="1239519" y="1738087"/>
          <a:ext cx="4856478" cy="3949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56478">
                  <a:extLst>
                    <a:ext uri="{9D8B030D-6E8A-4147-A177-3AD203B41FA5}">
                      <a16:colId xmlns:a16="http://schemas.microsoft.com/office/drawing/2014/main" val="3200083786"/>
                    </a:ext>
                  </a:extLst>
                </a:gridCol>
              </a:tblGrid>
              <a:tr h="600891">
                <a:tc>
                  <a:txBody>
                    <a:bodyPr/>
                    <a:lstStyle/>
                    <a:p>
                      <a:pPr algn="l"/>
                      <a:r>
                        <a:rPr lang="en-US" sz="2800" err="1"/>
                        <a:t>HydroLAKES</a:t>
                      </a:r>
                      <a:endParaRPr lang="en-US" sz="2800"/>
                    </a:p>
                    <a:p>
                      <a:pPr algn="ctr"/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612937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Linked to </a:t>
                      </a:r>
                      <a:r>
                        <a:rPr lang="en-US" sz="2800" err="1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GRanD</a:t>
                      </a:r>
                      <a:endParaRPr lang="en-US" sz="280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811967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Separate lake polygons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091536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Linked with stream network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2883360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Lake depth per lake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19367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907276"/>
                  </a:ext>
                </a:extLst>
              </a:tr>
            </a:tbl>
          </a:graphicData>
        </a:graphic>
      </p:graphicFrame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1D1B5A93-50BE-4456-8FF6-3FC840516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528808"/>
              </p:ext>
            </p:extLst>
          </p:nvPr>
        </p:nvGraphicFramePr>
        <p:xfrm>
          <a:off x="6095998" y="1738087"/>
          <a:ext cx="5748993" cy="3949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48993">
                  <a:extLst>
                    <a:ext uri="{9D8B030D-6E8A-4147-A177-3AD203B41FA5}">
                      <a16:colId xmlns:a16="http://schemas.microsoft.com/office/drawing/2014/main" val="3200083786"/>
                    </a:ext>
                  </a:extLst>
                </a:gridCol>
              </a:tblGrid>
              <a:tr h="600891"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GLDB</a:t>
                      </a:r>
                    </a:p>
                    <a:p>
                      <a:pPr algn="l"/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612937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Includes large rivers and depths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811967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Potential lake depths everywhere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091536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Lake bathymetry for large lakes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2883360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Land-sea mask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19367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907276"/>
                  </a:ext>
                </a:extLst>
              </a:tr>
            </a:tbl>
          </a:graphicData>
        </a:graphic>
      </p:graphicFrame>
      <p:grpSp>
        <p:nvGrpSpPr>
          <p:cNvPr id="17" name="Groep 16">
            <a:extLst>
              <a:ext uri="{FF2B5EF4-FFF2-40B4-BE49-F238E27FC236}">
                <a16:creationId xmlns:a16="http://schemas.microsoft.com/office/drawing/2014/main" id="{0BC6F25B-00DB-4DBA-B066-3AF447C83DA1}"/>
              </a:ext>
            </a:extLst>
          </p:cNvPr>
          <p:cNvGrpSpPr/>
          <p:nvPr/>
        </p:nvGrpSpPr>
        <p:grpSpPr>
          <a:xfrm>
            <a:off x="1343025" y="2870326"/>
            <a:ext cx="118407" cy="1973934"/>
            <a:chOff x="1121113" y="2865121"/>
            <a:chExt cx="118407" cy="1973934"/>
          </a:xfrm>
          <a:solidFill>
            <a:schemeClr val="bg1">
              <a:lumMod val="65000"/>
            </a:schemeClr>
          </a:solidFill>
        </p:grpSpPr>
        <p:sp>
          <p:nvSpPr>
            <p:cNvPr id="9" name="Stroomdiagram: Ophalen 8">
              <a:extLst>
                <a:ext uri="{FF2B5EF4-FFF2-40B4-BE49-F238E27FC236}">
                  <a16:creationId xmlns:a16="http://schemas.microsoft.com/office/drawing/2014/main" id="{3ED35066-21B8-40E3-9BCE-7BCF8D59A067}"/>
                </a:ext>
              </a:extLst>
            </p:cNvPr>
            <p:cNvSpPr/>
            <p:nvPr/>
          </p:nvSpPr>
          <p:spPr>
            <a:xfrm rot="5400000">
              <a:off x="1106533" y="2879702"/>
              <a:ext cx="147567" cy="118406"/>
            </a:xfrm>
            <a:prstGeom prst="flowChartExtra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troomdiagram: Ophalen 9">
              <a:extLst>
                <a:ext uri="{FF2B5EF4-FFF2-40B4-BE49-F238E27FC236}">
                  <a16:creationId xmlns:a16="http://schemas.microsoft.com/office/drawing/2014/main" id="{FA6CBC23-AEE3-4774-8B9F-44873C9F1098}"/>
                </a:ext>
              </a:extLst>
            </p:cNvPr>
            <p:cNvSpPr/>
            <p:nvPr/>
          </p:nvSpPr>
          <p:spPr>
            <a:xfrm rot="5400000">
              <a:off x="1106532" y="3443581"/>
              <a:ext cx="147567" cy="118406"/>
            </a:xfrm>
            <a:prstGeom prst="flowChartExtra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troomdiagram: Ophalen 10">
              <a:extLst>
                <a:ext uri="{FF2B5EF4-FFF2-40B4-BE49-F238E27FC236}">
                  <a16:creationId xmlns:a16="http://schemas.microsoft.com/office/drawing/2014/main" id="{057282ED-DDA0-4404-9421-56D2EDDFC01E}"/>
                </a:ext>
              </a:extLst>
            </p:cNvPr>
            <p:cNvSpPr/>
            <p:nvPr/>
          </p:nvSpPr>
          <p:spPr>
            <a:xfrm rot="5400000">
              <a:off x="1106532" y="4074825"/>
              <a:ext cx="147567" cy="118406"/>
            </a:xfrm>
            <a:prstGeom prst="flowChartExtra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troomdiagram: Ophalen 11">
              <a:extLst>
                <a:ext uri="{FF2B5EF4-FFF2-40B4-BE49-F238E27FC236}">
                  <a16:creationId xmlns:a16="http://schemas.microsoft.com/office/drawing/2014/main" id="{722AB041-642B-47BB-B6DB-ECA59ADF0D21}"/>
                </a:ext>
              </a:extLst>
            </p:cNvPr>
            <p:cNvSpPr/>
            <p:nvPr/>
          </p:nvSpPr>
          <p:spPr>
            <a:xfrm rot="5400000">
              <a:off x="1106532" y="4706069"/>
              <a:ext cx="147567" cy="118406"/>
            </a:xfrm>
            <a:prstGeom prst="flowChartExtra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39F9EECC-1EE1-42CB-AFCF-A0B14DE8DB59}"/>
              </a:ext>
            </a:extLst>
          </p:cNvPr>
          <p:cNvGrpSpPr/>
          <p:nvPr/>
        </p:nvGrpSpPr>
        <p:grpSpPr>
          <a:xfrm>
            <a:off x="6167438" y="2870326"/>
            <a:ext cx="118407" cy="1973934"/>
            <a:chOff x="5970946" y="2865121"/>
            <a:chExt cx="118407" cy="1973934"/>
          </a:xfrm>
          <a:solidFill>
            <a:schemeClr val="bg1">
              <a:lumMod val="65000"/>
            </a:schemeClr>
          </a:solidFill>
        </p:grpSpPr>
        <p:sp>
          <p:nvSpPr>
            <p:cNvPr id="13" name="Stroomdiagram: Ophalen 12">
              <a:extLst>
                <a:ext uri="{FF2B5EF4-FFF2-40B4-BE49-F238E27FC236}">
                  <a16:creationId xmlns:a16="http://schemas.microsoft.com/office/drawing/2014/main" id="{E7CAC4FC-3459-455F-BCCE-5CB513650E64}"/>
                </a:ext>
              </a:extLst>
            </p:cNvPr>
            <p:cNvSpPr/>
            <p:nvPr/>
          </p:nvSpPr>
          <p:spPr>
            <a:xfrm rot="5400000">
              <a:off x="5956366" y="2879702"/>
              <a:ext cx="147567" cy="118406"/>
            </a:xfrm>
            <a:prstGeom prst="flowChartExtra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troomdiagram: Ophalen 13">
              <a:extLst>
                <a:ext uri="{FF2B5EF4-FFF2-40B4-BE49-F238E27FC236}">
                  <a16:creationId xmlns:a16="http://schemas.microsoft.com/office/drawing/2014/main" id="{4FE3ED0E-29B1-4F98-A542-9D1805FFF171}"/>
                </a:ext>
              </a:extLst>
            </p:cNvPr>
            <p:cNvSpPr/>
            <p:nvPr/>
          </p:nvSpPr>
          <p:spPr>
            <a:xfrm rot="5400000">
              <a:off x="5956365" y="3443582"/>
              <a:ext cx="147567" cy="118406"/>
            </a:xfrm>
            <a:prstGeom prst="flowChartExtra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troomdiagram: Ophalen 14">
              <a:extLst>
                <a:ext uri="{FF2B5EF4-FFF2-40B4-BE49-F238E27FC236}">
                  <a16:creationId xmlns:a16="http://schemas.microsoft.com/office/drawing/2014/main" id="{A4EFBDD1-87E7-4F6D-B67C-A046EEBEDE92}"/>
                </a:ext>
              </a:extLst>
            </p:cNvPr>
            <p:cNvSpPr/>
            <p:nvPr/>
          </p:nvSpPr>
          <p:spPr>
            <a:xfrm rot="5400000">
              <a:off x="5956365" y="4074825"/>
              <a:ext cx="147567" cy="118406"/>
            </a:xfrm>
            <a:prstGeom prst="flowChartExtra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troomdiagram: Ophalen 15">
              <a:extLst>
                <a:ext uri="{FF2B5EF4-FFF2-40B4-BE49-F238E27FC236}">
                  <a16:creationId xmlns:a16="http://schemas.microsoft.com/office/drawing/2014/main" id="{915124D6-C5C9-4643-A2EB-E9D2B0A0D545}"/>
                </a:ext>
              </a:extLst>
            </p:cNvPr>
            <p:cNvSpPr/>
            <p:nvPr/>
          </p:nvSpPr>
          <p:spPr>
            <a:xfrm rot="5400000">
              <a:off x="5956365" y="4706069"/>
              <a:ext cx="147567" cy="118406"/>
            </a:xfrm>
            <a:prstGeom prst="flowChartExtra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itel 1">
            <a:extLst>
              <a:ext uri="{FF2B5EF4-FFF2-40B4-BE49-F238E27FC236}">
                <a16:creationId xmlns:a16="http://schemas.microsoft.com/office/drawing/2014/main" id="{5F27E482-41D5-4A48-9773-80C2C01770F4}"/>
              </a:ext>
            </a:extLst>
          </p:cNvPr>
          <p:cNvSpPr txBox="1">
            <a:spLocks/>
          </p:cNvSpPr>
          <p:nvPr/>
        </p:nvSpPr>
        <p:spPr>
          <a:xfrm>
            <a:off x="623848" y="174830"/>
            <a:ext cx="1051560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Compare </a:t>
            </a:r>
            <a:r>
              <a:rPr lang="en-US" sz="2800" b="1" dirty="0" err="1"/>
              <a:t>HydroLAKES</a:t>
            </a:r>
            <a:r>
              <a:rPr lang="en-US" sz="2800" b="1" dirty="0"/>
              <a:t> and GLDB</a:t>
            </a:r>
            <a:br>
              <a:rPr lang="en-US" sz="2800" b="1" dirty="0">
                <a:solidFill>
                  <a:schemeClr val="bg1">
                    <a:lumMod val="65000"/>
                  </a:schemeClr>
                </a:solidFill>
              </a:rPr>
            </a:b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C7F301E9-C2C9-4FF7-BE3A-7CA71BC637DA}"/>
              </a:ext>
            </a:extLst>
          </p:cNvPr>
          <p:cNvSpPr txBox="1">
            <a:spLocks/>
          </p:cNvSpPr>
          <p:nvPr/>
        </p:nvSpPr>
        <p:spPr>
          <a:xfrm>
            <a:off x="623848" y="5330904"/>
            <a:ext cx="1051560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/>
              <a:t>Choose </a:t>
            </a:r>
            <a:r>
              <a:rPr lang="en-US" sz="2800" b="1" err="1"/>
              <a:t>HydroLAKES</a:t>
            </a:r>
            <a:r>
              <a:rPr lang="en-US" sz="2800" b="1"/>
              <a:t> based on </a:t>
            </a:r>
            <a:br>
              <a:rPr lang="en-US" sz="2800" b="1"/>
            </a:br>
            <a:r>
              <a:rPr lang="en-US" sz="2800" b="1">
                <a:solidFill>
                  <a:schemeClr val="bg1">
                    <a:lumMod val="65000"/>
                  </a:schemeClr>
                </a:solidFill>
              </a:rPr>
              <a:t>consistency with </a:t>
            </a:r>
            <a:r>
              <a:rPr lang="en-US" sz="2800" b="1" err="1">
                <a:solidFill>
                  <a:schemeClr val="bg1">
                    <a:lumMod val="65000"/>
                  </a:schemeClr>
                </a:solidFill>
              </a:rPr>
              <a:t>GRanD</a:t>
            </a:r>
            <a:r>
              <a:rPr lang="en-US" sz="2800" b="1">
                <a:solidFill>
                  <a:schemeClr val="bg1">
                    <a:lumMod val="65000"/>
                  </a:schemeClr>
                </a:solidFill>
              </a:rPr>
              <a:t> and polygons for routing</a:t>
            </a:r>
          </a:p>
        </p:txBody>
      </p:sp>
    </p:spTree>
    <p:extLst>
      <p:ext uri="{BB962C8B-B14F-4D97-AF65-F5344CB8AC3E}">
        <p14:creationId xmlns:p14="http://schemas.microsoft.com/office/powerpoint/2010/main" val="1568447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F31EFA55-F481-482C-BFE4-225D2BBAF2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75440" y="1088764"/>
            <a:ext cx="8641120" cy="5769236"/>
          </a:xfr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28148816-BDE2-48E3-A4F2-A609BAF80B74}"/>
              </a:ext>
            </a:extLst>
          </p:cNvPr>
          <p:cNvSpPr txBox="1">
            <a:spLocks/>
          </p:cNvSpPr>
          <p:nvPr/>
        </p:nvSpPr>
        <p:spPr>
          <a:xfrm>
            <a:off x="623848" y="174830"/>
            <a:ext cx="1051560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CLM input data: lake cover based on </a:t>
            </a:r>
            <a:r>
              <a:rPr lang="en-US" sz="2800" b="1" dirty="0" err="1"/>
              <a:t>HydroLAKES</a:t>
            </a:r>
            <a:r>
              <a:rPr lang="en-US" sz="2800" b="1" dirty="0"/>
              <a:t> and </a:t>
            </a:r>
            <a:r>
              <a:rPr lang="en-US" sz="2800" b="1" dirty="0" err="1"/>
              <a:t>GRanD</a:t>
            </a:r>
            <a:r>
              <a:rPr lang="en-US" sz="2800" b="1" dirty="0"/>
              <a:t> per year</a:t>
            </a: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Distinction between dammed natural lakes and artificial reservoirs </a:t>
            </a:r>
            <a:br>
              <a:rPr lang="en-US" sz="2800" b="1" dirty="0">
                <a:solidFill>
                  <a:schemeClr val="bg1">
                    <a:lumMod val="65000"/>
                  </a:schemeClr>
                </a:solidFill>
              </a:rPr>
            </a:b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00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43D09A-451E-4642-AFE1-0F8C8A960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541" y="1253331"/>
            <a:ext cx="527266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Represent reservoirs in CLM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Choose Input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Implement dynamical lakes in CLM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Conserve water and energy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Look at global effects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Preliminary results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932BA872-1ABF-4E34-A284-AEF1CF32C053}"/>
              </a:ext>
            </a:extLst>
          </p:cNvPr>
          <p:cNvSpPr txBox="1">
            <a:spLocks/>
          </p:cNvSpPr>
          <p:nvPr/>
        </p:nvSpPr>
        <p:spPr>
          <a:xfrm>
            <a:off x="6919333" y="1253331"/>
            <a:ext cx="527266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8" name="Stroomdiagram: Ophalen 7">
            <a:extLst>
              <a:ext uri="{FF2B5EF4-FFF2-40B4-BE49-F238E27FC236}">
                <a16:creationId xmlns:a16="http://schemas.microsoft.com/office/drawing/2014/main" id="{B12ED80E-C85B-4B9C-B6DB-2CB6A4BF145C}"/>
              </a:ext>
            </a:extLst>
          </p:cNvPr>
          <p:cNvSpPr/>
          <p:nvPr/>
        </p:nvSpPr>
        <p:spPr>
          <a:xfrm rot="5400000">
            <a:off x="487725" y="2756209"/>
            <a:ext cx="295507" cy="217449"/>
          </a:xfrm>
          <a:prstGeom prst="flowChartExtra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2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D477FE0-616F-4804-BE38-3AD423196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02895" y="4782731"/>
            <a:ext cx="2743200" cy="365125"/>
          </a:xfrm>
        </p:spPr>
        <p:txBody>
          <a:bodyPr/>
          <a:lstStyle/>
          <a:p>
            <a:fld id="{D0ACF1C0-44CE-4722-A2F0-77352D0F488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0" name="AutoShape 20" descr="imap://dlawren@mailhub.cgd.ucar.edu:993/fetch%3EUID%3E/INBOX%3E13314?part=1.2&amp;type=image/jpeg&amp;filename=high_density.jpg">
            <a:extLst>
              <a:ext uri="{FF2B5EF4-FFF2-40B4-BE49-F238E27FC236}">
                <a16:creationId xmlns:a16="http://schemas.microsoft.com/office/drawing/2014/main" id="{2863A27B-C596-48A9-961F-8594736F82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11908" y="-62888"/>
            <a:ext cx="2540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1" name="Groep 130">
            <a:extLst>
              <a:ext uri="{FF2B5EF4-FFF2-40B4-BE49-F238E27FC236}">
                <a16:creationId xmlns:a16="http://schemas.microsoft.com/office/drawing/2014/main" id="{520E00EE-5C74-4E05-900F-FA5C71F2F14E}"/>
              </a:ext>
            </a:extLst>
          </p:cNvPr>
          <p:cNvGrpSpPr/>
          <p:nvPr/>
        </p:nvGrpSpPr>
        <p:grpSpPr>
          <a:xfrm>
            <a:off x="2930792" y="770747"/>
            <a:ext cx="7777214" cy="5316506"/>
            <a:chOff x="1217126" y="1105131"/>
            <a:chExt cx="8599905" cy="5767921"/>
          </a:xfrm>
        </p:grpSpPr>
        <p:sp>
          <p:nvSpPr>
            <p:cNvPr id="5" name="Line 29">
              <a:extLst>
                <a:ext uri="{FF2B5EF4-FFF2-40B4-BE49-F238E27FC236}">
                  <a16:creationId xmlns:a16="http://schemas.microsoft.com/office/drawing/2014/main" id="{990FE266-6503-40C6-8A16-C3DE9C0D1B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10191" y="3656338"/>
              <a:ext cx="629027" cy="5315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6" name="Rectangle 169" descr="j0182435">
              <a:extLst>
                <a:ext uri="{FF2B5EF4-FFF2-40B4-BE49-F238E27FC236}">
                  <a16:creationId xmlns:a16="http://schemas.microsoft.com/office/drawing/2014/main" id="{5110139F-B7E5-47AA-80FE-479B6BB78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8198" y="4196369"/>
              <a:ext cx="487304" cy="525990"/>
            </a:xfrm>
            <a:prstGeom prst="rect">
              <a:avLst/>
            </a:prstGeom>
            <a:blipFill dpi="0" rotWithShape="0">
              <a:blip r:embed="rId3" cstate="screen"/>
              <a:srcRect/>
              <a:stretch>
                <a:fillRect/>
              </a:stretch>
            </a:blip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pic>
          <p:nvPicPr>
            <p:cNvPr id="7" name="Picture 4" descr="high_density.jpg">
              <a:extLst>
                <a:ext uri="{FF2B5EF4-FFF2-40B4-BE49-F238E27FC236}">
                  <a16:creationId xmlns:a16="http://schemas.microsoft.com/office/drawing/2014/main" id="{600F4AAE-B80D-4DED-B8B9-CC3A20F48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3709377" y="2613093"/>
              <a:ext cx="642056" cy="6096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2944EC1C-945F-475A-AF02-44A5C4AFA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7251" y="1144136"/>
              <a:ext cx="1131879" cy="36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Gridcell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4AB4AA07-E6AC-4D4E-B9D5-7FA4A2DEED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8201" y="3314651"/>
              <a:ext cx="87982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Glacier</a:t>
              </a:r>
            </a:p>
          </p:txBody>
        </p:sp>
        <p:sp>
          <p:nvSpPr>
            <p:cNvPr id="10" name="Text Box 8">
              <a:extLst>
                <a:ext uri="{FF2B5EF4-FFF2-40B4-BE49-F238E27FC236}">
                  <a16:creationId xmlns:a16="http://schemas.microsoft.com/office/drawing/2014/main" id="{CDDE81E1-E5DE-472D-8DBF-E3AB9CE0EA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363" y="3299494"/>
              <a:ext cx="66207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Lake</a:t>
              </a:r>
            </a:p>
          </p:txBody>
        </p:sp>
        <p:sp>
          <p:nvSpPr>
            <p:cNvPr id="11" name="Rectangle 10" descr="washington-rain-forest">
              <a:extLst>
                <a:ext uri="{FF2B5EF4-FFF2-40B4-BE49-F238E27FC236}">
                  <a16:creationId xmlns:a16="http://schemas.microsoft.com/office/drawing/2014/main" id="{F3E18DD7-E49D-4A85-A265-F11588C96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0373" y="2524337"/>
              <a:ext cx="822478" cy="816888"/>
            </a:xfrm>
            <a:prstGeom prst="rect">
              <a:avLst/>
            </a:prstGeom>
            <a:blipFill dpi="0" rotWithShape="0">
              <a:blip r:embed="rId5" cstate="screen"/>
              <a:srcRect/>
              <a:stretch>
                <a:fillRect/>
              </a:stretch>
            </a:blip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12" name="Rectangle 11" descr="glacier">
              <a:extLst>
                <a:ext uri="{FF2B5EF4-FFF2-40B4-BE49-F238E27FC236}">
                  <a16:creationId xmlns:a16="http://schemas.microsoft.com/office/drawing/2014/main" id="{D6A5A73B-7DBF-40B0-BD18-B0898C2A4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4788" y="2511239"/>
              <a:ext cx="813110" cy="800278"/>
            </a:xfrm>
            <a:prstGeom prst="rect">
              <a:avLst/>
            </a:prstGeom>
            <a:blipFill dpi="0" rotWithShape="0">
              <a:blip r:embed="rId6" cstate="screen"/>
              <a:srcRect/>
              <a:stretch>
                <a:fillRect/>
              </a:stretch>
            </a:blip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13" name="Text Box 12">
              <a:extLst>
                <a:ext uri="{FF2B5EF4-FFF2-40B4-BE49-F238E27FC236}">
                  <a16:creationId xmlns:a16="http://schemas.microsoft.com/office/drawing/2014/main" id="{B233F4D9-83E1-4D51-B7F4-825AEFEA40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5987" y="2029930"/>
              <a:ext cx="121943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Landunit</a:t>
              </a:r>
            </a:p>
          </p:txBody>
        </p:sp>
        <p:sp>
          <p:nvSpPr>
            <p:cNvPr id="14" name="Text Box 13">
              <a:extLst>
                <a:ext uri="{FF2B5EF4-FFF2-40B4-BE49-F238E27FC236}">
                  <a16:creationId xmlns:a16="http://schemas.microsoft.com/office/drawing/2014/main" id="{6FE8533C-A494-4F94-BF4B-9F753BF86D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7126" y="3913668"/>
              <a:ext cx="1171962" cy="36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Column</a:t>
              </a:r>
            </a:p>
          </p:txBody>
        </p:sp>
        <p:sp>
          <p:nvSpPr>
            <p:cNvPr id="15" name="Rectangle 14" descr="desert">
              <a:extLst>
                <a:ext uri="{FF2B5EF4-FFF2-40B4-BE49-F238E27FC236}">
                  <a16:creationId xmlns:a16="http://schemas.microsoft.com/office/drawing/2014/main" id="{9E002B81-7267-4E8F-836C-2A0D75050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2616" y="5811822"/>
              <a:ext cx="720355" cy="801705"/>
            </a:xfrm>
            <a:prstGeom prst="rect">
              <a:avLst/>
            </a:prstGeom>
            <a:blipFill dpi="0" rotWithShape="0">
              <a:blip r:embed="rId7" cstate="screen"/>
              <a:srcRect/>
              <a:stretch>
                <a:fillRect/>
              </a:stretch>
            </a:blip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16" name="Rectangle 15" descr="grassland">
              <a:extLst>
                <a:ext uri="{FF2B5EF4-FFF2-40B4-BE49-F238E27FC236}">
                  <a16:creationId xmlns:a16="http://schemas.microsoft.com/office/drawing/2014/main" id="{D71F3A55-A9B9-4641-A34E-3A91B36B8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6241" y="5811822"/>
              <a:ext cx="720355" cy="801705"/>
            </a:xfrm>
            <a:prstGeom prst="rect">
              <a:avLst/>
            </a:prstGeom>
            <a:blipFill dpi="0" rotWithShape="0">
              <a:blip r:embed="rId8" cstate="screen"/>
              <a:srcRect/>
              <a:stretch>
                <a:fillRect/>
              </a:stretch>
            </a:blip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17" name="Rectangle 16" descr="lba_canopy">
              <a:extLst>
                <a:ext uri="{FF2B5EF4-FFF2-40B4-BE49-F238E27FC236}">
                  <a16:creationId xmlns:a16="http://schemas.microsoft.com/office/drawing/2014/main" id="{AD70D6E9-19D6-4784-AA43-9C52101E3A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5755" y="5811822"/>
              <a:ext cx="720355" cy="801705"/>
            </a:xfrm>
            <a:prstGeom prst="rect">
              <a:avLst/>
            </a:prstGeom>
            <a:blipFill dpi="0" rotWithShape="0">
              <a:blip r:embed="rId9" cstate="screen"/>
              <a:srcRect/>
              <a:stretch>
                <a:fillRect/>
              </a:stretch>
            </a:blip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18" name="Text Box 18">
              <a:extLst>
                <a:ext uri="{FF2B5EF4-FFF2-40B4-BE49-F238E27FC236}">
                  <a16:creationId xmlns:a16="http://schemas.microsoft.com/office/drawing/2014/main" id="{4C533355-0FCE-46A6-8513-EF46571943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7482" y="5463105"/>
              <a:ext cx="8597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Patch</a:t>
              </a:r>
            </a:p>
          </p:txBody>
        </p:sp>
        <p:sp>
          <p:nvSpPr>
            <p:cNvPr id="19" name="Text Box 20">
              <a:extLst>
                <a:ext uri="{FF2B5EF4-FFF2-40B4-BE49-F238E27FC236}">
                  <a16:creationId xmlns:a16="http://schemas.microsoft.com/office/drawing/2014/main" id="{BD0C7DF7-9EF3-45B2-87DF-56E4D76728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5861" y="3457704"/>
              <a:ext cx="84330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Urban</a:t>
              </a:r>
            </a:p>
          </p:txBody>
        </p:sp>
        <p:sp>
          <p:nvSpPr>
            <p:cNvPr id="20" name="Line 22">
              <a:extLst>
                <a:ext uri="{FF2B5EF4-FFF2-40B4-BE49-F238E27FC236}">
                  <a16:creationId xmlns:a16="http://schemas.microsoft.com/office/drawing/2014/main" id="{AF0C5E62-866B-4338-AD63-44C01E96A3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42300" y="2226194"/>
              <a:ext cx="1889997" cy="1740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21" name="Line 23">
              <a:extLst>
                <a:ext uri="{FF2B5EF4-FFF2-40B4-BE49-F238E27FC236}">
                  <a16:creationId xmlns:a16="http://schemas.microsoft.com/office/drawing/2014/main" id="{AF15F684-A01B-42BC-A018-BC4038118B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15358" y="2223341"/>
              <a:ext cx="1829498" cy="1854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22" name="Line 24">
              <a:extLst>
                <a:ext uri="{FF2B5EF4-FFF2-40B4-BE49-F238E27FC236}">
                  <a16:creationId xmlns:a16="http://schemas.microsoft.com/office/drawing/2014/main" id="{06F54521-17A0-4FF3-8E49-3B2C57A7E2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39218" y="2410849"/>
              <a:ext cx="0" cy="3166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23" name="Line 26">
              <a:extLst>
                <a:ext uri="{FF2B5EF4-FFF2-40B4-BE49-F238E27FC236}">
                  <a16:creationId xmlns:a16="http://schemas.microsoft.com/office/drawing/2014/main" id="{F58BED78-DA7F-46E3-93C9-6B91E03AAA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42300" y="2400234"/>
              <a:ext cx="0" cy="12410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24" name="Line 27">
              <a:extLst>
                <a:ext uri="{FF2B5EF4-FFF2-40B4-BE49-F238E27FC236}">
                  <a16:creationId xmlns:a16="http://schemas.microsoft.com/office/drawing/2014/main" id="{2A63011D-2DDA-4E99-9A47-71D0E4F4B9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74296" y="2314736"/>
              <a:ext cx="0" cy="2011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25" name="Line 28">
              <a:extLst>
                <a:ext uri="{FF2B5EF4-FFF2-40B4-BE49-F238E27FC236}">
                  <a16:creationId xmlns:a16="http://schemas.microsoft.com/office/drawing/2014/main" id="{9F086D74-A0AA-4D84-86B4-78DB521804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24521" y="2011975"/>
              <a:ext cx="0" cy="4996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26" name="Line 30">
              <a:extLst>
                <a:ext uri="{FF2B5EF4-FFF2-40B4-BE49-F238E27FC236}">
                  <a16:creationId xmlns:a16="http://schemas.microsoft.com/office/drawing/2014/main" id="{433E643D-1786-4A25-8622-85DA3E9DD7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09972" y="5555280"/>
              <a:ext cx="2375514" cy="341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27" name="Line 34">
              <a:extLst>
                <a:ext uri="{FF2B5EF4-FFF2-40B4-BE49-F238E27FC236}">
                  <a16:creationId xmlns:a16="http://schemas.microsoft.com/office/drawing/2014/main" id="{931C4F83-F825-4CA1-9F2E-A80089888A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34650" y="5560796"/>
              <a:ext cx="0" cy="2467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28" name="Line 35">
              <a:extLst>
                <a:ext uri="{FF2B5EF4-FFF2-40B4-BE49-F238E27FC236}">
                  <a16:creationId xmlns:a16="http://schemas.microsoft.com/office/drawing/2014/main" id="{C393B795-B7FC-4EFB-8F71-CD6AFB28A1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56658" y="5556562"/>
              <a:ext cx="0" cy="2467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29" name="Line 36">
              <a:extLst>
                <a:ext uri="{FF2B5EF4-FFF2-40B4-BE49-F238E27FC236}">
                  <a16:creationId xmlns:a16="http://schemas.microsoft.com/office/drawing/2014/main" id="{C21B8B46-F861-4BD0-AC32-7097BAC84C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2194" y="3656338"/>
              <a:ext cx="0" cy="71966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30" name="Text Box 37">
              <a:extLst>
                <a:ext uri="{FF2B5EF4-FFF2-40B4-BE49-F238E27FC236}">
                  <a16:creationId xmlns:a16="http://schemas.microsoft.com/office/drawing/2014/main" id="{76DD3790-6E67-4819-A57C-FC739831FC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2706" y="3301795"/>
              <a:ext cx="120020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Vegetated</a:t>
              </a:r>
            </a:p>
          </p:txBody>
        </p:sp>
        <p:sp>
          <p:nvSpPr>
            <p:cNvPr id="31" name="Rectangle 38" descr="PH02382J">
              <a:extLst>
                <a:ext uri="{FF2B5EF4-FFF2-40B4-BE49-F238E27FC236}">
                  <a16:creationId xmlns:a16="http://schemas.microsoft.com/office/drawing/2014/main" id="{294429EF-7DBC-4DE5-BF6C-F472C46125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8375" y="4284618"/>
              <a:ext cx="813110" cy="801705"/>
            </a:xfrm>
            <a:prstGeom prst="rect">
              <a:avLst/>
            </a:prstGeom>
            <a:blipFill dpi="0" rotWithShape="0">
              <a:blip r:embed="rId10" cstate="screen"/>
              <a:srcRect/>
              <a:stretch>
                <a:fillRect/>
              </a:stretch>
            </a:blip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32" name="Text Box 39">
              <a:extLst>
                <a:ext uri="{FF2B5EF4-FFF2-40B4-BE49-F238E27FC236}">
                  <a16:creationId xmlns:a16="http://schemas.microsoft.com/office/drawing/2014/main" id="{9540E22A-1A1A-412A-BD8B-D7BB8804F3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9776" y="5058860"/>
              <a:ext cx="88840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Soil </a:t>
              </a:r>
            </a:p>
          </p:txBody>
        </p:sp>
        <p:sp>
          <p:nvSpPr>
            <p:cNvPr id="33" name="Line 27">
              <a:extLst>
                <a:ext uri="{FF2B5EF4-FFF2-40B4-BE49-F238E27FC236}">
                  <a16:creationId xmlns:a16="http://schemas.microsoft.com/office/drawing/2014/main" id="{B6DC8803-808E-4F4D-87E6-559935FA0D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30955" y="2329305"/>
              <a:ext cx="0" cy="2011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34" name="Text Box 8">
              <a:extLst>
                <a:ext uri="{FF2B5EF4-FFF2-40B4-BE49-F238E27FC236}">
                  <a16:creationId xmlns:a16="http://schemas.microsoft.com/office/drawing/2014/main" id="{64B32ADF-5FE7-4D2D-A8A9-2A5F9919E5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28543" y="3310671"/>
              <a:ext cx="99712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Crop</a:t>
              </a:r>
            </a:p>
          </p:txBody>
        </p:sp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39B22FE6-8FD4-4267-974F-4936EFD0DC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09972" y="5395156"/>
              <a:ext cx="0" cy="40894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84848687-225A-4B68-BC58-F97CC5D875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74007" y="5548096"/>
              <a:ext cx="0" cy="2467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pic>
          <p:nvPicPr>
            <p:cNvPr id="37" name="Picture 2" descr="http://www.ens-newswire.com/ens/may2007/20070516_forestboreal.jpg">
              <a:extLst>
                <a:ext uri="{FF2B5EF4-FFF2-40B4-BE49-F238E27FC236}">
                  <a16:creationId xmlns:a16="http://schemas.microsoft.com/office/drawing/2014/main" id="{3DF3E83C-2F68-4A71-BADD-08F62C1B4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/>
            <a:srcRect/>
            <a:stretch>
              <a:fillRect/>
            </a:stretch>
          </p:blipFill>
          <p:spPr bwMode="auto">
            <a:xfrm>
              <a:off x="1606819" y="5813519"/>
              <a:ext cx="698540" cy="79851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pic>
          <p:nvPicPr>
            <p:cNvPr id="38" name="Picture 4" descr="http://upload.wikimedia.org/wikipedia/commons/a/a7/Medecine_Lake.jpg">
              <a:extLst>
                <a:ext uri="{FF2B5EF4-FFF2-40B4-BE49-F238E27FC236}">
                  <a16:creationId xmlns:a16="http://schemas.microsoft.com/office/drawing/2014/main" id="{39CD261A-90A7-421D-8DA3-66057E5563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/>
            <a:srcRect/>
            <a:stretch>
              <a:fillRect/>
            </a:stretch>
          </p:blipFill>
          <p:spPr bwMode="auto">
            <a:xfrm>
              <a:off x="2463186" y="2528424"/>
              <a:ext cx="822853" cy="77893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pic>
          <p:nvPicPr>
            <p:cNvPr id="39" name="Picture 10" descr="http://www.skyboximaging.com/sites/default/files/styles/660px_wide/public/Agriculture.jpg">
              <a:extLst>
                <a:ext uri="{FF2B5EF4-FFF2-40B4-BE49-F238E27FC236}">
                  <a16:creationId xmlns:a16="http://schemas.microsoft.com/office/drawing/2014/main" id="{D9BB3489-B806-4C96-B105-E27B0E18BD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/>
            <a:srcRect/>
            <a:stretch>
              <a:fillRect/>
            </a:stretch>
          </p:blipFill>
          <p:spPr bwMode="auto">
            <a:xfrm>
              <a:off x="5313630" y="2511495"/>
              <a:ext cx="815800" cy="8043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sp>
          <p:nvSpPr>
            <p:cNvPr id="40" name="Text Box 37">
              <a:extLst>
                <a:ext uri="{FF2B5EF4-FFF2-40B4-BE49-F238E27FC236}">
                  <a16:creationId xmlns:a16="http://schemas.microsoft.com/office/drawing/2014/main" id="{1DFE9ABB-46F1-4E6A-B7DE-E90C5A2655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0495" y="6577520"/>
              <a:ext cx="92926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PFT1</a:t>
              </a:r>
            </a:p>
          </p:txBody>
        </p:sp>
        <p:sp>
          <p:nvSpPr>
            <p:cNvPr id="41" name="Text Box 37">
              <a:extLst>
                <a:ext uri="{FF2B5EF4-FFF2-40B4-BE49-F238E27FC236}">
                  <a16:creationId xmlns:a16="http://schemas.microsoft.com/office/drawing/2014/main" id="{8F76AD13-9AC8-40B1-9F0E-0A7322C5A6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5996" y="6577520"/>
              <a:ext cx="92926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PFT2</a:t>
              </a:r>
            </a:p>
          </p:txBody>
        </p:sp>
        <p:sp>
          <p:nvSpPr>
            <p:cNvPr id="42" name="Text Box 37">
              <a:extLst>
                <a:ext uri="{FF2B5EF4-FFF2-40B4-BE49-F238E27FC236}">
                  <a16:creationId xmlns:a16="http://schemas.microsoft.com/office/drawing/2014/main" id="{EBA02677-CC42-4CA4-A23B-41A7BF467A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4995" y="6577520"/>
              <a:ext cx="92926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PFT3</a:t>
              </a:r>
            </a:p>
          </p:txBody>
        </p:sp>
        <p:sp>
          <p:nvSpPr>
            <p:cNvPr id="43" name="Text Box 37">
              <a:extLst>
                <a:ext uri="{FF2B5EF4-FFF2-40B4-BE49-F238E27FC236}">
                  <a16:creationId xmlns:a16="http://schemas.microsoft.com/office/drawing/2014/main" id="{B7ECC81D-4AA5-4F8D-9791-6BA006FF6D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9888" y="6577520"/>
              <a:ext cx="92926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PFT4 …</a:t>
              </a:r>
            </a:p>
          </p:txBody>
        </p:sp>
        <p:sp>
          <p:nvSpPr>
            <p:cNvPr id="44" name="Line 35">
              <a:extLst>
                <a:ext uri="{FF2B5EF4-FFF2-40B4-BE49-F238E27FC236}">
                  <a16:creationId xmlns:a16="http://schemas.microsoft.com/office/drawing/2014/main" id="{3319323C-A4D0-4D9E-9AB8-C487900EF9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413477" y="5415580"/>
              <a:ext cx="0" cy="43011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5" name="Line 34">
              <a:extLst>
                <a:ext uri="{FF2B5EF4-FFF2-40B4-BE49-F238E27FC236}">
                  <a16:creationId xmlns:a16="http://schemas.microsoft.com/office/drawing/2014/main" id="{4548FCCD-30D8-4735-AFAC-D0A72E7282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61220" y="5407108"/>
              <a:ext cx="0" cy="41742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46" name="Line 29">
              <a:extLst>
                <a:ext uri="{FF2B5EF4-FFF2-40B4-BE49-F238E27FC236}">
                  <a16:creationId xmlns:a16="http://schemas.microsoft.com/office/drawing/2014/main" id="{5F287E1E-A11D-4C42-A30E-85863421AA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23085" y="3669853"/>
              <a:ext cx="1030903" cy="4161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47" name="Line 30">
              <a:extLst>
                <a:ext uri="{FF2B5EF4-FFF2-40B4-BE49-F238E27FC236}">
                  <a16:creationId xmlns:a16="http://schemas.microsoft.com/office/drawing/2014/main" id="{B54B82E3-9BA4-4974-BFE8-93C26E3C0D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42197" y="4082073"/>
              <a:ext cx="248355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Line 34">
              <a:extLst>
                <a:ext uri="{FF2B5EF4-FFF2-40B4-BE49-F238E27FC236}">
                  <a16:creationId xmlns:a16="http://schemas.microsoft.com/office/drawing/2014/main" id="{B6291F13-7C92-44F5-8356-3153895CE8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62025" y="4096055"/>
              <a:ext cx="0" cy="2467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49" name="Line 35">
              <a:extLst>
                <a:ext uri="{FF2B5EF4-FFF2-40B4-BE49-F238E27FC236}">
                  <a16:creationId xmlns:a16="http://schemas.microsoft.com/office/drawing/2014/main" id="{9AFCC7E5-73B4-40D5-8772-D2FCC2F860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484033" y="4091821"/>
              <a:ext cx="0" cy="2467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0" name="Line 34">
              <a:extLst>
                <a:ext uri="{FF2B5EF4-FFF2-40B4-BE49-F238E27FC236}">
                  <a16:creationId xmlns:a16="http://schemas.microsoft.com/office/drawing/2014/main" id="{786772A2-3419-4C63-9CE3-E51FEBFE28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47112" y="4079122"/>
              <a:ext cx="0" cy="2467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51" name="Line 35">
              <a:extLst>
                <a:ext uri="{FF2B5EF4-FFF2-40B4-BE49-F238E27FC236}">
                  <a16:creationId xmlns:a16="http://schemas.microsoft.com/office/drawing/2014/main" id="{6D0B3D57-AFD7-4969-976F-6747E9E5C1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21331" y="4083355"/>
              <a:ext cx="0" cy="2467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pic>
          <p:nvPicPr>
            <p:cNvPr id="52" name="Picture 40" descr="crops">
              <a:extLst>
                <a:ext uri="{FF2B5EF4-FFF2-40B4-BE49-F238E27FC236}">
                  <a16:creationId xmlns:a16="http://schemas.microsoft.com/office/drawing/2014/main" id="{F52312D5-BBA6-4490-AFB6-E868F14B67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lum bright="10000"/>
            </a:blip>
            <a:srcRect/>
            <a:stretch>
              <a:fillRect/>
            </a:stretch>
          </p:blipFill>
          <p:spPr bwMode="auto">
            <a:xfrm>
              <a:off x="6444321" y="4296283"/>
              <a:ext cx="715189" cy="81026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3" name="Picture 40" descr="crops">
              <a:extLst>
                <a:ext uri="{FF2B5EF4-FFF2-40B4-BE49-F238E27FC236}">
                  <a16:creationId xmlns:a16="http://schemas.microsoft.com/office/drawing/2014/main" id="{60067193-EA29-4C95-BF7C-975CEA6FB7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lum bright="10000"/>
            </a:blip>
            <a:srcRect/>
            <a:stretch>
              <a:fillRect/>
            </a:stretch>
          </p:blipFill>
          <p:spPr bwMode="auto">
            <a:xfrm>
              <a:off x="8058894" y="4302157"/>
              <a:ext cx="708777" cy="80299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4" name="Picture 8" descr="http://ga.water.usgs.gov/edu/pictures/irrigation.jpg">
              <a:extLst>
                <a:ext uri="{FF2B5EF4-FFF2-40B4-BE49-F238E27FC236}">
                  <a16:creationId xmlns:a16="http://schemas.microsoft.com/office/drawing/2014/main" id="{F0A8700D-F6B0-4F48-82E3-B4363294B2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screen"/>
            <a:srcRect/>
            <a:stretch>
              <a:fillRect/>
            </a:stretch>
          </p:blipFill>
          <p:spPr bwMode="auto">
            <a:xfrm>
              <a:off x="7252849" y="4297987"/>
              <a:ext cx="702909" cy="80433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pic>
          <p:nvPicPr>
            <p:cNvPr id="55" name="Picture 8" descr="http://ga.water.usgs.gov/edu/pictures/irrigation.jpg">
              <a:extLst>
                <a:ext uri="{FF2B5EF4-FFF2-40B4-BE49-F238E27FC236}">
                  <a16:creationId xmlns:a16="http://schemas.microsoft.com/office/drawing/2014/main" id="{B2E7F746-8EAC-4504-8BC4-80E0CDC192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screen"/>
            <a:srcRect/>
            <a:stretch>
              <a:fillRect/>
            </a:stretch>
          </p:blipFill>
          <p:spPr bwMode="auto">
            <a:xfrm>
              <a:off x="8875619" y="4289521"/>
              <a:ext cx="702909" cy="80433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pic>
          <p:nvPicPr>
            <p:cNvPr id="56" name="Picture 12" descr="https://encrypted-tbn0.gstatic.com/images?q=tbn:ANd9GcQLKNwbSTOCmPg1ylATNj_A3u5eMTudkqcwPASwZc8q_oVMcFdGaQ">
              <a:extLst>
                <a:ext uri="{FF2B5EF4-FFF2-40B4-BE49-F238E27FC236}">
                  <a16:creationId xmlns:a16="http://schemas.microsoft.com/office/drawing/2014/main" id="{A2FF1C77-58F2-4F92-A534-F9B722AB49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6434397" y="5813519"/>
              <a:ext cx="709966" cy="78739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pic>
          <p:nvPicPr>
            <p:cNvPr id="57" name="Picture 12" descr="https://encrypted-tbn0.gstatic.com/images?q=tbn:ANd9GcQLKNwbSTOCmPg1ylATNj_A3u5eMTudkqcwPASwZc8q_oVMcFdGaQ">
              <a:extLst>
                <a:ext uri="{FF2B5EF4-FFF2-40B4-BE49-F238E27FC236}">
                  <a16:creationId xmlns:a16="http://schemas.microsoft.com/office/drawing/2014/main" id="{27F42830-7FA1-445D-984B-8A2C692EC7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252837" y="5805050"/>
              <a:ext cx="709966" cy="78739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pic>
          <p:nvPicPr>
            <p:cNvPr id="58" name="Picture 14" descr="http://static.guim.co.uk/sys-images/Guardian/Pix/pictures/2008/02/12/wheat10a.jpg">
              <a:extLst>
                <a:ext uri="{FF2B5EF4-FFF2-40B4-BE49-F238E27FC236}">
                  <a16:creationId xmlns:a16="http://schemas.microsoft.com/office/drawing/2014/main" id="{A634CB02-ECCA-42A4-9936-236E619032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screen"/>
            <a:srcRect/>
            <a:stretch>
              <a:fillRect/>
            </a:stretch>
          </p:blipFill>
          <p:spPr bwMode="auto">
            <a:xfrm>
              <a:off x="8085178" y="5805051"/>
              <a:ext cx="696064" cy="77892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pic>
          <p:nvPicPr>
            <p:cNvPr id="59" name="Picture 14" descr="http://static.guim.co.uk/sys-images/Guardian/Pix/pictures/2008/02/12/wheat10a.jpg">
              <a:extLst>
                <a:ext uri="{FF2B5EF4-FFF2-40B4-BE49-F238E27FC236}">
                  <a16:creationId xmlns:a16="http://schemas.microsoft.com/office/drawing/2014/main" id="{5D89D629-9D46-4987-A447-C580EF50C0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screen"/>
            <a:srcRect/>
            <a:stretch>
              <a:fillRect/>
            </a:stretch>
          </p:blipFill>
          <p:spPr bwMode="auto">
            <a:xfrm>
              <a:off x="8882464" y="5788118"/>
              <a:ext cx="696064" cy="77892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sp>
          <p:nvSpPr>
            <p:cNvPr id="60" name="Text Box 37">
              <a:extLst>
                <a:ext uri="{FF2B5EF4-FFF2-40B4-BE49-F238E27FC236}">
                  <a16:creationId xmlns:a16="http://schemas.microsoft.com/office/drawing/2014/main" id="{B0F2628C-DE18-45BD-80D1-EEA58486A5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98375" y="5087379"/>
              <a:ext cx="92926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Unirrig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61" name="Text Box 37">
              <a:extLst>
                <a:ext uri="{FF2B5EF4-FFF2-40B4-BE49-F238E27FC236}">
                  <a16:creationId xmlns:a16="http://schemas.microsoft.com/office/drawing/2014/main" id="{D0C0580C-7521-4893-BC92-C3A2A458E3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30931" y="5078912"/>
              <a:ext cx="92926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Irrig</a:t>
              </a:r>
            </a:p>
          </p:txBody>
        </p:sp>
        <p:sp>
          <p:nvSpPr>
            <p:cNvPr id="62" name="Text Box 37">
              <a:extLst>
                <a:ext uri="{FF2B5EF4-FFF2-40B4-BE49-F238E27FC236}">
                  <a16:creationId xmlns:a16="http://schemas.microsoft.com/office/drawing/2014/main" id="{B8898AC0-C3C1-4B1D-8BEC-FB7AF7AFF0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2316" y="5078912"/>
              <a:ext cx="92926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Unirrig</a:t>
              </a:r>
            </a:p>
          </p:txBody>
        </p:sp>
        <p:sp>
          <p:nvSpPr>
            <p:cNvPr id="63" name="Text Box 37">
              <a:extLst>
                <a:ext uri="{FF2B5EF4-FFF2-40B4-BE49-F238E27FC236}">
                  <a16:creationId xmlns:a16="http://schemas.microsoft.com/office/drawing/2014/main" id="{D7E8BDD3-9D7B-4CDF-A72E-AF8309701C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81930" y="5070445"/>
              <a:ext cx="92926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Irrig</a:t>
              </a:r>
            </a:p>
          </p:txBody>
        </p:sp>
        <p:sp>
          <p:nvSpPr>
            <p:cNvPr id="64" name="Text Box 37">
              <a:extLst>
                <a:ext uri="{FF2B5EF4-FFF2-40B4-BE49-F238E27FC236}">
                  <a16:creationId xmlns:a16="http://schemas.microsoft.com/office/drawing/2014/main" id="{E45A7F41-B9EE-442A-97C9-143B21036E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98371" y="6581001"/>
              <a:ext cx="92926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Crop1</a:t>
              </a:r>
            </a:p>
          </p:txBody>
        </p:sp>
        <p:sp>
          <p:nvSpPr>
            <p:cNvPr id="65" name="Text Box 37">
              <a:extLst>
                <a:ext uri="{FF2B5EF4-FFF2-40B4-BE49-F238E27FC236}">
                  <a16:creationId xmlns:a16="http://schemas.microsoft.com/office/drawing/2014/main" id="{88EB80B1-3F49-48D5-80D1-0CB7C2A4B2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3871" y="6581001"/>
              <a:ext cx="92926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Crop1</a:t>
              </a:r>
            </a:p>
          </p:txBody>
        </p:sp>
        <p:sp>
          <p:nvSpPr>
            <p:cNvPr id="66" name="Text Box 37">
              <a:extLst>
                <a:ext uri="{FF2B5EF4-FFF2-40B4-BE49-F238E27FC236}">
                  <a16:creationId xmlns:a16="http://schemas.microsoft.com/office/drawing/2014/main" id="{BBD6B2EE-5D5E-4158-B880-33C8B64657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12871" y="6581001"/>
              <a:ext cx="92926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Crop2</a:t>
              </a:r>
            </a:p>
          </p:txBody>
        </p:sp>
        <p:sp>
          <p:nvSpPr>
            <p:cNvPr id="67" name="Text Box 37">
              <a:extLst>
                <a:ext uri="{FF2B5EF4-FFF2-40B4-BE49-F238E27FC236}">
                  <a16:creationId xmlns:a16="http://schemas.microsoft.com/office/drawing/2014/main" id="{6E41970E-FE75-481E-B0EF-60B13C7CB4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87763" y="6572534"/>
              <a:ext cx="929268" cy="300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Crop2 …</a:t>
              </a:r>
            </a:p>
          </p:txBody>
        </p:sp>
        <p:sp>
          <p:nvSpPr>
            <p:cNvPr id="68" name="Line 34">
              <a:extLst>
                <a:ext uri="{FF2B5EF4-FFF2-40B4-BE49-F238E27FC236}">
                  <a16:creationId xmlns:a16="http://schemas.microsoft.com/office/drawing/2014/main" id="{1DD632DE-FC29-4D6D-ADCB-1FC9C815EA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93776" y="5398642"/>
              <a:ext cx="2141" cy="4258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69" name="Line 35">
              <a:extLst>
                <a:ext uri="{FF2B5EF4-FFF2-40B4-BE49-F238E27FC236}">
                  <a16:creationId xmlns:a16="http://schemas.microsoft.com/office/drawing/2014/main" id="{1F93E986-70F0-40F3-AE5B-5878E22CB0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38975" y="5407113"/>
              <a:ext cx="0" cy="41318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pic>
          <p:nvPicPr>
            <p:cNvPr id="71" name="Picture 68" descr="high_density.png">
              <a:extLst>
                <a:ext uri="{FF2B5EF4-FFF2-40B4-BE49-F238E27FC236}">
                  <a16:creationId xmlns:a16="http://schemas.microsoft.com/office/drawing/2014/main" id="{EC002D3B-24A9-4CB8-8E66-AAFE24B02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3504760" y="2909426"/>
              <a:ext cx="550335" cy="570247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72" name="Line 160">
              <a:extLst>
                <a:ext uri="{FF2B5EF4-FFF2-40B4-BE49-F238E27FC236}">
                  <a16:creationId xmlns:a16="http://schemas.microsoft.com/office/drawing/2014/main" id="{BB296EA4-5230-4B87-B6CA-808BFFC0AA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71636" y="3079006"/>
              <a:ext cx="713" cy="2357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73" name="Rectangle 154" descr="j0149075">
              <a:extLst>
                <a:ext uri="{FF2B5EF4-FFF2-40B4-BE49-F238E27FC236}">
                  <a16:creationId xmlns:a16="http://schemas.microsoft.com/office/drawing/2014/main" id="{9A88A60D-075C-42EF-9B2C-A0BA479AB4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9248" y="4560437"/>
              <a:ext cx="487304" cy="525990"/>
            </a:xfrm>
            <a:prstGeom prst="rect">
              <a:avLst/>
            </a:prstGeom>
            <a:blipFill dpi="0" rotWithShape="0">
              <a:blip r:embed="rId20" cstate="screen"/>
              <a:srcRect/>
              <a:stretch>
                <a:fillRect/>
              </a:stretch>
            </a:blip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74" name="Rectangle 155" descr="PH03970I">
              <a:extLst>
                <a:ext uri="{FF2B5EF4-FFF2-40B4-BE49-F238E27FC236}">
                  <a16:creationId xmlns:a16="http://schemas.microsoft.com/office/drawing/2014/main" id="{9F2CECF1-8B40-4655-BCA8-C1999703D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0918" y="4187902"/>
              <a:ext cx="487304" cy="525990"/>
            </a:xfrm>
            <a:prstGeom prst="rect">
              <a:avLst/>
            </a:prstGeom>
            <a:blipFill dpi="0" rotWithShape="0">
              <a:blip r:embed="rId21" cstate="screen"/>
              <a:srcRect/>
              <a:stretch>
                <a:fillRect/>
              </a:stretch>
            </a:blip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75" name="Rectangle 157" descr="PH02546J">
              <a:extLst>
                <a:ext uri="{FF2B5EF4-FFF2-40B4-BE49-F238E27FC236}">
                  <a16:creationId xmlns:a16="http://schemas.microsoft.com/office/drawing/2014/main" id="{1A2B741B-0818-44E3-B5FF-EC654FD786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7593" y="4561495"/>
              <a:ext cx="487304" cy="525990"/>
            </a:xfrm>
            <a:prstGeom prst="rect">
              <a:avLst/>
            </a:prstGeom>
            <a:blipFill dpi="0" rotWithShape="0">
              <a:blip r:embed="rId22" cstate="screen"/>
              <a:srcRect/>
              <a:stretch>
                <a:fillRect/>
              </a:stretch>
            </a:blip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76" name="Rectangle 158" descr="j0182688">
              <a:extLst>
                <a:ext uri="{FF2B5EF4-FFF2-40B4-BE49-F238E27FC236}">
                  <a16:creationId xmlns:a16="http://schemas.microsoft.com/office/drawing/2014/main" id="{E397DF7B-1349-41D2-9DB3-943311A33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7167" y="4196369"/>
              <a:ext cx="487304" cy="525990"/>
            </a:xfrm>
            <a:prstGeom prst="rect">
              <a:avLst/>
            </a:prstGeom>
            <a:blipFill dpi="0" rotWithShape="0">
              <a:blip r:embed="rId23" cstate="screen"/>
              <a:srcRect/>
              <a:stretch>
                <a:fillRect/>
              </a:stretch>
            </a:blip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pic>
          <p:nvPicPr>
            <p:cNvPr id="77" name="Picture 18" descr="http://images.fineartamerica.com/images-medium-large/san-francisco-tall-buildings-in-the-financial-district--5d17897-wingsdomain-art-and-photography.jpg">
              <a:extLst>
                <a:ext uri="{FF2B5EF4-FFF2-40B4-BE49-F238E27FC236}">
                  <a16:creationId xmlns:a16="http://schemas.microsoft.com/office/drawing/2014/main" id="{E254C491-705F-46F5-9280-61079253B3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screen"/>
            <a:srcRect/>
            <a:stretch>
              <a:fillRect/>
            </a:stretch>
          </p:blipFill>
          <p:spPr bwMode="auto">
            <a:xfrm>
              <a:off x="3408630" y="2418363"/>
              <a:ext cx="470077" cy="63500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sp>
          <p:nvSpPr>
            <p:cNvPr id="78" name="Text Box 37">
              <a:extLst>
                <a:ext uri="{FF2B5EF4-FFF2-40B4-BE49-F238E27FC236}">
                  <a16:creationId xmlns:a16="http://schemas.microsoft.com/office/drawing/2014/main" id="{6A7C7151-019C-4248-887B-0C60165A2D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2485" y="4695070"/>
              <a:ext cx="92926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Roof</a:t>
              </a:r>
            </a:p>
          </p:txBody>
        </p:sp>
        <p:sp>
          <p:nvSpPr>
            <p:cNvPr id="79" name="Text Box 37">
              <a:extLst>
                <a:ext uri="{FF2B5EF4-FFF2-40B4-BE49-F238E27FC236}">
                  <a16:creationId xmlns:a16="http://schemas.microsoft.com/office/drawing/2014/main" id="{49313BD5-90B6-40CB-A526-5F58E4769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0306" y="5059941"/>
              <a:ext cx="92926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Sun Wall</a:t>
              </a:r>
            </a:p>
          </p:txBody>
        </p:sp>
        <p:sp>
          <p:nvSpPr>
            <p:cNvPr id="80" name="Text Box 37">
              <a:extLst>
                <a:ext uri="{FF2B5EF4-FFF2-40B4-BE49-F238E27FC236}">
                  <a16:creationId xmlns:a16="http://schemas.microsoft.com/office/drawing/2014/main" id="{92CF020C-A061-48C7-90A9-0CE2D26FA4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4940" y="4664040"/>
              <a:ext cx="92926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Shade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Wall</a:t>
              </a:r>
            </a:p>
          </p:txBody>
        </p:sp>
        <p:sp>
          <p:nvSpPr>
            <p:cNvPr id="81" name="Text Box 37">
              <a:extLst>
                <a:ext uri="{FF2B5EF4-FFF2-40B4-BE49-F238E27FC236}">
                  <a16:creationId xmlns:a16="http://schemas.microsoft.com/office/drawing/2014/main" id="{2479E310-2653-4294-BAEF-71EFDB4006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8967" y="5061068"/>
              <a:ext cx="92926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Pervious</a:t>
              </a:r>
            </a:p>
          </p:txBody>
        </p:sp>
        <p:sp>
          <p:nvSpPr>
            <p:cNvPr id="82" name="Text Box 37">
              <a:extLst>
                <a:ext uri="{FF2B5EF4-FFF2-40B4-BE49-F238E27FC236}">
                  <a16:creationId xmlns:a16="http://schemas.microsoft.com/office/drawing/2014/main" id="{63E89AC4-6F2E-498A-A75F-BFEDDAA5CC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5173" y="4674350"/>
              <a:ext cx="10011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Impervious</a:t>
              </a:r>
            </a:p>
          </p:txBody>
        </p:sp>
        <p:sp>
          <p:nvSpPr>
            <p:cNvPr id="83" name="Line 30">
              <a:extLst>
                <a:ext uri="{FF2B5EF4-FFF2-40B4-BE49-F238E27FC236}">
                  <a16:creationId xmlns:a16="http://schemas.microsoft.com/office/drawing/2014/main" id="{48A1EFF4-C931-4634-B587-76757F1022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96766" y="3946603"/>
              <a:ext cx="160160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84" name="Line 35">
              <a:extLst>
                <a:ext uri="{FF2B5EF4-FFF2-40B4-BE49-F238E27FC236}">
                  <a16:creationId xmlns:a16="http://schemas.microsoft.com/office/drawing/2014/main" id="{A39C4A6B-4176-4586-87CC-E53529EFAF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97485" y="3956351"/>
              <a:ext cx="0" cy="2467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85" name="Line 34">
              <a:extLst>
                <a:ext uri="{FF2B5EF4-FFF2-40B4-BE49-F238E27FC236}">
                  <a16:creationId xmlns:a16="http://schemas.microsoft.com/office/drawing/2014/main" id="{5D3E1B3D-13C1-4793-BFCF-EB3550C5BC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01681" y="3943652"/>
              <a:ext cx="0" cy="2467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86" name="Rectangle 3" descr="gridcell">
              <a:extLst>
                <a:ext uri="{FF2B5EF4-FFF2-40B4-BE49-F238E27FC236}">
                  <a16:creationId xmlns:a16="http://schemas.microsoft.com/office/drawing/2014/main" id="{84D90136-58EC-4D99-B079-D0285144D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9307" y="1105131"/>
              <a:ext cx="960604" cy="966112"/>
            </a:xfrm>
            <a:prstGeom prst="rect">
              <a:avLst/>
            </a:prstGeom>
            <a:blipFill dpi="0" rotWithShape="0">
              <a:blip r:embed="rId25" cstate="screen"/>
              <a:srcRect/>
              <a:stretch>
                <a:fillRect/>
              </a:stretch>
            </a:blip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87" name="Line 34">
              <a:extLst>
                <a:ext uri="{FF2B5EF4-FFF2-40B4-BE49-F238E27FC236}">
                  <a16:creationId xmlns:a16="http://schemas.microsoft.com/office/drawing/2014/main" id="{43DD7817-1DA0-4DAA-9A16-3F80ACB024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70736" y="3789975"/>
              <a:ext cx="0" cy="4089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88" name="TextBox 85">
              <a:extLst>
                <a:ext uri="{FF2B5EF4-FFF2-40B4-BE49-F238E27FC236}">
                  <a16:creationId xmlns:a16="http://schemas.microsoft.com/office/drawing/2014/main" id="{E989486C-304C-47E7-B643-A4CFCC18893B}"/>
                </a:ext>
              </a:extLst>
            </p:cNvPr>
            <p:cNvSpPr txBox="1"/>
            <p:nvPr/>
          </p:nvSpPr>
          <p:spPr>
            <a:xfrm>
              <a:off x="3335426" y="2833249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TBD</a:t>
              </a:r>
            </a:p>
          </p:txBody>
        </p:sp>
        <p:sp>
          <p:nvSpPr>
            <p:cNvPr id="89" name="TextBox 86">
              <a:extLst>
                <a:ext uri="{FF2B5EF4-FFF2-40B4-BE49-F238E27FC236}">
                  <a16:creationId xmlns:a16="http://schemas.microsoft.com/office/drawing/2014/main" id="{960ABE97-B1DD-49D0-8A25-0C7E1E14DE3B}"/>
                </a:ext>
              </a:extLst>
            </p:cNvPr>
            <p:cNvSpPr txBox="1"/>
            <p:nvPr/>
          </p:nvSpPr>
          <p:spPr>
            <a:xfrm>
              <a:off x="3441259" y="3256584"/>
              <a:ext cx="4411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MD</a:t>
              </a:r>
            </a:p>
          </p:txBody>
        </p:sp>
        <p:sp>
          <p:nvSpPr>
            <p:cNvPr id="90" name="TextBox 87">
              <a:extLst>
                <a:ext uri="{FF2B5EF4-FFF2-40B4-BE49-F238E27FC236}">
                  <a16:creationId xmlns:a16="http://schemas.microsoft.com/office/drawing/2014/main" id="{D8E56BC3-7E39-41FD-8C30-D98F10A270E2}"/>
                </a:ext>
              </a:extLst>
            </p:cNvPr>
            <p:cNvSpPr txBox="1"/>
            <p:nvPr/>
          </p:nvSpPr>
          <p:spPr>
            <a:xfrm>
              <a:off x="4000454" y="3011051"/>
              <a:ext cx="4363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HD</a:t>
              </a:r>
            </a:p>
          </p:txBody>
        </p:sp>
        <p:sp>
          <p:nvSpPr>
            <p:cNvPr id="91" name="Rectangle 11" descr="glacier">
              <a:extLst>
                <a:ext uri="{FF2B5EF4-FFF2-40B4-BE49-F238E27FC236}">
                  <a16:creationId xmlns:a16="http://schemas.microsoft.com/office/drawing/2014/main" id="{CE92619C-EECA-4C84-8711-CAEC5A2EFCE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278025" y="4218966"/>
              <a:ext cx="757365" cy="745414"/>
            </a:xfrm>
            <a:prstGeom prst="rect">
              <a:avLst/>
            </a:prstGeom>
            <a:blipFill dpi="0" rotWithShape="0">
              <a:blip r:embed="rId6" cstate="screen"/>
              <a:srcRect/>
              <a:stretch>
                <a:fillRect/>
              </a:stretch>
            </a:blip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92" name="Rectangle 11" descr="glacier">
              <a:extLst>
                <a:ext uri="{FF2B5EF4-FFF2-40B4-BE49-F238E27FC236}">
                  <a16:creationId xmlns:a16="http://schemas.microsoft.com/office/drawing/2014/main" id="{4B2C21A3-D66F-4BAF-8B77-94313DF2E4D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15898" y="4264422"/>
              <a:ext cx="757365" cy="745414"/>
            </a:xfrm>
            <a:prstGeom prst="rect">
              <a:avLst/>
            </a:prstGeom>
            <a:blipFill dpi="0" rotWithShape="0">
              <a:blip r:embed="rId6" cstate="screen"/>
              <a:srcRect/>
              <a:stretch>
                <a:fillRect/>
              </a:stretch>
            </a:blip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93" name="Rectangle 11" descr="glacier">
              <a:extLst>
                <a:ext uri="{FF2B5EF4-FFF2-40B4-BE49-F238E27FC236}">
                  <a16:creationId xmlns:a16="http://schemas.microsoft.com/office/drawing/2014/main" id="{64D34455-8980-41DE-8A64-059BC2C2610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53770" y="4309878"/>
              <a:ext cx="757365" cy="745414"/>
            </a:xfrm>
            <a:prstGeom prst="rect">
              <a:avLst/>
            </a:prstGeom>
            <a:blipFill dpi="0" rotWithShape="0">
              <a:blip r:embed="rId6" cstate="screen"/>
              <a:srcRect/>
              <a:stretch>
                <a:fillRect/>
              </a:stretch>
            </a:blip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94" name="Rectangle 11" descr="glacier">
              <a:extLst>
                <a:ext uri="{FF2B5EF4-FFF2-40B4-BE49-F238E27FC236}">
                  <a16:creationId xmlns:a16="http://schemas.microsoft.com/office/drawing/2014/main" id="{025052FB-8D84-4C97-8A8C-502E682A469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98335" y="4363350"/>
              <a:ext cx="757365" cy="745414"/>
            </a:xfrm>
            <a:prstGeom prst="rect">
              <a:avLst/>
            </a:prstGeom>
            <a:blipFill dpi="0" rotWithShape="0">
              <a:blip r:embed="rId6" cstate="screen"/>
              <a:srcRect/>
              <a:stretch>
                <a:fillRect/>
              </a:stretch>
            </a:blip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95" name="Text Box 37">
              <a:extLst>
                <a:ext uri="{FF2B5EF4-FFF2-40B4-BE49-F238E27FC236}">
                  <a16:creationId xmlns:a16="http://schemas.microsoft.com/office/drawing/2014/main" id="{F197826E-07C4-46C4-9A7A-AD5BB21D1D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8164" y="5127523"/>
              <a:ext cx="96143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Elevation classes</a:t>
              </a:r>
            </a:p>
          </p:txBody>
        </p:sp>
      </p:grpSp>
      <p:sp>
        <p:nvSpPr>
          <p:cNvPr id="133" name="Tekstvak 132">
            <a:extLst>
              <a:ext uri="{FF2B5EF4-FFF2-40B4-BE49-F238E27FC236}">
                <a16:creationId xmlns:a16="http://schemas.microsoft.com/office/drawing/2014/main" id="{C3158047-9148-4E15-89FA-0D7B4147947E}"/>
              </a:ext>
            </a:extLst>
          </p:cNvPr>
          <p:cNvSpPr txBox="1"/>
          <p:nvPr/>
        </p:nvSpPr>
        <p:spPr>
          <a:xfrm>
            <a:off x="9888899" y="6291949"/>
            <a:ext cx="3079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65000"/>
                  </a:schemeClr>
                </a:solidFill>
              </a:rPr>
              <a:t>Courtesy: Dave Lawrence</a:t>
            </a:r>
          </a:p>
        </p:txBody>
      </p:sp>
      <p:sp>
        <p:nvSpPr>
          <p:cNvPr id="376" name="Titel 1">
            <a:extLst>
              <a:ext uri="{FF2B5EF4-FFF2-40B4-BE49-F238E27FC236}">
                <a16:creationId xmlns:a16="http://schemas.microsoft.com/office/drawing/2014/main" id="{EF7C73A1-DE47-4ADD-A0D4-CB06DC0F30E7}"/>
              </a:ext>
            </a:extLst>
          </p:cNvPr>
          <p:cNvSpPr txBox="1">
            <a:spLocks/>
          </p:cNvSpPr>
          <p:nvPr/>
        </p:nvSpPr>
        <p:spPr>
          <a:xfrm>
            <a:off x="562890" y="-42099"/>
            <a:ext cx="1051560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/>
              <a:t>CLM includes </a:t>
            </a:r>
            <a:r>
              <a:rPr lang="en-US" sz="2800" b="1" err="1">
                <a:solidFill>
                  <a:schemeClr val="bg1">
                    <a:lumMod val="65000"/>
                  </a:schemeClr>
                </a:solidFill>
              </a:rPr>
              <a:t>subgrid</a:t>
            </a:r>
            <a:r>
              <a:rPr lang="en-US" sz="2800" b="1">
                <a:solidFill>
                  <a:schemeClr val="bg1">
                    <a:lumMod val="65000"/>
                  </a:schemeClr>
                </a:solidFill>
              </a:rPr>
              <a:t> heterogeneity </a:t>
            </a:r>
            <a:br>
              <a:rPr lang="en-US" sz="2800" b="1">
                <a:solidFill>
                  <a:schemeClr val="bg1">
                    <a:lumMod val="65000"/>
                  </a:schemeClr>
                </a:solidFill>
              </a:rPr>
            </a:br>
            <a:endParaRPr lang="en-US" sz="2800" b="1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24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D477FE0-616F-4804-BE38-3AD423196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0ACF1C0-44CE-4722-A2F0-77352D0F488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0" name="AutoShape 20" descr="imap://dlawren@mailhub.cgd.ucar.edu:993/fetch%3EUID%3E/INBOX%3E13314?part=1.2&amp;type=image/jpeg&amp;filename=high_density.jpg">
            <a:extLst>
              <a:ext uri="{FF2B5EF4-FFF2-40B4-BE49-F238E27FC236}">
                <a16:creationId xmlns:a16="http://schemas.microsoft.com/office/drawing/2014/main" id="{2863A27B-C596-48A9-961F-8594736F82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11908" y="-62888"/>
            <a:ext cx="2540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3" name="Picture 4" descr="high_density.jpg">
            <a:extLst>
              <a:ext uri="{FF2B5EF4-FFF2-40B4-BE49-F238E27FC236}">
                <a16:creationId xmlns:a16="http://schemas.microsoft.com/office/drawing/2014/main" id="{E923ACF1-9262-4CF7-B15C-2B104C230272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5181313" y="2153161"/>
            <a:ext cx="580635" cy="5618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4" name="Text Box 4">
            <a:extLst>
              <a:ext uri="{FF2B5EF4-FFF2-40B4-BE49-F238E27FC236}">
                <a16:creationId xmlns:a16="http://schemas.microsoft.com/office/drawing/2014/main" id="{A2D2FC35-E575-4901-B41D-C416EB6DF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3841" y="799169"/>
            <a:ext cx="1023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Gridcell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115" name="Text Box 5">
            <a:extLst>
              <a:ext uri="{FF2B5EF4-FFF2-40B4-BE49-F238E27FC236}">
                <a16:creationId xmlns:a16="http://schemas.microsoft.com/office/drawing/2014/main" id="{66AE1B9B-37A8-4FAA-87A1-9D9F37198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4242" y="2799813"/>
            <a:ext cx="795658" cy="283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Glacier</a:t>
            </a:r>
          </a:p>
        </p:txBody>
      </p:sp>
      <p:sp>
        <p:nvSpPr>
          <p:cNvPr id="116" name="Text Box 8">
            <a:extLst>
              <a:ext uri="{FF2B5EF4-FFF2-40B4-BE49-F238E27FC236}">
                <a16:creationId xmlns:a16="http://schemas.microsoft.com/office/drawing/2014/main" id="{F439A2CC-08E8-424E-AF61-B3323C1DC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5887" y="2785842"/>
            <a:ext cx="598743" cy="283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Lake</a:t>
            </a:r>
          </a:p>
        </p:txBody>
      </p:sp>
      <p:sp>
        <p:nvSpPr>
          <p:cNvPr id="117" name="Rectangle 10" descr="washington-rain-forest">
            <a:extLst>
              <a:ext uri="{FF2B5EF4-FFF2-40B4-BE49-F238E27FC236}">
                <a16:creationId xmlns:a16="http://schemas.microsoft.com/office/drawing/2014/main" id="{4CAA039D-68AC-48F8-8174-41C97CD80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846" y="2071352"/>
            <a:ext cx="743797" cy="752956"/>
          </a:xfrm>
          <a:prstGeom prst="rect">
            <a:avLst/>
          </a:prstGeom>
          <a:blipFill dpi="0" rotWithShape="0">
            <a:blip r:embed="rId4" cstate="screen"/>
            <a:srcRect/>
            <a:stretch>
              <a:fillRect/>
            </a:stretch>
          </a:blip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118" name="Rectangle 11" descr="glacier">
            <a:extLst>
              <a:ext uri="{FF2B5EF4-FFF2-40B4-BE49-F238E27FC236}">
                <a16:creationId xmlns:a16="http://schemas.microsoft.com/office/drawing/2014/main" id="{13BB0FBA-F1C4-4E99-9E85-46A5A19A6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8286" y="2059279"/>
            <a:ext cx="735326" cy="737646"/>
          </a:xfrm>
          <a:prstGeom prst="rect">
            <a:avLst/>
          </a:prstGeom>
          <a:blipFill dpi="0" rotWithShape="0">
            <a:blip r:embed="rId5" cstate="screen"/>
            <a:srcRect/>
            <a:stretch>
              <a:fillRect/>
            </a:stretch>
          </a:blip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119" name="Text Box 12">
            <a:extLst>
              <a:ext uri="{FF2B5EF4-FFF2-40B4-BE49-F238E27FC236}">
                <a16:creationId xmlns:a16="http://schemas.microsoft.com/office/drawing/2014/main" id="{D331BDA5-7642-4688-A792-0F151EDE9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0185" y="1615638"/>
            <a:ext cx="11027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Landunit</a:t>
            </a:r>
          </a:p>
        </p:txBody>
      </p:sp>
      <p:sp>
        <p:nvSpPr>
          <p:cNvPr id="120" name="Text Box 20">
            <a:extLst>
              <a:ext uri="{FF2B5EF4-FFF2-40B4-BE49-F238E27FC236}">
                <a16:creationId xmlns:a16="http://schemas.microsoft.com/office/drawing/2014/main" id="{41ACDCC4-EF6F-481F-B076-C33C30359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1616" y="2931670"/>
            <a:ext cx="762636" cy="283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Urban</a:t>
            </a:r>
          </a:p>
        </p:txBody>
      </p:sp>
      <p:sp>
        <p:nvSpPr>
          <p:cNvPr id="121" name="Line 22">
            <a:extLst>
              <a:ext uri="{FF2B5EF4-FFF2-40B4-BE49-F238E27FC236}">
                <a16:creationId xmlns:a16="http://schemas.microsoft.com/office/drawing/2014/main" id="{9C5D0E7B-58A9-407B-8F6B-E33B7C49C2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3280" y="1796542"/>
            <a:ext cx="1709195" cy="16041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122" name="Line 23">
            <a:extLst>
              <a:ext uri="{FF2B5EF4-FFF2-40B4-BE49-F238E27FC236}">
                <a16:creationId xmlns:a16="http://schemas.microsoft.com/office/drawing/2014/main" id="{C2C2CFAB-DFF0-45B0-B2D1-92D583581C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7156" y="1793912"/>
            <a:ext cx="1654483" cy="1709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123" name="Line 24">
            <a:extLst>
              <a:ext uri="{FF2B5EF4-FFF2-40B4-BE49-F238E27FC236}">
                <a16:creationId xmlns:a16="http://schemas.microsoft.com/office/drawing/2014/main" id="{B603591F-0CAD-454C-B9F9-7F2B827AEC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926540" y="1966746"/>
            <a:ext cx="0" cy="29190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124" name="Line 26">
            <a:extLst>
              <a:ext uri="{FF2B5EF4-FFF2-40B4-BE49-F238E27FC236}">
                <a16:creationId xmlns:a16="http://schemas.microsoft.com/office/drawing/2014/main" id="{74A418F5-7C13-462A-BB6E-066BCE36CD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3280" y="1956961"/>
            <a:ext cx="0" cy="11439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125" name="Line 27">
            <a:extLst>
              <a:ext uri="{FF2B5EF4-FFF2-40B4-BE49-F238E27FC236}">
                <a16:creationId xmlns:a16="http://schemas.microsoft.com/office/drawing/2014/main" id="{0E37C269-39A9-4259-A2D6-1E96A8E41B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26118" y="1878155"/>
            <a:ext cx="0" cy="18539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126" name="Line 28">
            <a:extLst>
              <a:ext uri="{FF2B5EF4-FFF2-40B4-BE49-F238E27FC236}">
                <a16:creationId xmlns:a16="http://schemas.microsoft.com/office/drawing/2014/main" id="{1DEBCDE5-FC48-4BBE-B0EC-1046D1CB3F4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85442" y="1599089"/>
            <a:ext cx="0" cy="46055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127" name="Text Box 37">
            <a:extLst>
              <a:ext uri="{FF2B5EF4-FFF2-40B4-BE49-F238E27FC236}">
                <a16:creationId xmlns:a16="http://schemas.microsoft.com/office/drawing/2014/main" id="{3114CC42-EB22-4C0B-9D5C-44059E85D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31" y="2787963"/>
            <a:ext cx="1085391" cy="283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Vegetated</a:t>
            </a:r>
          </a:p>
        </p:txBody>
      </p:sp>
      <p:sp>
        <p:nvSpPr>
          <p:cNvPr id="128" name="Line 27">
            <a:extLst>
              <a:ext uri="{FF2B5EF4-FFF2-40B4-BE49-F238E27FC236}">
                <a16:creationId xmlns:a16="http://schemas.microsoft.com/office/drawing/2014/main" id="{2F3CC0B1-4B97-4C9A-8CDA-AE3E8C376C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05164" y="1891583"/>
            <a:ext cx="0" cy="18539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129" name="Text Box 8">
            <a:extLst>
              <a:ext uri="{FF2B5EF4-FFF2-40B4-BE49-F238E27FC236}">
                <a16:creationId xmlns:a16="http://schemas.microsoft.com/office/drawing/2014/main" id="{933E3935-5DCF-4F4D-8B56-923E57272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5152" y="2796145"/>
            <a:ext cx="901733" cy="283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Crop</a:t>
            </a:r>
          </a:p>
        </p:txBody>
      </p:sp>
      <p:pic>
        <p:nvPicPr>
          <p:cNvPr id="130" name="Picture 4" descr="http://upload.wikimedia.org/wikipedia/commons/a/a7/Medecine_Lake.jpg">
            <a:extLst>
              <a:ext uri="{FF2B5EF4-FFF2-40B4-BE49-F238E27FC236}">
                <a16:creationId xmlns:a16="http://schemas.microsoft.com/office/drawing/2014/main" id="{C615277A-3D0C-49DC-994B-0171E7CD7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054336" y="2075119"/>
            <a:ext cx="744137" cy="7179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31" name="Picture 10" descr="http://www.skyboximaging.com/sites/default/files/styles/660px_wide/public/Agriculture.jpg">
            <a:extLst>
              <a:ext uri="{FF2B5EF4-FFF2-40B4-BE49-F238E27FC236}">
                <a16:creationId xmlns:a16="http://schemas.microsoft.com/office/drawing/2014/main" id="{1A629BC6-9312-4FDE-ADE1-45A6ADCAB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632099" y="2059515"/>
            <a:ext cx="737758" cy="74138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32" name="Picture 68" descr="high_density.png">
            <a:extLst>
              <a:ext uri="{FF2B5EF4-FFF2-40B4-BE49-F238E27FC236}">
                <a16:creationId xmlns:a16="http://schemas.microsoft.com/office/drawing/2014/main" id="{5F783B38-5D00-4738-BBE1-09873B7C98B5}"/>
              </a:ext>
            </a:extLst>
          </p:cNvPr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4996271" y="2426302"/>
            <a:ext cx="497688" cy="5256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3" name="Line 160">
            <a:extLst>
              <a:ext uri="{FF2B5EF4-FFF2-40B4-BE49-F238E27FC236}">
                <a16:creationId xmlns:a16="http://schemas.microsoft.com/office/drawing/2014/main" id="{4C5D40F7-C8B8-458E-89D0-FB8DEB5346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03688" y="2582611"/>
            <a:ext cx="645" cy="21731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136" name="Picture 18" descr="http://images.fineartamerica.com/images-medium-large/san-francisco-tall-buildings-in-the-financial-district--5d17897-wingsdomain-art-and-photography.jpg">
            <a:extLst>
              <a:ext uri="{FF2B5EF4-FFF2-40B4-BE49-F238E27FC236}">
                <a16:creationId xmlns:a16="http://schemas.microsoft.com/office/drawing/2014/main" id="{7BB5D12C-AB5E-49B8-9AD1-7C4DA0C81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4909337" y="1973671"/>
            <a:ext cx="425108" cy="58530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137" name="Rectangle 3" descr="gridcell">
            <a:extLst>
              <a:ext uri="{FF2B5EF4-FFF2-40B4-BE49-F238E27FC236}">
                <a16:creationId xmlns:a16="http://schemas.microsoft.com/office/drawing/2014/main" id="{30F61F4C-8249-446A-9534-B079EEC32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7602" y="763217"/>
            <a:ext cx="868710" cy="890501"/>
          </a:xfrm>
          <a:prstGeom prst="rect">
            <a:avLst/>
          </a:prstGeom>
          <a:blipFill dpi="0" rotWithShape="0">
            <a:blip r:embed="rId10" cstate="screen"/>
            <a:srcRect/>
            <a:stretch>
              <a:fillRect/>
            </a:stretch>
          </a:blip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138" name="TextBox 85">
            <a:extLst>
              <a:ext uri="{FF2B5EF4-FFF2-40B4-BE49-F238E27FC236}">
                <a16:creationId xmlns:a16="http://schemas.microsoft.com/office/drawing/2014/main" id="{DD567E6E-BEC2-402F-883D-7DACBC0AFF31}"/>
              </a:ext>
            </a:extLst>
          </p:cNvPr>
          <p:cNvSpPr txBox="1"/>
          <p:nvPr/>
        </p:nvSpPr>
        <p:spPr>
          <a:xfrm>
            <a:off x="4843135" y="2356087"/>
            <a:ext cx="475777" cy="255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TBD</a:t>
            </a:r>
          </a:p>
        </p:txBody>
      </p:sp>
      <p:sp>
        <p:nvSpPr>
          <p:cNvPr id="139" name="TextBox 86">
            <a:extLst>
              <a:ext uri="{FF2B5EF4-FFF2-40B4-BE49-F238E27FC236}">
                <a16:creationId xmlns:a16="http://schemas.microsoft.com/office/drawing/2014/main" id="{8CF84DC8-10ED-497D-8249-0CCD541A9F89}"/>
              </a:ext>
            </a:extLst>
          </p:cNvPr>
          <p:cNvSpPr txBox="1"/>
          <p:nvPr/>
        </p:nvSpPr>
        <p:spPr>
          <a:xfrm>
            <a:off x="4938844" y="2746291"/>
            <a:ext cx="398945" cy="255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MD</a:t>
            </a:r>
          </a:p>
        </p:txBody>
      </p:sp>
      <p:sp>
        <p:nvSpPr>
          <p:cNvPr id="140" name="TextBox 87">
            <a:extLst>
              <a:ext uri="{FF2B5EF4-FFF2-40B4-BE49-F238E27FC236}">
                <a16:creationId xmlns:a16="http://schemas.microsoft.com/office/drawing/2014/main" id="{BC2D7EA8-E633-48D0-9880-2A7030AE939D}"/>
              </a:ext>
            </a:extLst>
          </p:cNvPr>
          <p:cNvSpPr txBox="1"/>
          <p:nvPr/>
        </p:nvSpPr>
        <p:spPr>
          <a:xfrm>
            <a:off x="5444545" y="2519974"/>
            <a:ext cx="394597" cy="255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HD</a:t>
            </a:r>
          </a:p>
        </p:txBody>
      </p:sp>
      <p:sp>
        <p:nvSpPr>
          <p:cNvPr id="37" name="Titel 1">
            <a:extLst>
              <a:ext uri="{FF2B5EF4-FFF2-40B4-BE49-F238E27FC236}">
                <a16:creationId xmlns:a16="http://schemas.microsoft.com/office/drawing/2014/main" id="{4BF56FF6-E514-4080-B091-538C30ABD351}"/>
              </a:ext>
            </a:extLst>
          </p:cNvPr>
          <p:cNvSpPr txBox="1">
            <a:spLocks/>
          </p:cNvSpPr>
          <p:nvPr/>
        </p:nvSpPr>
        <p:spPr>
          <a:xfrm>
            <a:off x="562890" y="-42099"/>
            <a:ext cx="1051560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/>
              <a:t>CLM includes </a:t>
            </a:r>
            <a:r>
              <a:rPr lang="en-US" sz="2800" b="1" err="1"/>
              <a:t>subgrid</a:t>
            </a:r>
            <a:r>
              <a:rPr lang="en-US" sz="2800" b="1"/>
              <a:t> heterogeneity </a:t>
            </a:r>
            <a:br>
              <a:rPr lang="en-US" sz="2800" b="1">
                <a:solidFill>
                  <a:schemeClr val="bg1">
                    <a:lumMod val="65000"/>
                  </a:schemeClr>
                </a:solidFill>
              </a:rPr>
            </a:br>
            <a:endParaRPr lang="en-US" sz="2800" b="1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01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D477FE0-616F-4804-BE38-3AD423196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0ACF1C0-44CE-4722-A2F0-77352D0F488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0" name="AutoShape 20" descr="imap://dlawren@mailhub.cgd.ucar.edu:993/fetch%3EUID%3E/INBOX%3E13314?part=1.2&amp;type=image/jpeg&amp;filename=high_density.jpg">
            <a:extLst>
              <a:ext uri="{FF2B5EF4-FFF2-40B4-BE49-F238E27FC236}">
                <a16:creationId xmlns:a16="http://schemas.microsoft.com/office/drawing/2014/main" id="{2863A27B-C596-48A9-961F-8594736F82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11908" y="-62888"/>
            <a:ext cx="2540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3" name="Picture 4" descr="high_density.jpg">
            <a:extLst>
              <a:ext uri="{FF2B5EF4-FFF2-40B4-BE49-F238E27FC236}">
                <a16:creationId xmlns:a16="http://schemas.microsoft.com/office/drawing/2014/main" id="{E923ACF1-9262-4CF7-B15C-2B104C230272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5181313" y="2153161"/>
            <a:ext cx="580635" cy="5618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4" name="Text Box 4">
            <a:extLst>
              <a:ext uri="{FF2B5EF4-FFF2-40B4-BE49-F238E27FC236}">
                <a16:creationId xmlns:a16="http://schemas.microsoft.com/office/drawing/2014/main" id="{A2D2FC35-E575-4901-B41D-C416EB6DF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3841" y="799169"/>
            <a:ext cx="1023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Gridcell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115" name="Text Box 5">
            <a:extLst>
              <a:ext uri="{FF2B5EF4-FFF2-40B4-BE49-F238E27FC236}">
                <a16:creationId xmlns:a16="http://schemas.microsoft.com/office/drawing/2014/main" id="{66AE1B9B-37A8-4FAA-87A1-9D9F37198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4242" y="2799813"/>
            <a:ext cx="795658" cy="283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Glacier</a:t>
            </a:r>
          </a:p>
        </p:txBody>
      </p:sp>
      <p:sp>
        <p:nvSpPr>
          <p:cNvPr id="116" name="Text Box 8">
            <a:extLst>
              <a:ext uri="{FF2B5EF4-FFF2-40B4-BE49-F238E27FC236}">
                <a16:creationId xmlns:a16="http://schemas.microsoft.com/office/drawing/2014/main" id="{F439A2CC-08E8-424E-AF61-B3323C1DC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5887" y="2785842"/>
            <a:ext cx="598743" cy="283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Lake</a:t>
            </a:r>
          </a:p>
        </p:txBody>
      </p:sp>
      <p:sp>
        <p:nvSpPr>
          <p:cNvPr id="117" name="Rectangle 10" descr="washington-rain-forest">
            <a:extLst>
              <a:ext uri="{FF2B5EF4-FFF2-40B4-BE49-F238E27FC236}">
                <a16:creationId xmlns:a16="http://schemas.microsoft.com/office/drawing/2014/main" id="{4CAA039D-68AC-48F8-8174-41C97CD80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846" y="2071352"/>
            <a:ext cx="743797" cy="752956"/>
          </a:xfrm>
          <a:prstGeom prst="rect">
            <a:avLst/>
          </a:prstGeom>
          <a:blipFill dpi="0" rotWithShape="0">
            <a:blip r:embed="rId4" cstate="screen"/>
            <a:srcRect/>
            <a:stretch>
              <a:fillRect/>
            </a:stretch>
          </a:blip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118" name="Rectangle 11" descr="glacier">
            <a:extLst>
              <a:ext uri="{FF2B5EF4-FFF2-40B4-BE49-F238E27FC236}">
                <a16:creationId xmlns:a16="http://schemas.microsoft.com/office/drawing/2014/main" id="{13BB0FBA-F1C4-4E99-9E85-46A5A19A6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8286" y="2059279"/>
            <a:ext cx="735326" cy="737646"/>
          </a:xfrm>
          <a:prstGeom prst="rect">
            <a:avLst/>
          </a:prstGeom>
          <a:blipFill dpi="0" rotWithShape="0">
            <a:blip r:embed="rId5" cstate="screen"/>
            <a:srcRect/>
            <a:stretch>
              <a:fillRect/>
            </a:stretch>
          </a:blip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119" name="Text Box 12">
            <a:extLst>
              <a:ext uri="{FF2B5EF4-FFF2-40B4-BE49-F238E27FC236}">
                <a16:creationId xmlns:a16="http://schemas.microsoft.com/office/drawing/2014/main" id="{D331BDA5-7642-4688-A792-0F151EDE9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0185" y="1615638"/>
            <a:ext cx="11027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Landunit</a:t>
            </a:r>
          </a:p>
        </p:txBody>
      </p:sp>
      <p:sp>
        <p:nvSpPr>
          <p:cNvPr id="120" name="Text Box 20">
            <a:extLst>
              <a:ext uri="{FF2B5EF4-FFF2-40B4-BE49-F238E27FC236}">
                <a16:creationId xmlns:a16="http://schemas.microsoft.com/office/drawing/2014/main" id="{41ACDCC4-EF6F-481F-B076-C33C30359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1616" y="2931670"/>
            <a:ext cx="762636" cy="283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Urban</a:t>
            </a:r>
          </a:p>
        </p:txBody>
      </p:sp>
      <p:sp>
        <p:nvSpPr>
          <p:cNvPr id="121" name="Line 22">
            <a:extLst>
              <a:ext uri="{FF2B5EF4-FFF2-40B4-BE49-F238E27FC236}">
                <a16:creationId xmlns:a16="http://schemas.microsoft.com/office/drawing/2014/main" id="{9C5D0E7B-58A9-407B-8F6B-E33B7C49C2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3280" y="1796542"/>
            <a:ext cx="1709195" cy="16041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122" name="Line 23">
            <a:extLst>
              <a:ext uri="{FF2B5EF4-FFF2-40B4-BE49-F238E27FC236}">
                <a16:creationId xmlns:a16="http://schemas.microsoft.com/office/drawing/2014/main" id="{C2C2CFAB-DFF0-45B0-B2D1-92D583581C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7156" y="1793912"/>
            <a:ext cx="1654483" cy="1709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123" name="Line 24">
            <a:extLst>
              <a:ext uri="{FF2B5EF4-FFF2-40B4-BE49-F238E27FC236}">
                <a16:creationId xmlns:a16="http://schemas.microsoft.com/office/drawing/2014/main" id="{B603591F-0CAD-454C-B9F9-7F2B827AEC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926540" y="1966746"/>
            <a:ext cx="0" cy="29190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124" name="Line 26">
            <a:extLst>
              <a:ext uri="{FF2B5EF4-FFF2-40B4-BE49-F238E27FC236}">
                <a16:creationId xmlns:a16="http://schemas.microsoft.com/office/drawing/2014/main" id="{74A418F5-7C13-462A-BB6E-066BCE36CD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3280" y="1956961"/>
            <a:ext cx="0" cy="11439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125" name="Line 27">
            <a:extLst>
              <a:ext uri="{FF2B5EF4-FFF2-40B4-BE49-F238E27FC236}">
                <a16:creationId xmlns:a16="http://schemas.microsoft.com/office/drawing/2014/main" id="{0E37C269-39A9-4259-A2D6-1E96A8E41B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26118" y="1878155"/>
            <a:ext cx="0" cy="18539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126" name="Line 28">
            <a:extLst>
              <a:ext uri="{FF2B5EF4-FFF2-40B4-BE49-F238E27FC236}">
                <a16:creationId xmlns:a16="http://schemas.microsoft.com/office/drawing/2014/main" id="{1DEBCDE5-FC48-4BBE-B0EC-1046D1CB3F4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85442" y="1599089"/>
            <a:ext cx="0" cy="46055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127" name="Text Box 37">
            <a:extLst>
              <a:ext uri="{FF2B5EF4-FFF2-40B4-BE49-F238E27FC236}">
                <a16:creationId xmlns:a16="http://schemas.microsoft.com/office/drawing/2014/main" id="{3114CC42-EB22-4C0B-9D5C-44059E85D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31" y="2787963"/>
            <a:ext cx="1085391" cy="283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Vegetated</a:t>
            </a:r>
          </a:p>
        </p:txBody>
      </p:sp>
      <p:sp>
        <p:nvSpPr>
          <p:cNvPr id="128" name="Line 27">
            <a:extLst>
              <a:ext uri="{FF2B5EF4-FFF2-40B4-BE49-F238E27FC236}">
                <a16:creationId xmlns:a16="http://schemas.microsoft.com/office/drawing/2014/main" id="{2F3CC0B1-4B97-4C9A-8CDA-AE3E8C376C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05164" y="1891583"/>
            <a:ext cx="0" cy="18539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129" name="Text Box 8">
            <a:extLst>
              <a:ext uri="{FF2B5EF4-FFF2-40B4-BE49-F238E27FC236}">
                <a16:creationId xmlns:a16="http://schemas.microsoft.com/office/drawing/2014/main" id="{933E3935-5DCF-4F4D-8B56-923E57272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5152" y="2796145"/>
            <a:ext cx="901733" cy="283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Crop</a:t>
            </a:r>
          </a:p>
        </p:txBody>
      </p:sp>
      <p:pic>
        <p:nvPicPr>
          <p:cNvPr id="130" name="Picture 4" descr="http://upload.wikimedia.org/wikipedia/commons/a/a7/Medecine_Lake.jpg">
            <a:extLst>
              <a:ext uri="{FF2B5EF4-FFF2-40B4-BE49-F238E27FC236}">
                <a16:creationId xmlns:a16="http://schemas.microsoft.com/office/drawing/2014/main" id="{C615277A-3D0C-49DC-994B-0171E7CD7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054336" y="2075119"/>
            <a:ext cx="744137" cy="7179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31" name="Picture 10" descr="http://www.skyboximaging.com/sites/default/files/styles/660px_wide/public/Agriculture.jpg">
            <a:extLst>
              <a:ext uri="{FF2B5EF4-FFF2-40B4-BE49-F238E27FC236}">
                <a16:creationId xmlns:a16="http://schemas.microsoft.com/office/drawing/2014/main" id="{1A629BC6-9312-4FDE-ADE1-45A6ADCAB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632099" y="2059515"/>
            <a:ext cx="737758" cy="74138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32" name="Picture 68" descr="high_density.png">
            <a:extLst>
              <a:ext uri="{FF2B5EF4-FFF2-40B4-BE49-F238E27FC236}">
                <a16:creationId xmlns:a16="http://schemas.microsoft.com/office/drawing/2014/main" id="{5F783B38-5D00-4738-BBE1-09873B7C98B5}"/>
              </a:ext>
            </a:extLst>
          </p:cNvPr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4996271" y="2426302"/>
            <a:ext cx="497688" cy="5256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3" name="Line 160">
            <a:extLst>
              <a:ext uri="{FF2B5EF4-FFF2-40B4-BE49-F238E27FC236}">
                <a16:creationId xmlns:a16="http://schemas.microsoft.com/office/drawing/2014/main" id="{4C5D40F7-C8B8-458E-89D0-FB8DEB5346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03688" y="2582611"/>
            <a:ext cx="645" cy="21731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136" name="Picture 18" descr="http://images.fineartamerica.com/images-medium-large/san-francisco-tall-buildings-in-the-financial-district--5d17897-wingsdomain-art-and-photography.jpg">
            <a:extLst>
              <a:ext uri="{FF2B5EF4-FFF2-40B4-BE49-F238E27FC236}">
                <a16:creationId xmlns:a16="http://schemas.microsoft.com/office/drawing/2014/main" id="{7BB5D12C-AB5E-49B8-9AD1-7C4DA0C81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4909337" y="1973671"/>
            <a:ext cx="425108" cy="58530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137" name="Rectangle 3" descr="gridcell">
            <a:extLst>
              <a:ext uri="{FF2B5EF4-FFF2-40B4-BE49-F238E27FC236}">
                <a16:creationId xmlns:a16="http://schemas.microsoft.com/office/drawing/2014/main" id="{30F61F4C-8249-446A-9534-B079EEC32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7602" y="763217"/>
            <a:ext cx="868710" cy="890501"/>
          </a:xfrm>
          <a:prstGeom prst="rect">
            <a:avLst/>
          </a:prstGeom>
          <a:blipFill dpi="0" rotWithShape="0">
            <a:blip r:embed="rId10" cstate="screen"/>
            <a:srcRect/>
            <a:stretch>
              <a:fillRect/>
            </a:stretch>
          </a:blip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138" name="TextBox 85">
            <a:extLst>
              <a:ext uri="{FF2B5EF4-FFF2-40B4-BE49-F238E27FC236}">
                <a16:creationId xmlns:a16="http://schemas.microsoft.com/office/drawing/2014/main" id="{DD567E6E-BEC2-402F-883D-7DACBC0AFF31}"/>
              </a:ext>
            </a:extLst>
          </p:cNvPr>
          <p:cNvSpPr txBox="1"/>
          <p:nvPr/>
        </p:nvSpPr>
        <p:spPr>
          <a:xfrm>
            <a:off x="4843135" y="2356087"/>
            <a:ext cx="475777" cy="255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TBD</a:t>
            </a:r>
          </a:p>
        </p:txBody>
      </p:sp>
      <p:sp>
        <p:nvSpPr>
          <p:cNvPr id="139" name="TextBox 86">
            <a:extLst>
              <a:ext uri="{FF2B5EF4-FFF2-40B4-BE49-F238E27FC236}">
                <a16:creationId xmlns:a16="http://schemas.microsoft.com/office/drawing/2014/main" id="{8CF84DC8-10ED-497D-8249-0CCD541A9F89}"/>
              </a:ext>
            </a:extLst>
          </p:cNvPr>
          <p:cNvSpPr txBox="1"/>
          <p:nvPr/>
        </p:nvSpPr>
        <p:spPr>
          <a:xfrm>
            <a:off x="4938844" y="2746291"/>
            <a:ext cx="398945" cy="255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MD</a:t>
            </a:r>
          </a:p>
        </p:txBody>
      </p:sp>
      <p:sp>
        <p:nvSpPr>
          <p:cNvPr id="140" name="TextBox 87">
            <a:extLst>
              <a:ext uri="{FF2B5EF4-FFF2-40B4-BE49-F238E27FC236}">
                <a16:creationId xmlns:a16="http://schemas.microsoft.com/office/drawing/2014/main" id="{BC2D7EA8-E633-48D0-9880-2A7030AE939D}"/>
              </a:ext>
            </a:extLst>
          </p:cNvPr>
          <p:cNvSpPr txBox="1"/>
          <p:nvPr/>
        </p:nvSpPr>
        <p:spPr>
          <a:xfrm>
            <a:off x="5444545" y="2519974"/>
            <a:ext cx="394597" cy="255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charset="0"/>
                <a:ea typeface="Gill Sans MT" charset="0"/>
                <a:cs typeface="Gill Sans MT" charset="0"/>
              </a:rPr>
              <a:t>HD</a:t>
            </a:r>
          </a:p>
        </p:txBody>
      </p:sp>
      <p:sp>
        <p:nvSpPr>
          <p:cNvPr id="141" name="Rechthoek 140">
            <a:extLst>
              <a:ext uri="{FF2B5EF4-FFF2-40B4-BE49-F238E27FC236}">
                <a16:creationId xmlns:a16="http://schemas.microsoft.com/office/drawing/2014/main" id="{A953C442-F3E0-4CF0-A18A-0F99F5700884}"/>
              </a:ext>
            </a:extLst>
          </p:cNvPr>
          <p:cNvSpPr/>
          <p:nvPr/>
        </p:nvSpPr>
        <p:spPr>
          <a:xfrm>
            <a:off x="3123435" y="1973671"/>
            <a:ext cx="881813" cy="1241688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hthoek 141">
            <a:extLst>
              <a:ext uri="{FF2B5EF4-FFF2-40B4-BE49-F238E27FC236}">
                <a16:creationId xmlns:a16="http://schemas.microsoft.com/office/drawing/2014/main" id="{5A295CF4-A7F4-4A45-9C75-A44A30F17FF7}"/>
              </a:ext>
            </a:extLst>
          </p:cNvPr>
          <p:cNvSpPr/>
          <p:nvPr/>
        </p:nvSpPr>
        <p:spPr>
          <a:xfrm>
            <a:off x="4846989" y="1899274"/>
            <a:ext cx="2639261" cy="1346878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Titel 1">
            <a:extLst>
              <a:ext uri="{FF2B5EF4-FFF2-40B4-BE49-F238E27FC236}">
                <a16:creationId xmlns:a16="http://schemas.microsoft.com/office/drawing/2014/main" id="{EAAA1F44-637F-4FF7-B94C-D00FFB8BF8CC}"/>
              </a:ext>
            </a:extLst>
          </p:cNvPr>
          <p:cNvSpPr txBox="1">
            <a:spLocks/>
          </p:cNvSpPr>
          <p:nvPr/>
        </p:nvSpPr>
        <p:spPr>
          <a:xfrm>
            <a:off x="562890" y="-42099"/>
            <a:ext cx="1051560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/>
              <a:t>CLM includes </a:t>
            </a:r>
            <a:r>
              <a:rPr lang="en-US" sz="2800" b="1">
                <a:solidFill>
                  <a:schemeClr val="bg1">
                    <a:lumMod val="65000"/>
                  </a:schemeClr>
                </a:solidFill>
              </a:rPr>
              <a:t>lakes</a:t>
            </a:r>
            <a:br>
              <a:rPr lang="en-US" sz="2800" b="1">
                <a:solidFill>
                  <a:schemeClr val="bg1">
                    <a:lumMod val="65000"/>
                  </a:schemeClr>
                </a:solidFill>
              </a:rPr>
            </a:br>
            <a:endParaRPr lang="en-US" sz="2800" b="1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731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D477FE0-616F-4804-BE38-3AD423196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0ACF1C0-44CE-4722-A2F0-77352D0F488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0" name="AutoShape 20" descr="imap://dlawren@mailhub.cgd.ucar.edu:993/fetch%3EUID%3E/INBOX%3E13314?part=1.2&amp;type=image/jpeg&amp;filename=high_density.jpg">
            <a:extLst>
              <a:ext uri="{FF2B5EF4-FFF2-40B4-BE49-F238E27FC236}">
                <a16:creationId xmlns:a16="http://schemas.microsoft.com/office/drawing/2014/main" id="{2863A27B-C596-48A9-961F-8594736F82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11908" y="-62888"/>
            <a:ext cx="2540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2" name="Groep 111">
            <a:extLst>
              <a:ext uri="{FF2B5EF4-FFF2-40B4-BE49-F238E27FC236}">
                <a16:creationId xmlns:a16="http://schemas.microsoft.com/office/drawing/2014/main" id="{CB534F6E-40FB-49EC-9DDB-368FF97CD3FA}"/>
              </a:ext>
            </a:extLst>
          </p:cNvPr>
          <p:cNvGrpSpPr/>
          <p:nvPr/>
        </p:nvGrpSpPr>
        <p:grpSpPr>
          <a:xfrm>
            <a:off x="2349410" y="763217"/>
            <a:ext cx="5136840" cy="5090436"/>
            <a:chOff x="2973779" y="886261"/>
            <a:chExt cx="5136840" cy="5090436"/>
          </a:xfrm>
        </p:grpSpPr>
        <p:pic>
          <p:nvPicPr>
            <p:cNvPr id="113" name="Picture 4" descr="high_density.jpg">
              <a:extLst>
                <a:ext uri="{FF2B5EF4-FFF2-40B4-BE49-F238E27FC236}">
                  <a16:creationId xmlns:a16="http://schemas.microsoft.com/office/drawing/2014/main" id="{E923ACF1-9262-4CF7-B15C-2B104C230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5805682" y="2276205"/>
              <a:ext cx="580635" cy="56189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14" name="Text Box 4">
              <a:extLst>
                <a:ext uri="{FF2B5EF4-FFF2-40B4-BE49-F238E27FC236}">
                  <a16:creationId xmlns:a16="http://schemas.microsoft.com/office/drawing/2014/main" id="{A2D2FC35-E575-4901-B41D-C416EB6DF4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8210" y="922213"/>
              <a:ext cx="10236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Gridcell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115" name="Text Box 5">
              <a:extLst>
                <a:ext uri="{FF2B5EF4-FFF2-40B4-BE49-F238E27FC236}">
                  <a16:creationId xmlns:a16="http://schemas.microsoft.com/office/drawing/2014/main" id="{66AE1B9B-37A8-4FAA-87A1-9D9F371981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8611" y="2922857"/>
              <a:ext cx="795658" cy="283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Glacier</a:t>
              </a:r>
            </a:p>
          </p:txBody>
        </p:sp>
        <p:sp>
          <p:nvSpPr>
            <p:cNvPr id="116" name="Text Box 8">
              <a:extLst>
                <a:ext uri="{FF2B5EF4-FFF2-40B4-BE49-F238E27FC236}">
                  <a16:creationId xmlns:a16="http://schemas.microsoft.com/office/drawing/2014/main" id="{F439A2CC-08E8-424E-AF61-B3323C1DC7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0256" y="2908886"/>
              <a:ext cx="598743" cy="283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Lake</a:t>
              </a:r>
            </a:p>
          </p:txBody>
        </p:sp>
        <p:sp>
          <p:nvSpPr>
            <p:cNvPr id="117" name="Rectangle 10" descr="washington-rain-forest">
              <a:extLst>
                <a:ext uri="{FF2B5EF4-FFF2-40B4-BE49-F238E27FC236}">
                  <a16:creationId xmlns:a16="http://schemas.microsoft.com/office/drawing/2014/main" id="{4CAA039D-68AC-48F8-8174-41C97CD80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3215" y="2194396"/>
              <a:ext cx="743797" cy="752956"/>
            </a:xfrm>
            <a:prstGeom prst="rect">
              <a:avLst/>
            </a:prstGeom>
            <a:blipFill dpi="0" rotWithShape="0">
              <a:blip r:embed="rId4" cstate="screen"/>
              <a:srcRect/>
              <a:stretch>
                <a:fillRect/>
              </a:stretch>
            </a:blip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118" name="Rectangle 11" descr="glacier">
              <a:extLst>
                <a:ext uri="{FF2B5EF4-FFF2-40B4-BE49-F238E27FC236}">
                  <a16:creationId xmlns:a16="http://schemas.microsoft.com/office/drawing/2014/main" id="{13BB0FBA-F1C4-4E99-9E85-46A5A19A6E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655" y="2182323"/>
              <a:ext cx="735326" cy="737646"/>
            </a:xfrm>
            <a:prstGeom prst="rect">
              <a:avLst/>
            </a:prstGeom>
            <a:blipFill dpi="0" rotWithShape="0">
              <a:blip r:embed="rId5" cstate="screen"/>
              <a:srcRect/>
              <a:stretch>
                <a:fillRect/>
              </a:stretch>
            </a:blip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119" name="Text Box 12">
              <a:extLst>
                <a:ext uri="{FF2B5EF4-FFF2-40B4-BE49-F238E27FC236}">
                  <a16:creationId xmlns:a16="http://schemas.microsoft.com/office/drawing/2014/main" id="{D331BDA5-7642-4688-A792-0F151EDE9C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4554" y="1738682"/>
              <a:ext cx="110277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Landunit</a:t>
              </a:r>
            </a:p>
          </p:txBody>
        </p:sp>
        <p:sp>
          <p:nvSpPr>
            <p:cNvPr id="120" name="Text Box 20">
              <a:extLst>
                <a:ext uri="{FF2B5EF4-FFF2-40B4-BE49-F238E27FC236}">
                  <a16:creationId xmlns:a16="http://schemas.microsoft.com/office/drawing/2014/main" id="{41ACDCC4-EF6F-481F-B076-C33C303590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5985" y="3054714"/>
              <a:ext cx="762636" cy="283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Urban</a:t>
              </a:r>
            </a:p>
          </p:txBody>
        </p:sp>
        <p:sp>
          <p:nvSpPr>
            <p:cNvPr id="121" name="Line 22">
              <a:extLst>
                <a:ext uri="{FF2B5EF4-FFF2-40B4-BE49-F238E27FC236}">
                  <a16:creationId xmlns:a16="http://schemas.microsoft.com/office/drawing/2014/main" id="{9C5D0E7B-58A9-407B-8F6B-E33B7C49C2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07649" y="1919586"/>
              <a:ext cx="1709195" cy="16041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122" name="Line 23">
              <a:extLst>
                <a:ext uri="{FF2B5EF4-FFF2-40B4-BE49-F238E27FC236}">
                  <a16:creationId xmlns:a16="http://schemas.microsoft.com/office/drawing/2014/main" id="{C2C2CFAB-DFF0-45B0-B2D1-92D583581C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01525" y="1916956"/>
              <a:ext cx="1654483" cy="17093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123" name="Line 24">
              <a:extLst>
                <a:ext uri="{FF2B5EF4-FFF2-40B4-BE49-F238E27FC236}">
                  <a16:creationId xmlns:a16="http://schemas.microsoft.com/office/drawing/2014/main" id="{B603591F-0CAD-454C-B9F9-7F2B827AEC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50909" y="2089790"/>
              <a:ext cx="0" cy="2919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124" name="Line 26">
              <a:extLst>
                <a:ext uri="{FF2B5EF4-FFF2-40B4-BE49-F238E27FC236}">
                  <a16:creationId xmlns:a16="http://schemas.microsoft.com/office/drawing/2014/main" id="{74A418F5-7C13-462A-BB6E-066BCE36CD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07649" y="2080005"/>
              <a:ext cx="0" cy="11439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125" name="Line 27">
              <a:extLst>
                <a:ext uri="{FF2B5EF4-FFF2-40B4-BE49-F238E27FC236}">
                  <a16:creationId xmlns:a16="http://schemas.microsoft.com/office/drawing/2014/main" id="{0E37C269-39A9-4259-A2D6-1E96A8E41B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50487" y="2001199"/>
              <a:ext cx="0" cy="18539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126" name="Line 28">
              <a:extLst>
                <a:ext uri="{FF2B5EF4-FFF2-40B4-BE49-F238E27FC236}">
                  <a16:creationId xmlns:a16="http://schemas.microsoft.com/office/drawing/2014/main" id="{1DEBCDE5-FC48-4BBE-B0EC-1046D1CB3F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09811" y="1722133"/>
              <a:ext cx="0" cy="4605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127" name="Text Box 37">
              <a:extLst>
                <a:ext uri="{FF2B5EF4-FFF2-40B4-BE49-F238E27FC236}">
                  <a16:creationId xmlns:a16="http://schemas.microsoft.com/office/drawing/2014/main" id="{3114CC42-EB22-4C0B-9D5C-44059E85D9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3500" y="2911007"/>
              <a:ext cx="1085391" cy="283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Vegetated</a:t>
              </a:r>
            </a:p>
          </p:txBody>
        </p:sp>
        <p:sp>
          <p:nvSpPr>
            <p:cNvPr id="128" name="Line 27">
              <a:extLst>
                <a:ext uri="{FF2B5EF4-FFF2-40B4-BE49-F238E27FC236}">
                  <a16:creationId xmlns:a16="http://schemas.microsoft.com/office/drawing/2014/main" id="{2F3CC0B1-4B97-4C9A-8CDA-AE3E8C376C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29533" y="2014627"/>
              <a:ext cx="0" cy="18539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129" name="Text Box 8">
              <a:extLst>
                <a:ext uri="{FF2B5EF4-FFF2-40B4-BE49-F238E27FC236}">
                  <a16:creationId xmlns:a16="http://schemas.microsoft.com/office/drawing/2014/main" id="{933E3935-5DCF-4F4D-8B56-923E572723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9521" y="2919189"/>
              <a:ext cx="901733" cy="283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Crop</a:t>
              </a:r>
            </a:p>
          </p:txBody>
        </p:sp>
        <p:pic>
          <p:nvPicPr>
            <p:cNvPr id="130" name="Picture 4" descr="http://upload.wikimedia.org/wikipedia/commons/a/a7/Medecine_Lake.jpg">
              <a:extLst>
                <a:ext uri="{FF2B5EF4-FFF2-40B4-BE49-F238E27FC236}">
                  <a16:creationId xmlns:a16="http://schemas.microsoft.com/office/drawing/2014/main" id="{C615277A-3D0C-49DC-994B-0171E7CD78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4678705" y="2198163"/>
              <a:ext cx="744137" cy="71797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pic>
          <p:nvPicPr>
            <p:cNvPr id="131" name="Picture 10" descr="http://www.skyboximaging.com/sites/default/files/styles/660px_wide/public/Agriculture.jpg">
              <a:extLst>
                <a:ext uri="{FF2B5EF4-FFF2-40B4-BE49-F238E27FC236}">
                  <a16:creationId xmlns:a16="http://schemas.microsoft.com/office/drawing/2014/main" id="{1A629BC6-9312-4FDE-ADE1-45A6ADCAB5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256468" y="2182559"/>
              <a:ext cx="737758" cy="74138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pic>
          <p:nvPicPr>
            <p:cNvPr id="132" name="Picture 68" descr="high_density.png">
              <a:extLst>
                <a:ext uri="{FF2B5EF4-FFF2-40B4-BE49-F238E27FC236}">
                  <a16:creationId xmlns:a16="http://schemas.microsoft.com/office/drawing/2014/main" id="{5F783B38-5D00-4738-BBE1-09873B7C9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5620640" y="2549346"/>
              <a:ext cx="497688" cy="525618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33" name="Line 160">
              <a:extLst>
                <a:ext uri="{FF2B5EF4-FFF2-40B4-BE49-F238E27FC236}">
                  <a16:creationId xmlns:a16="http://schemas.microsoft.com/office/drawing/2014/main" id="{4C5D40F7-C8B8-458E-89D0-FB8DEB5346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128057" y="2705655"/>
              <a:ext cx="645" cy="21731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pic>
          <p:nvPicPr>
            <p:cNvPr id="136" name="Picture 18" descr="http://images.fineartamerica.com/images-medium-large/san-francisco-tall-buildings-in-the-financial-district--5d17897-wingsdomain-art-and-photography.jpg">
              <a:extLst>
                <a:ext uri="{FF2B5EF4-FFF2-40B4-BE49-F238E27FC236}">
                  <a16:creationId xmlns:a16="http://schemas.microsoft.com/office/drawing/2014/main" id="{7BB5D12C-AB5E-49B8-9AD1-7C4DA0C810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5533706" y="2096715"/>
              <a:ext cx="425108" cy="58530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sp>
          <p:nvSpPr>
            <p:cNvPr id="137" name="Rectangle 3" descr="gridcell">
              <a:extLst>
                <a:ext uri="{FF2B5EF4-FFF2-40B4-BE49-F238E27FC236}">
                  <a16:creationId xmlns:a16="http://schemas.microsoft.com/office/drawing/2014/main" id="{30F61F4C-8249-446A-9534-B079EEC32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1971" y="886261"/>
              <a:ext cx="868710" cy="890501"/>
            </a:xfrm>
            <a:prstGeom prst="rect">
              <a:avLst/>
            </a:prstGeom>
            <a:blipFill dpi="0" rotWithShape="0">
              <a:blip r:embed="rId10" cstate="screen"/>
              <a:srcRect/>
              <a:stretch>
                <a:fillRect/>
              </a:stretch>
            </a:blip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138" name="TextBox 85">
              <a:extLst>
                <a:ext uri="{FF2B5EF4-FFF2-40B4-BE49-F238E27FC236}">
                  <a16:creationId xmlns:a16="http://schemas.microsoft.com/office/drawing/2014/main" id="{DD567E6E-BEC2-402F-883D-7DACBC0AFF31}"/>
                </a:ext>
              </a:extLst>
            </p:cNvPr>
            <p:cNvSpPr txBox="1"/>
            <p:nvPr/>
          </p:nvSpPr>
          <p:spPr>
            <a:xfrm>
              <a:off x="5467504" y="2479131"/>
              <a:ext cx="475777" cy="255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TBD</a:t>
              </a:r>
            </a:p>
          </p:txBody>
        </p:sp>
        <p:sp>
          <p:nvSpPr>
            <p:cNvPr id="139" name="TextBox 86">
              <a:extLst>
                <a:ext uri="{FF2B5EF4-FFF2-40B4-BE49-F238E27FC236}">
                  <a16:creationId xmlns:a16="http://schemas.microsoft.com/office/drawing/2014/main" id="{8CF84DC8-10ED-497D-8249-0CCD541A9F89}"/>
                </a:ext>
              </a:extLst>
            </p:cNvPr>
            <p:cNvSpPr txBox="1"/>
            <p:nvPr/>
          </p:nvSpPr>
          <p:spPr>
            <a:xfrm>
              <a:off x="5563213" y="2869335"/>
              <a:ext cx="398945" cy="255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MD</a:t>
              </a:r>
            </a:p>
          </p:txBody>
        </p:sp>
        <p:sp>
          <p:nvSpPr>
            <p:cNvPr id="140" name="TextBox 87">
              <a:extLst>
                <a:ext uri="{FF2B5EF4-FFF2-40B4-BE49-F238E27FC236}">
                  <a16:creationId xmlns:a16="http://schemas.microsoft.com/office/drawing/2014/main" id="{BC2D7EA8-E633-48D0-9880-2A7030AE939D}"/>
                </a:ext>
              </a:extLst>
            </p:cNvPr>
            <p:cNvSpPr txBox="1"/>
            <p:nvPr/>
          </p:nvSpPr>
          <p:spPr>
            <a:xfrm>
              <a:off x="6068914" y="2643018"/>
              <a:ext cx="394597" cy="255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HD</a:t>
              </a:r>
            </a:p>
          </p:txBody>
        </p:sp>
        <p:sp>
          <p:nvSpPr>
            <p:cNvPr id="141" name="Rechthoek 140">
              <a:extLst>
                <a:ext uri="{FF2B5EF4-FFF2-40B4-BE49-F238E27FC236}">
                  <a16:creationId xmlns:a16="http://schemas.microsoft.com/office/drawing/2014/main" id="{A953C442-F3E0-4CF0-A18A-0F99F5700884}"/>
                </a:ext>
              </a:extLst>
            </p:cNvPr>
            <p:cNvSpPr/>
            <p:nvPr/>
          </p:nvSpPr>
          <p:spPr>
            <a:xfrm>
              <a:off x="3747804" y="2096715"/>
              <a:ext cx="881813" cy="1241688"/>
            </a:xfrm>
            <a:prstGeom prst="rect">
              <a:avLst/>
            </a:prstGeom>
            <a:solidFill>
              <a:schemeClr val="bg2">
                <a:lumMod val="90000"/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hthoek 141">
              <a:extLst>
                <a:ext uri="{FF2B5EF4-FFF2-40B4-BE49-F238E27FC236}">
                  <a16:creationId xmlns:a16="http://schemas.microsoft.com/office/drawing/2014/main" id="{5A295CF4-A7F4-4A45-9C75-A44A30F17FF7}"/>
                </a:ext>
              </a:extLst>
            </p:cNvPr>
            <p:cNvSpPr/>
            <p:nvPr/>
          </p:nvSpPr>
          <p:spPr>
            <a:xfrm>
              <a:off x="5471358" y="2022318"/>
              <a:ext cx="2639261" cy="1346878"/>
            </a:xfrm>
            <a:prstGeom prst="rect">
              <a:avLst/>
            </a:prstGeom>
            <a:solidFill>
              <a:schemeClr val="bg2">
                <a:lumMod val="90000"/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Line 27">
              <a:extLst>
                <a:ext uri="{FF2B5EF4-FFF2-40B4-BE49-F238E27FC236}">
                  <a16:creationId xmlns:a16="http://schemas.microsoft.com/office/drawing/2014/main" id="{2E9E793E-80B8-436B-9C9A-80A5F6DBCE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50485" y="3338403"/>
              <a:ext cx="1" cy="27699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grpSp>
          <p:nvGrpSpPr>
            <p:cNvPr id="144" name="Groep 143">
              <a:extLst>
                <a:ext uri="{FF2B5EF4-FFF2-40B4-BE49-F238E27FC236}">
                  <a16:creationId xmlns:a16="http://schemas.microsoft.com/office/drawing/2014/main" id="{70E64644-FBAD-4557-BAD9-9B6C48307E5F}"/>
                </a:ext>
              </a:extLst>
            </p:cNvPr>
            <p:cNvGrpSpPr/>
            <p:nvPr/>
          </p:nvGrpSpPr>
          <p:grpSpPr>
            <a:xfrm>
              <a:off x="2973779" y="3482991"/>
              <a:ext cx="2514123" cy="2493706"/>
              <a:chOff x="661688" y="4213761"/>
              <a:chExt cx="2514123" cy="2493706"/>
            </a:xfrm>
          </p:grpSpPr>
          <p:sp>
            <p:nvSpPr>
              <p:cNvPr id="145" name="Rechthoek 144">
                <a:extLst>
                  <a:ext uri="{FF2B5EF4-FFF2-40B4-BE49-F238E27FC236}">
                    <a16:creationId xmlns:a16="http://schemas.microsoft.com/office/drawing/2014/main" id="{A5F1AFE4-D55E-4A95-BD51-09CDB8613A4B}"/>
                  </a:ext>
                </a:extLst>
              </p:cNvPr>
              <p:cNvSpPr/>
              <p:nvPr/>
            </p:nvSpPr>
            <p:spPr>
              <a:xfrm>
                <a:off x="2174644" y="5193256"/>
                <a:ext cx="1001167" cy="1059059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/>
                  <a:t>Lake</a:t>
                </a:r>
                <a:br>
                  <a:rPr lang="en-US" sz="1200" b="1"/>
                </a:br>
                <a:r>
                  <a:rPr lang="en-US" sz="1200" b="1"/>
                  <a:t> water</a:t>
                </a:r>
              </a:p>
            </p:txBody>
          </p:sp>
          <p:sp>
            <p:nvSpPr>
              <p:cNvPr id="150" name="Tekstvak 149">
                <a:extLst>
                  <a:ext uri="{FF2B5EF4-FFF2-40B4-BE49-F238E27FC236}">
                    <a16:creationId xmlns:a16="http://schemas.microsoft.com/office/drawing/2014/main" id="{7F4B5C8A-5D4B-40BD-A841-8BDD5AEC1F2B}"/>
                  </a:ext>
                </a:extLst>
              </p:cNvPr>
              <p:cNvSpPr txBox="1"/>
              <p:nvPr/>
            </p:nvSpPr>
            <p:spPr>
              <a:xfrm>
                <a:off x="661688" y="4213761"/>
                <a:ext cx="151295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latin typeface="Gill Sans MT" charset="0"/>
                  </a:rPr>
                  <a:t>Lake column</a:t>
                </a:r>
              </a:p>
            </p:txBody>
          </p:sp>
          <p:sp>
            <p:nvSpPr>
              <p:cNvPr id="154" name="Rechthoek 153">
                <a:extLst>
                  <a:ext uri="{FF2B5EF4-FFF2-40B4-BE49-F238E27FC236}">
                    <a16:creationId xmlns:a16="http://schemas.microsoft.com/office/drawing/2014/main" id="{12FE32CC-8E93-4AF2-88E4-CBCDE0824826}"/>
                  </a:ext>
                </a:extLst>
              </p:cNvPr>
              <p:cNvSpPr/>
              <p:nvPr/>
            </p:nvSpPr>
            <p:spPr>
              <a:xfrm>
                <a:off x="2174643" y="6236156"/>
                <a:ext cx="1001167" cy="471311"/>
              </a:xfrm>
              <a:prstGeom prst="rect">
                <a:avLst/>
              </a:prstGeom>
              <a:solidFill>
                <a:srgbClr val="996633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/>
                  <a:t>Saturated soil</a:t>
                </a:r>
              </a:p>
            </p:txBody>
          </p:sp>
        </p:grpSp>
      </p:grpSp>
      <p:sp>
        <p:nvSpPr>
          <p:cNvPr id="50" name="Titel 1">
            <a:extLst>
              <a:ext uri="{FF2B5EF4-FFF2-40B4-BE49-F238E27FC236}">
                <a16:creationId xmlns:a16="http://schemas.microsoft.com/office/drawing/2014/main" id="{E7A3E8E1-256A-481B-91A0-EDA46D4A2632}"/>
              </a:ext>
            </a:extLst>
          </p:cNvPr>
          <p:cNvSpPr txBox="1">
            <a:spLocks/>
          </p:cNvSpPr>
          <p:nvPr/>
        </p:nvSpPr>
        <p:spPr>
          <a:xfrm>
            <a:off x="562890" y="-42099"/>
            <a:ext cx="1051560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/>
              <a:t>CLM includes </a:t>
            </a:r>
            <a:r>
              <a:rPr lang="en-US" sz="2800" b="1">
                <a:solidFill>
                  <a:schemeClr val="bg1">
                    <a:lumMod val="65000"/>
                  </a:schemeClr>
                </a:solidFill>
              </a:rPr>
              <a:t>lakes</a:t>
            </a:r>
            <a:br>
              <a:rPr lang="en-US" sz="2800" b="1">
                <a:solidFill>
                  <a:schemeClr val="bg1">
                    <a:lumMod val="65000"/>
                  </a:schemeClr>
                </a:solidFill>
              </a:rPr>
            </a:br>
            <a:endParaRPr lang="en-US" sz="2800" b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252FF39-1947-42F4-9FBA-C348ED3512C2}"/>
              </a:ext>
            </a:extLst>
          </p:cNvPr>
          <p:cNvSpPr/>
          <p:nvPr/>
        </p:nvSpPr>
        <p:spPr>
          <a:xfrm>
            <a:off x="3862365" y="4185051"/>
            <a:ext cx="435315" cy="130437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snow</a:t>
            </a:r>
          </a:p>
        </p:txBody>
      </p:sp>
      <p:sp>
        <p:nvSpPr>
          <p:cNvPr id="40" name="Rechthoek 39">
            <a:extLst>
              <a:ext uri="{FF2B5EF4-FFF2-40B4-BE49-F238E27FC236}">
                <a16:creationId xmlns:a16="http://schemas.microsoft.com/office/drawing/2014/main" id="{5454BB0B-912E-4616-AC84-25CCFC5E13B4}"/>
              </a:ext>
            </a:extLst>
          </p:cNvPr>
          <p:cNvSpPr/>
          <p:nvPr/>
        </p:nvSpPr>
        <p:spPr>
          <a:xfrm>
            <a:off x="3862365" y="5853654"/>
            <a:ext cx="1001167" cy="391932"/>
          </a:xfrm>
          <a:prstGeom prst="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Bedrock</a:t>
            </a:r>
          </a:p>
        </p:txBody>
      </p:sp>
    </p:spTree>
    <p:extLst>
      <p:ext uri="{BB962C8B-B14F-4D97-AF65-F5344CB8AC3E}">
        <p14:creationId xmlns:p14="http://schemas.microsoft.com/office/powerpoint/2010/main" val="3729314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E45E7FD-9532-4831-B6FF-288B82BCE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" y="-152937"/>
            <a:ext cx="11170920" cy="6874412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24E1591-41A8-4392-AB27-079B6566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F1C0-44CE-4722-A2F0-77352D0F488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7941D8F-2D14-438F-BC92-4BE98C063BB9}"/>
              </a:ext>
            </a:extLst>
          </p:cNvPr>
          <p:cNvSpPr txBox="1"/>
          <p:nvPr/>
        </p:nvSpPr>
        <p:spPr>
          <a:xfrm>
            <a:off x="4698023" y="5337112"/>
            <a:ext cx="6983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45 000 large dams (&gt; 0.1 km²) build 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2CAE9A2-B232-4A58-89DE-B1B0F8F8C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64488"/>
            <a:ext cx="2836985" cy="236415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C4911B2-30D9-4434-BC5C-35CA5CEA0583}"/>
              </a:ext>
            </a:extLst>
          </p:cNvPr>
          <p:cNvSpPr txBox="1"/>
          <p:nvPr/>
        </p:nvSpPr>
        <p:spPr>
          <a:xfrm>
            <a:off x="9918140" y="6200078"/>
            <a:ext cx="3020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Based on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GRanD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data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22C14F0-BC2E-47E1-95A6-E6C04CE55D98}"/>
              </a:ext>
            </a:extLst>
          </p:cNvPr>
          <p:cNvSpPr txBox="1">
            <a:spLocks/>
          </p:cNvSpPr>
          <p:nvPr/>
        </p:nvSpPr>
        <p:spPr>
          <a:xfrm>
            <a:off x="562890" y="-42099"/>
            <a:ext cx="1051560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Reservoir construction started to boom in the 1950s </a:t>
            </a:r>
            <a:br>
              <a:rPr lang="en-US" sz="2800" b="1" dirty="0">
                <a:solidFill>
                  <a:schemeClr val="bg1">
                    <a:lumMod val="65000"/>
                  </a:schemeClr>
                </a:solidFill>
              </a:rPr>
            </a:b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31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D477FE0-616F-4804-BE38-3AD423196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0ACF1C0-44CE-4722-A2F0-77352D0F488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0" name="AutoShape 20" descr="imap://dlawren@mailhub.cgd.ucar.edu:993/fetch%3EUID%3E/INBOX%3E13314?part=1.2&amp;type=image/jpeg&amp;filename=high_density.jpg">
            <a:extLst>
              <a:ext uri="{FF2B5EF4-FFF2-40B4-BE49-F238E27FC236}">
                <a16:creationId xmlns:a16="http://schemas.microsoft.com/office/drawing/2014/main" id="{2863A27B-C596-48A9-961F-8594736F82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11908" y="-62888"/>
            <a:ext cx="2540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2" name="Groep 111">
            <a:extLst>
              <a:ext uri="{FF2B5EF4-FFF2-40B4-BE49-F238E27FC236}">
                <a16:creationId xmlns:a16="http://schemas.microsoft.com/office/drawing/2014/main" id="{CB534F6E-40FB-49EC-9DDB-368FF97CD3FA}"/>
              </a:ext>
            </a:extLst>
          </p:cNvPr>
          <p:cNvGrpSpPr/>
          <p:nvPr/>
        </p:nvGrpSpPr>
        <p:grpSpPr>
          <a:xfrm>
            <a:off x="2349410" y="763217"/>
            <a:ext cx="5136840" cy="5090436"/>
            <a:chOff x="2973779" y="886261"/>
            <a:chExt cx="5136840" cy="5090436"/>
          </a:xfrm>
        </p:grpSpPr>
        <p:pic>
          <p:nvPicPr>
            <p:cNvPr id="113" name="Picture 4" descr="high_density.jpg">
              <a:extLst>
                <a:ext uri="{FF2B5EF4-FFF2-40B4-BE49-F238E27FC236}">
                  <a16:creationId xmlns:a16="http://schemas.microsoft.com/office/drawing/2014/main" id="{E923ACF1-9262-4CF7-B15C-2B104C230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5805682" y="2276205"/>
              <a:ext cx="580635" cy="56189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14" name="Text Box 4">
              <a:extLst>
                <a:ext uri="{FF2B5EF4-FFF2-40B4-BE49-F238E27FC236}">
                  <a16:creationId xmlns:a16="http://schemas.microsoft.com/office/drawing/2014/main" id="{A2D2FC35-E575-4901-B41D-C416EB6DF4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8210" y="922213"/>
              <a:ext cx="10236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Gridcell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115" name="Text Box 5">
              <a:extLst>
                <a:ext uri="{FF2B5EF4-FFF2-40B4-BE49-F238E27FC236}">
                  <a16:creationId xmlns:a16="http://schemas.microsoft.com/office/drawing/2014/main" id="{66AE1B9B-37A8-4FAA-87A1-9D9F371981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8611" y="2922857"/>
              <a:ext cx="795658" cy="283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Glacier</a:t>
              </a:r>
            </a:p>
          </p:txBody>
        </p:sp>
        <p:sp>
          <p:nvSpPr>
            <p:cNvPr id="116" name="Text Box 8">
              <a:extLst>
                <a:ext uri="{FF2B5EF4-FFF2-40B4-BE49-F238E27FC236}">
                  <a16:creationId xmlns:a16="http://schemas.microsoft.com/office/drawing/2014/main" id="{F439A2CC-08E8-424E-AF61-B3323C1DC7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0256" y="2908886"/>
              <a:ext cx="598743" cy="283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Lake</a:t>
              </a:r>
            </a:p>
          </p:txBody>
        </p:sp>
        <p:sp>
          <p:nvSpPr>
            <p:cNvPr id="117" name="Rectangle 10" descr="washington-rain-forest">
              <a:extLst>
                <a:ext uri="{FF2B5EF4-FFF2-40B4-BE49-F238E27FC236}">
                  <a16:creationId xmlns:a16="http://schemas.microsoft.com/office/drawing/2014/main" id="{4CAA039D-68AC-48F8-8174-41C97CD80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3215" y="2194396"/>
              <a:ext cx="743797" cy="752956"/>
            </a:xfrm>
            <a:prstGeom prst="rect">
              <a:avLst/>
            </a:prstGeom>
            <a:blipFill dpi="0" rotWithShape="0">
              <a:blip r:embed="rId4" cstate="screen"/>
              <a:srcRect/>
              <a:stretch>
                <a:fillRect/>
              </a:stretch>
            </a:blip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118" name="Rectangle 11" descr="glacier">
              <a:extLst>
                <a:ext uri="{FF2B5EF4-FFF2-40B4-BE49-F238E27FC236}">
                  <a16:creationId xmlns:a16="http://schemas.microsoft.com/office/drawing/2014/main" id="{13BB0FBA-F1C4-4E99-9E85-46A5A19A6E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655" y="2182323"/>
              <a:ext cx="735326" cy="737646"/>
            </a:xfrm>
            <a:prstGeom prst="rect">
              <a:avLst/>
            </a:prstGeom>
            <a:blipFill dpi="0" rotWithShape="0">
              <a:blip r:embed="rId5" cstate="screen"/>
              <a:srcRect/>
              <a:stretch>
                <a:fillRect/>
              </a:stretch>
            </a:blip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119" name="Text Box 12">
              <a:extLst>
                <a:ext uri="{FF2B5EF4-FFF2-40B4-BE49-F238E27FC236}">
                  <a16:creationId xmlns:a16="http://schemas.microsoft.com/office/drawing/2014/main" id="{D331BDA5-7642-4688-A792-0F151EDE9C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4554" y="1738682"/>
              <a:ext cx="110277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Landunit</a:t>
              </a:r>
            </a:p>
          </p:txBody>
        </p:sp>
        <p:sp>
          <p:nvSpPr>
            <p:cNvPr id="120" name="Text Box 20">
              <a:extLst>
                <a:ext uri="{FF2B5EF4-FFF2-40B4-BE49-F238E27FC236}">
                  <a16:creationId xmlns:a16="http://schemas.microsoft.com/office/drawing/2014/main" id="{41ACDCC4-EF6F-481F-B076-C33C303590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5985" y="3054714"/>
              <a:ext cx="762636" cy="283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Urban</a:t>
              </a:r>
            </a:p>
          </p:txBody>
        </p:sp>
        <p:sp>
          <p:nvSpPr>
            <p:cNvPr id="121" name="Line 22">
              <a:extLst>
                <a:ext uri="{FF2B5EF4-FFF2-40B4-BE49-F238E27FC236}">
                  <a16:creationId xmlns:a16="http://schemas.microsoft.com/office/drawing/2014/main" id="{9C5D0E7B-58A9-407B-8F6B-E33B7C49C2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07649" y="1919586"/>
              <a:ext cx="1709195" cy="16041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122" name="Line 23">
              <a:extLst>
                <a:ext uri="{FF2B5EF4-FFF2-40B4-BE49-F238E27FC236}">
                  <a16:creationId xmlns:a16="http://schemas.microsoft.com/office/drawing/2014/main" id="{C2C2CFAB-DFF0-45B0-B2D1-92D583581C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01525" y="1916956"/>
              <a:ext cx="1654483" cy="17093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123" name="Line 24">
              <a:extLst>
                <a:ext uri="{FF2B5EF4-FFF2-40B4-BE49-F238E27FC236}">
                  <a16:creationId xmlns:a16="http://schemas.microsoft.com/office/drawing/2014/main" id="{B603591F-0CAD-454C-B9F9-7F2B827AEC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50909" y="2089790"/>
              <a:ext cx="0" cy="2919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124" name="Line 26">
              <a:extLst>
                <a:ext uri="{FF2B5EF4-FFF2-40B4-BE49-F238E27FC236}">
                  <a16:creationId xmlns:a16="http://schemas.microsoft.com/office/drawing/2014/main" id="{74A418F5-7C13-462A-BB6E-066BCE36CD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07649" y="2080005"/>
              <a:ext cx="0" cy="11439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125" name="Line 27">
              <a:extLst>
                <a:ext uri="{FF2B5EF4-FFF2-40B4-BE49-F238E27FC236}">
                  <a16:creationId xmlns:a16="http://schemas.microsoft.com/office/drawing/2014/main" id="{0E37C269-39A9-4259-A2D6-1E96A8E41B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50487" y="2001199"/>
              <a:ext cx="0" cy="18539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126" name="Line 28">
              <a:extLst>
                <a:ext uri="{FF2B5EF4-FFF2-40B4-BE49-F238E27FC236}">
                  <a16:creationId xmlns:a16="http://schemas.microsoft.com/office/drawing/2014/main" id="{1DEBCDE5-FC48-4BBE-B0EC-1046D1CB3F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09811" y="1722133"/>
              <a:ext cx="0" cy="4605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127" name="Text Box 37">
              <a:extLst>
                <a:ext uri="{FF2B5EF4-FFF2-40B4-BE49-F238E27FC236}">
                  <a16:creationId xmlns:a16="http://schemas.microsoft.com/office/drawing/2014/main" id="{3114CC42-EB22-4C0B-9D5C-44059E85D9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3500" y="2911007"/>
              <a:ext cx="1085391" cy="283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Vegetated</a:t>
              </a:r>
            </a:p>
          </p:txBody>
        </p:sp>
        <p:sp>
          <p:nvSpPr>
            <p:cNvPr id="128" name="Line 27">
              <a:extLst>
                <a:ext uri="{FF2B5EF4-FFF2-40B4-BE49-F238E27FC236}">
                  <a16:creationId xmlns:a16="http://schemas.microsoft.com/office/drawing/2014/main" id="{2F3CC0B1-4B97-4C9A-8CDA-AE3E8C376C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29533" y="2014627"/>
              <a:ext cx="0" cy="18539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129" name="Text Box 8">
              <a:extLst>
                <a:ext uri="{FF2B5EF4-FFF2-40B4-BE49-F238E27FC236}">
                  <a16:creationId xmlns:a16="http://schemas.microsoft.com/office/drawing/2014/main" id="{933E3935-5DCF-4F4D-8B56-923E572723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9521" y="2919189"/>
              <a:ext cx="901733" cy="283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Crop</a:t>
              </a:r>
            </a:p>
          </p:txBody>
        </p:sp>
        <p:pic>
          <p:nvPicPr>
            <p:cNvPr id="130" name="Picture 4" descr="http://upload.wikimedia.org/wikipedia/commons/a/a7/Medecine_Lake.jpg">
              <a:extLst>
                <a:ext uri="{FF2B5EF4-FFF2-40B4-BE49-F238E27FC236}">
                  <a16:creationId xmlns:a16="http://schemas.microsoft.com/office/drawing/2014/main" id="{C615277A-3D0C-49DC-994B-0171E7CD78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4678705" y="2198163"/>
              <a:ext cx="744137" cy="71797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pic>
          <p:nvPicPr>
            <p:cNvPr id="131" name="Picture 10" descr="http://www.skyboximaging.com/sites/default/files/styles/660px_wide/public/Agriculture.jpg">
              <a:extLst>
                <a:ext uri="{FF2B5EF4-FFF2-40B4-BE49-F238E27FC236}">
                  <a16:creationId xmlns:a16="http://schemas.microsoft.com/office/drawing/2014/main" id="{1A629BC6-9312-4FDE-ADE1-45A6ADCAB5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256468" y="2182559"/>
              <a:ext cx="737758" cy="74138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pic>
          <p:nvPicPr>
            <p:cNvPr id="132" name="Picture 68" descr="high_density.png">
              <a:extLst>
                <a:ext uri="{FF2B5EF4-FFF2-40B4-BE49-F238E27FC236}">
                  <a16:creationId xmlns:a16="http://schemas.microsoft.com/office/drawing/2014/main" id="{5F783B38-5D00-4738-BBE1-09873B7C9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5620640" y="2549346"/>
              <a:ext cx="497688" cy="525618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33" name="Line 160">
              <a:extLst>
                <a:ext uri="{FF2B5EF4-FFF2-40B4-BE49-F238E27FC236}">
                  <a16:creationId xmlns:a16="http://schemas.microsoft.com/office/drawing/2014/main" id="{4C5D40F7-C8B8-458E-89D0-FB8DEB5346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128057" y="2705655"/>
              <a:ext cx="645" cy="21731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pic>
          <p:nvPicPr>
            <p:cNvPr id="136" name="Picture 18" descr="http://images.fineartamerica.com/images-medium-large/san-francisco-tall-buildings-in-the-financial-district--5d17897-wingsdomain-art-and-photography.jpg">
              <a:extLst>
                <a:ext uri="{FF2B5EF4-FFF2-40B4-BE49-F238E27FC236}">
                  <a16:creationId xmlns:a16="http://schemas.microsoft.com/office/drawing/2014/main" id="{7BB5D12C-AB5E-49B8-9AD1-7C4DA0C810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5533706" y="2096715"/>
              <a:ext cx="425108" cy="58530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sp>
          <p:nvSpPr>
            <p:cNvPr id="137" name="Rectangle 3" descr="gridcell">
              <a:extLst>
                <a:ext uri="{FF2B5EF4-FFF2-40B4-BE49-F238E27FC236}">
                  <a16:creationId xmlns:a16="http://schemas.microsoft.com/office/drawing/2014/main" id="{30F61F4C-8249-446A-9534-B079EEC32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1971" y="886261"/>
              <a:ext cx="868710" cy="890501"/>
            </a:xfrm>
            <a:prstGeom prst="rect">
              <a:avLst/>
            </a:prstGeom>
            <a:blipFill dpi="0" rotWithShape="0">
              <a:blip r:embed="rId10" cstate="screen"/>
              <a:srcRect/>
              <a:stretch>
                <a:fillRect/>
              </a:stretch>
            </a:blip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138" name="TextBox 85">
              <a:extLst>
                <a:ext uri="{FF2B5EF4-FFF2-40B4-BE49-F238E27FC236}">
                  <a16:creationId xmlns:a16="http://schemas.microsoft.com/office/drawing/2014/main" id="{DD567E6E-BEC2-402F-883D-7DACBC0AFF31}"/>
                </a:ext>
              </a:extLst>
            </p:cNvPr>
            <p:cNvSpPr txBox="1"/>
            <p:nvPr/>
          </p:nvSpPr>
          <p:spPr>
            <a:xfrm>
              <a:off x="5467504" y="2479131"/>
              <a:ext cx="475777" cy="255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TBD</a:t>
              </a:r>
            </a:p>
          </p:txBody>
        </p:sp>
        <p:sp>
          <p:nvSpPr>
            <p:cNvPr id="139" name="TextBox 86">
              <a:extLst>
                <a:ext uri="{FF2B5EF4-FFF2-40B4-BE49-F238E27FC236}">
                  <a16:creationId xmlns:a16="http://schemas.microsoft.com/office/drawing/2014/main" id="{8CF84DC8-10ED-497D-8249-0CCD541A9F89}"/>
                </a:ext>
              </a:extLst>
            </p:cNvPr>
            <p:cNvSpPr txBox="1"/>
            <p:nvPr/>
          </p:nvSpPr>
          <p:spPr>
            <a:xfrm>
              <a:off x="5563213" y="2869335"/>
              <a:ext cx="398945" cy="255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MD</a:t>
              </a:r>
            </a:p>
          </p:txBody>
        </p:sp>
        <p:sp>
          <p:nvSpPr>
            <p:cNvPr id="140" name="TextBox 87">
              <a:extLst>
                <a:ext uri="{FF2B5EF4-FFF2-40B4-BE49-F238E27FC236}">
                  <a16:creationId xmlns:a16="http://schemas.microsoft.com/office/drawing/2014/main" id="{BC2D7EA8-E633-48D0-9880-2A7030AE939D}"/>
                </a:ext>
              </a:extLst>
            </p:cNvPr>
            <p:cNvSpPr txBox="1"/>
            <p:nvPr/>
          </p:nvSpPr>
          <p:spPr>
            <a:xfrm>
              <a:off x="6068914" y="2643018"/>
              <a:ext cx="394597" cy="255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HD</a:t>
              </a:r>
            </a:p>
          </p:txBody>
        </p:sp>
        <p:sp>
          <p:nvSpPr>
            <p:cNvPr id="141" name="Rechthoek 140">
              <a:extLst>
                <a:ext uri="{FF2B5EF4-FFF2-40B4-BE49-F238E27FC236}">
                  <a16:creationId xmlns:a16="http://schemas.microsoft.com/office/drawing/2014/main" id="{A953C442-F3E0-4CF0-A18A-0F99F5700884}"/>
                </a:ext>
              </a:extLst>
            </p:cNvPr>
            <p:cNvSpPr/>
            <p:nvPr/>
          </p:nvSpPr>
          <p:spPr>
            <a:xfrm>
              <a:off x="3747804" y="2096715"/>
              <a:ext cx="881813" cy="1241688"/>
            </a:xfrm>
            <a:prstGeom prst="rect">
              <a:avLst/>
            </a:prstGeom>
            <a:solidFill>
              <a:schemeClr val="bg2">
                <a:lumMod val="90000"/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hthoek 141">
              <a:extLst>
                <a:ext uri="{FF2B5EF4-FFF2-40B4-BE49-F238E27FC236}">
                  <a16:creationId xmlns:a16="http://schemas.microsoft.com/office/drawing/2014/main" id="{5A295CF4-A7F4-4A45-9C75-A44A30F17FF7}"/>
                </a:ext>
              </a:extLst>
            </p:cNvPr>
            <p:cNvSpPr/>
            <p:nvPr/>
          </p:nvSpPr>
          <p:spPr>
            <a:xfrm>
              <a:off x="5471358" y="2022318"/>
              <a:ext cx="2639261" cy="1346878"/>
            </a:xfrm>
            <a:prstGeom prst="rect">
              <a:avLst/>
            </a:prstGeom>
            <a:solidFill>
              <a:schemeClr val="bg2">
                <a:lumMod val="90000"/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Line 27">
              <a:extLst>
                <a:ext uri="{FF2B5EF4-FFF2-40B4-BE49-F238E27FC236}">
                  <a16:creationId xmlns:a16="http://schemas.microsoft.com/office/drawing/2014/main" id="{2E9E793E-80B8-436B-9C9A-80A5F6DBCE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50485" y="3338403"/>
              <a:ext cx="1" cy="27699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grpSp>
          <p:nvGrpSpPr>
            <p:cNvPr id="144" name="Groep 143">
              <a:extLst>
                <a:ext uri="{FF2B5EF4-FFF2-40B4-BE49-F238E27FC236}">
                  <a16:creationId xmlns:a16="http://schemas.microsoft.com/office/drawing/2014/main" id="{70E64644-FBAD-4557-BAD9-9B6C48307E5F}"/>
                </a:ext>
              </a:extLst>
            </p:cNvPr>
            <p:cNvGrpSpPr/>
            <p:nvPr/>
          </p:nvGrpSpPr>
          <p:grpSpPr>
            <a:xfrm>
              <a:off x="2973779" y="3482991"/>
              <a:ext cx="3194879" cy="2493706"/>
              <a:chOff x="661688" y="4213761"/>
              <a:chExt cx="3194879" cy="2493706"/>
            </a:xfrm>
          </p:grpSpPr>
          <p:sp>
            <p:nvSpPr>
              <p:cNvPr id="145" name="Rechthoek 144">
                <a:extLst>
                  <a:ext uri="{FF2B5EF4-FFF2-40B4-BE49-F238E27FC236}">
                    <a16:creationId xmlns:a16="http://schemas.microsoft.com/office/drawing/2014/main" id="{A5F1AFE4-D55E-4A95-BD51-09CDB8613A4B}"/>
                  </a:ext>
                </a:extLst>
              </p:cNvPr>
              <p:cNvSpPr/>
              <p:nvPr/>
            </p:nvSpPr>
            <p:spPr>
              <a:xfrm>
                <a:off x="2174644" y="5193256"/>
                <a:ext cx="1001167" cy="1059059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/>
                  <a:t>Lake</a:t>
                </a:r>
                <a:br>
                  <a:rPr lang="en-US" sz="1200" b="1"/>
                </a:br>
                <a:r>
                  <a:rPr lang="en-US" sz="1200" b="1"/>
                  <a:t> water</a:t>
                </a:r>
              </a:p>
            </p:txBody>
          </p:sp>
          <p:sp>
            <p:nvSpPr>
              <p:cNvPr id="146" name="Pijl: rechts 145">
                <a:extLst>
                  <a:ext uri="{FF2B5EF4-FFF2-40B4-BE49-F238E27FC236}">
                    <a16:creationId xmlns:a16="http://schemas.microsoft.com/office/drawing/2014/main" id="{BE940775-EC33-49A1-9CE5-2B9ADE969EA8}"/>
                  </a:ext>
                </a:extLst>
              </p:cNvPr>
              <p:cNvSpPr/>
              <p:nvPr/>
            </p:nvSpPr>
            <p:spPr>
              <a:xfrm rot="5400000">
                <a:off x="2309421" y="4852424"/>
                <a:ext cx="297861" cy="158971"/>
              </a:xfrm>
              <a:prstGeom prst="rightArrow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Tekstvak 146">
                <a:extLst>
                  <a:ext uri="{FF2B5EF4-FFF2-40B4-BE49-F238E27FC236}">
                    <a16:creationId xmlns:a16="http://schemas.microsoft.com/office/drawing/2014/main" id="{8D29BD9B-7DE9-4F1A-8DC5-2D8097532809}"/>
                  </a:ext>
                </a:extLst>
              </p:cNvPr>
              <p:cNvSpPr txBox="1"/>
              <p:nvPr/>
            </p:nvSpPr>
            <p:spPr>
              <a:xfrm>
                <a:off x="2061248" y="4461105"/>
                <a:ext cx="8818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err="1">
                    <a:solidFill>
                      <a:srgbClr val="00B0F0"/>
                    </a:solidFill>
                  </a:rPr>
                  <a:t>Precip</a:t>
                </a:r>
                <a:endParaRPr lang="en-US" sz="1200" b="1">
                  <a:solidFill>
                    <a:srgbClr val="00B0F0"/>
                  </a:solidFill>
                </a:endParaRPr>
              </a:p>
            </p:txBody>
          </p:sp>
          <p:sp>
            <p:nvSpPr>
              <p:cNvPr id="148" name="Tekstvak 147">
                <a:extLst>
                  <a:ext uri="{FF2B5EF4-FFF2-40B4-BE49-F238E27FC236}">
                    <a16:creationId xmlns:a16="http://schemas.microsoft.com/office/drawing/2014/main" id="{01446D8D-FC44-4243-84E7-152AF685D51E}"/>
                  </a:ext>
                </a:extLst>
              </p:cNvPr>
              <p:cNvSpPr txBox="1"/>
              <p:nvPr/>
            </p:nvSpPr>
            <p:spPr>
              <a:xfrm>
                <a:off x="2511488" y="4466858"/>
                <a:ext cx="8818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err="1">
                    <a:solidFill>
                      <a:schemeClr val="accent2"/>
                    </a:solidFill>
                  </a:rPr>
                  <a:t>Evap</a:t>
                </a:r>
                <a:endParaRPr lang="en-US" sz="1200" b="1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49" name="Pijl: rechts 148">
                <a:extLst>
                  <a:ext uri="{FF2B5EF4-FFF2-40B4-BE49-F238E27FC236}">
                    <a16:creationId xmlns:a16="http://schemas.microsoft.com/office/drawing/2014/main" id="{F1AD863E-DAF5-4DB6-A80B-045652127539}"/>
                  </a:ext>
                </a:extLst>
              </p:cNvPr>
              <p:cNvSpPr/>
              <p:nvPr/>
            </p:nvSpPr>
            <p:spPr>
              <a:xfrm rot="16200000">
                <a:off x="2550253" y="4843716"/>
                <a:ext cx="330710" cy="158969"/>
              </a:xfrm>
              <a:prstGeom prst="rightArrow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Tekstvak 149">
                <a:extLst>
                  <a:ext uri="{FF2B5EF4-FFF2-40B4-BE49-F238E27FC236}">
                    <a16:creationId xmlns:a16="http://schemas.microsoft.com/office/drawing/2014/main" id="{7F4B5C8A-5D4B-40BD-A841-8BDD5AEC1F2B}"/>
                  </a:ext>
                </a:extLst>
              </p:cNvPr>
              <p:cNvSpPr txBox="1"/>
              <p:nvPr/>
            </p:nvSpPr>
            <p:spPr>
              <a:xfrm>
                <a:off x="661688" y="4213761"/>
                <a:ext cx="151295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latin typeface="Gill Sans MT" charset="0"/>
                  </a:rPr>
                  <a:t>Lake column</a:t>
                </a:r>
              </a:p>
            </p:txBody>
          </p:sp>
          <p:sp>
            <p:nvSpPr>
              <p:cNvPr id="151" name="Pijl: rechts 150">
                <a:extLst>
                  <a:ext uri="{FF2B5EF4-FFF2-40B4-BE49-F238E27FC236}">
                    <a16:creationId xmlns:a16="http://schemas.microsoft.com/office/drawing/2014/main" id="{34A57F78-CD2C-4B4D-82B1-C9239430E30B}"/>
                  </a:ext>
                </a:extLst>
              </p:cNvPr>
              <p:cNvSpPr/>
              <p:nvPr/>
            </p:nvSpPr>
            <p:spPr>
              <a:xfrm>
                <a:off x="3085966" y="4757175"/>
                <a:ext cx="345345" cy="157721"/>
              </a:xfrm>
              <a:prstGeom prst="rightArrow">
                <a:avLst/>
              </a:prstGeom>
              <a:solidFill>
                <a:srgbClr val="CC0099"/>
              </a:solidFill>
              <a:ln>
                <a:solidFill>
                  <a:srgbClr val="800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Tekstvak 151">
                <a:extLst>
                  <a:ext uri="{FF2B5EF4-FFF2-40B4-BE49-F238E27FC236}">
                    <a16:creationId xmlns:a16="http://schemas.microsoft.com/office/drawing/2014/main" id="{A04F3570-67C2-4958-843F-8A3F0EA4CFD7}"/>
                  </a:ext>
                </a:extLst>
              </p:cNvPr>
              <p:cNvSpPr txBox="1"/>
              <p:nvPr/>
            </p:nvSpPr>
            <p:spPr>
              <a:xfrm>
                <a:off x="2974754" y="4459530"/>
                <a:ext cx="8818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>
                    <a:solidFill>
                      <a:srgbClr val="CC0099"/>
                    </a:solidFill>
                  </a:rPr>
                  <a:t>Runoff</a:t>
                </a:r>
              </a:p>
            </p:txBody>
          </p:sp>
          <p:sp>
            <p:nvSpPr>
              <p:cNvPr id="153" name="Pijl: rechts 152">
                <a:extLst>
                  <a:ext uri="{FF2B5EF4-FFF2-40B4-BE49-F238E27FC236}">
                    <a16:creationId xmlns:a16="http://schemas.microsoft.com/office/drawing/2014/main" id="{51B226B6-D42F-4384-8764-396953FB0142}"/>
                  </a:ext>
                </a:extLst>
              </p:cNvPr>
              <p:cNvSpPr/>
              <p:nvPr/>
            </p:nvSpPr>
            <p:spPr>
              <a:xfrm rot="10800000">
                <a:off x="3057270" y="4941303"/>
                <a:ext cx="345345" cy="157721"/>
              </a:xfrm>
              <a:prstGeom prst="rightArrow">
                <a:avLst/>
              </a:prstGeom>
              <a:solidFill>
                <a:srgbClr val="CC0099"/>
              </a:solidFill>
              <a:ln>
                <a:solidFill>
                  <a:srgbClr val="800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hthoek 153">
                <a:extLst>
                  <a:ext uri="{FF2B5EF4-FFF2-40B4-BE49-F238E27FC236}">
                    <a16:creationId xmlns:a16="http://schemas.microsoft.com/office/drawing/2014/main" id="{12FE32CC-8E93-4AF2-88E4-CBCDE0824826}"/>
                  </a:ext>
                </a:extLst>
              </p:cNvPr>
              <p:cNvSpPr/>
              <p:nvPr/>
            </p:nvSpPr>
            <p:spPr>
              <a:xfrm>
                <a:off x="2174643" y="6236156"/>
                <a:ext cx="1001167" cy="471311"/>
              </a:xfrm>
              <a:prstGeom prst="rect">
                <a:avLst/>
              </a:prstGeom>
              <a:solidFill>
                <a:srgbClr val="996633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/>
                  <a:t>Saturated soil</a:t>
                </a:r>
              </a:p>
            </p:txBody>
          </p:sp>
        </p:grpSp>
      </p:grpSp>
      <p:sp>
        <p:nvSpPr>
          <p:cNvPr id="51" name="Titel 1">
            <a:extLst>
              <a:ext uri="{FF2B5EF4-FFF2-40B4-BE49-F238E27FC236}">
                <a16:creationId xmlns:a16="http://schemas.microsoft.com/office/drawing/2014/main" id="{3DF76F49-D257-4FD1-92EE-5F93983A9F4B}"/>
              </a:ext>
            </a:extLst>
          </p:cNvPr>
          <p:cNvSpPr txBox="1">
            <a:spLocks/>
          </p:cNvSpPr>
          <p:nvPr/>
        </p:nvSpPr>
        <p:spPr>
          <a:xfrm>
            <a:off x="562890" y="-42099"/>
            <a:ext cx="1051560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/>
              <a:t>CLM includes </a:t>
            </a:r>
            <a:r>
              <a:rPr lang="en-US" sz="2800" b="1">
                <a:solidFill>
                  <a:schemeClr val="bg1">
                    <a:lumMod val="65000"/>
                  </a:schemeClr>
                </a:solidFill>
              </a:rPr>
              <a:t>lakes</a:t>
            </a:r>
            <a:br>
              <a:rPr lang="en-US" sz="2800" b="1">
                <a:solidFill>
                  <a:schemeClr val="bg1">
                    <a:lumMod val="65000"/>
                  </a:schemeClr>
                </a:solidFill>
              </a:rPr>
            </a:br>
            <a:endParaRPr lang="en-US" sz="2800" b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6" name="Rechthoek 45">
            <a:extLst>
              <a:ext uri="{FF2B5EF4-FFF2-40B4-BE49-F238E27FC236}">
                <a16:creationId xmlns:a16="http://schemas.microsoft.com/office/drawing/2014/main" id="{0AD1DA0B-DD1C-4C2D-B195-CAAF2435FCC6}"/>
              </a:ext>
            </a:extLst>
          </p:cNvPr>
          <p:cNvSpPr/>
          <p:nvPr/>
        </p:nvSpPr>
        <p:spPr>
          <a:xfrm>
            <a:off x="3862365" y="5853654"/>
            <a:ext cx="1001167" cy="391932"/>
          </a:xfrm>
          <a:prstGeom prst="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Bedrock</a:t>
            </a:r>
          </a:p>
        </p:txBody>
      </p:sp>
      <p:grpSp>
        <p:nvGrpSpPr>
          <p:cNvPr id="48" name="Groep 47">
            <a:extLst>
              <a:ext uri="{FF2B5EF4-FFF2-40B4-BE49-F238E27FC236}">
                <a16:creationId xmlns:a16="http://schemas.microsoft.com/office/drawing/2014/main" id="{019D78DE-6AAE-4DDB-95AE-CF7CD8503663}"/>
              </a:ext>
            </a:extLst>
          </p:cNvPr>
          <p:cNvGrpSpPr/>
          <p:nvPr/>
        </p:nvGrpSpPr>
        <p:grpSpPr>
          <a:xfrm>
            <a:off x="6104397" y="5233745"/>
            <a:ext cx="5209877" cy="534861"/>
            <a:chOff x="1942557" y="4394822"/>
            <a:chExt cx="8677275" cy="962025"/>
          </a:xfrm>
        </p:grpSpPr>
        <p:pic>
          <p:nvPicPr>
            <p:cNvPr id="49" name="Afbeelding 48">
              <a:extLst>
                <a:ext uri="{FF2B5EF4-FFF2-40B4-BE49-F238E27FC236}">
                  <a16:creationId xmlns:a16="http://schemas.microsoft.com/office/drawing/2014/main" id="{386F61C7-B4B8-4BD3-93A9-8232C0C22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42557" y="4394822"/>
              <a:ext cx="8677275" cy="962025"/>
            </a:xfrm>
            <a:prstGeom prst="rect">
              <a:avLst/>
            </a:prstGeom>
          </p:spPr>
        </p:pic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5A1A9D76-5DC7-4EA6-8D51-831679EB57BA}"/>
                </a:ext>
              </a:extLst>
            </p:cNvPr>
            <p:cNvSpPr/>
            <p:nvPr/>
          </p:nvSpPr>
          <p:spPr>
            <a:xfrm>
              <a:off x="7882359" y="4791919"/>
              <a:ext cx="798654" cy="335666"/>
            </a:xfrm>
            <a:prstGeom prst="rect">
              <a:avLst/>
            </a:prstGeom>
            <a:noFill/>
            <a:ln w="381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2" name="Tekstvak 51">
            <a:extLst>
              <a:ext uri="{FF2B5EF4-FFF2-40B4-BE49-F238E27FC236}">
                <a16:creationId xmlns:a16="http://schemas.microsoft.com/office/drawing/2014/main" id="{FF9CA279-CCA2-48B7-8079-811798AE53AE}"/>
              </a:ext>
            </a:extLst>
          </p:cNvPr>
          <p:cNvSpPr txBox="1"/>
          <p:nvPr/>
        </p:nvSpPr>
        <p:spPr>
          <a:xfrm>
            <a:off x="6043802" y="5616724"/>
            <a:ext cx="95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339F"/>
                </a:solidFill>
              </a:rPr>
              <a:t>snow</a:t>
            </a:r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CB29AE94-CF33-4F54-B4C9-3B9EAD719E4E}"/>
              </a:ext>
            </a:extLst>
          </p:cNvPr>
          <p:cNvSpPr txBox="1"/>
          <p:nvPr/>
        </p:nvSpPr>
        <p:spPr>
          <a:xfrm>
            <a:off x="7493120" y="5624406"/>
            <a:ext cx="155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339F"/>
                </a:solidFill>
              </a:rPr>
              <a:t>soil</a:t>
            </a:r>
          </a:p>
        </p:txBody>
      </p:sp>
      <p:cxnSp>
        <p:nvCxnSpPr>
          <p:cNvPr id="54" name="Rechte verbindingslijn met pijl 53">
            <a:extLst>
              <a:ext uri="{FF2B5EF4-FFF2-40B4-BE49-F238E27FC236}">
                <a16:creationId xmlns:a16="http://schemas.microsoft.com/office/drawing/2014/main" id="{1687258B-5C4D-4BB6-8665-845079562C16}"/>
              </a:ext>
            </a:extLst>
          </p:cNvPr>
          <p:cNvCxnSpPr/>
          <p:nvPr/>
        </p:nvCxnSpPr>
        <p:spPr>
          <a:xfrm>
            <a:off x="3686089" y="4339442"/>
            <a:ext cx="0" cy="104290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kstvak 54">
            <a:extLst>
              <a:ext uri="{FF2B5EF4-FFF2-40B4-BE49-F238E27FC236}">
                <a16:creationId xmlns:a16="http://schemas.microsoft.com/office/drawing/2014/main" id="{D13270F0-1AED-4A98-A60B-B62CB2696796}"/>
              </a:ext>
            </a:extLst>
          </p:cNvPr>
          <p:cNvSpPr txBox="1"/>
          <p:nvPr/>
        </p:nvSpPr>
        <p:spPr>
          <a:xfrm>
            <a:off x="2939620" y="4548736"/>
            <a:ext cx="760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Constant depth</a:t>
            </a:r>
          </a:p>
        </p:txBody>
      </p:sp>
    </p:spTree>
    <p:extLst>
      <p:ext uri="{BB962C8B-B14F-4D97-AF65-F5344CB8AC3E}">
        <p14:creationId xmlns:p14="http://schemas.microsoft.com/office/powerpoint/2010/main" val="381031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>
            <a:extLst>
              <a:ext uri="{FF2B5EF4-FFF2-40B4-BE49-F238E27FC236}">
                <a16:creationId xmlns:a16="http://schemas.microsoft.com/office/drawing/2014/main" id="{9C610291-0E62-4989-88B5-FDC49C991C72}"/>
              </a:ext>
            </a:extLst>
          </p:cNvPr>
          <p:cNvGrpSpPr/>
          <p:nvPr/>
        </p:nvGrpSpPr>
        <p:grpSpPr>
          <a:xfrm>
            <a:off x="3681075" y="1154627"/>
            <a:ext cx="2030782" cy="1814377"/>
            <a:chOff x="6340233" y="977553"/>
            <a:chExt cx="2345042" cy="2077161"/>
          </a:xfrm>
        </p:grpSpPr>
        <p:grpSp>
          <p:nvGrpSpPr>
            <p:cNvPr id="6" name="Group 113">
              <a:extLst>
                <a:ext uri="{FF2B5EF4-FFF2-40B4-BE49-F238E27FC236}">
                  <a16:creationId xmlns:a16="http://schemas.microsoft.com/office/drawing/2014/main" id="{A6F998FE-9021-4D1C-A6C4-BAB49473D709}"/>
                </a:ext>
              </a:extLst>
            </p:cNvPr>
            <p:cNvGrpSpPr/>
            <p:nvPr/>
          </p:nvGrpSpPr>
          <p:grpSpPr>
            <a:xfrm>
              <a:off x="6340233" y="977553"/>
              <a:ext cx="2345042" cy="2077161"/>
              <a:chOff x="6097695" y="1219200"/>
              <a:chExt cx="2741505" cy="2439536"/>
            </a:xfrm>
          </p:grpSpPr>
          <p:sp>
            <p:nvSpPr>
              <p:cNvPr id="9" name="Rectangle 41">
                <a:extLst>
                  <a:ext uri="{FF2B5EF4-FFF2-40B4-BE49-F238E27FC236}">
                    <a16:creationId xmlns:a16="http://schemas.microsoft.com/office/drawing/2014/main" id="{2796ECFF-134C-4E8E-9FCA-D473497B15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2201" y="1219200"/>
                <a:ext cx="2666999" cy="24384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Rectangle 43">
                <a:extLst>
                  <a:ext uri="{FF2B5EF4-FFF2-40B4-BE49-F238E27FC236}">
                    <a16:creationId xmlns:a16="http://schemas.microsoft.com/office/drawing/2014/main" id="{19140804-773B-4EEB-8AB3-BE771502BE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1780" y="1219317"/>
                <a:ext cx="731521" cy="1645920"/>
              </a:xfrm>
              <a:prstGeom prst="rect">
                <a:avLst/>
              </a:prstGeom>
              <a:solidFill>
                <a:srgbClr val="00B0F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Rectangle 44">
                <a:extLst>
                  <a:ext uri="{FF2B5EF4-FFF2-40B4-BE49-F238E27FC236}">
                    <a16:creationId xmlns:a16="http://schemas.microsoft.com/office/drawing/2014/main" id="{0FC8FE6C-65BD-4839-A084-0420528E6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2201" y="2513464"/>
                <a:ext cx="990600" cy="87599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 45">
                <a:extLst>
                  <a:ext uri="{FF2B5EF4-FFF2-40B4-BE49-F238E27FC236}">
                    <a16:creationId xmlns:a16="http://schemas.microsoft.com/office/drawing/2014/main" id="{024C959F-EBB8-4E75-8467-A624B5D46C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2201" y="3101285"/>
                <a:ext cx="990600" cy="557451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Rectangle 46">
                <a:extLst>
                  <a:ext uri="{FF2B5EF4-FFF2-40B4-BE49-F238E27FC236}">
                    <a16:creationId xmlns:a16="http://schemas.microsoft.com/office/drawing/2014/main" id="{FADA3152-2D2B-4786-AB30-779DD8A05B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0" y="1219200"/>
                <a:ext cx="1981200" cy="2438400"/>
              </a:xfrm>
              <a:prstGeom prst="rect">
                <a:avLst/>
              </a:prstGeom>
              <a:solidFill>
                <a:srgbClr val="33CC33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Line 51">
                <a:extLst>
                  <a:ext uri="{FF2B5EF4-FFF2-40B4-BE49-F238E27FC236}">
                    <a16:creationId xmlns:a16="http://schemas.microsoft.com/office/drawing/2014/main" id="{D9720750-581D-4D87-BD35-A830512A1A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58000" y="1219200"/>
                <a:ext cx="0" cy="24384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Line 53">
                <a:extLst>
                  <a:ext uri="{FF2B5EF4-FFF2-40B4-BE49-F238E27FC236}">
                    <a16:creationId xmlns:a16="http://schemas.microsoft.com/office/drawing/2014/main" id="{5D802106-E876-4958-A06A-0C988F1182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39200" y="1219200"/>
                <a:ext cx="0" cy="24384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Rectangle 49">
                <a:extLst>
                  <a:ext uri="{FF2B5EF4-FFF2-40B4-BE49-F238E27FC236}">
                    <a16:creationId xmlns:a16="http://schemas.microsoft.com/office/drawing/2014/main" id="{7F0E87CB-1A4C-4A41-B816-C326633A0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7998" y="2514600"/>
                <a:ext cx="1980355" cy="1143000"/>
              </a:xfrm>
              <a:prstGeom prst="rect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TextBox 109">
                <a:extLst>
                  <a:ext uri="{FF2B5EF4-FFF2-40B4-BE49-F238E27FC236}">
                    <a16:creationId xmlns:a16="http://schemas.microsoft.com/office/drawing/2014/main" id="{4815BD28-4883-4EDA-850A-2FCA921CF1DE}"/>
                  </a:ext>
                </a:extLst>
              </p:cNvPr>
              <p:cNvSpPr txBox="1"/>
              <p:nvPr/>
            </p:nvSpPr>
            <p:spPr>
              <a:xfrm>
                <a:off x="6097695" y="2564981"/>
                <a:ext cx="1010332" cy="33105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Glacier</a:t>
                </a:r>
              </a:p>
            </p:txBody>
          </p:sp>
          <p:sp>
            <p:nvSpPr>
              <p:cNvPr id="18" name="TextBox 110">
                <a:extLst>
                  <a:ext uri="{FF2B5EF4-FFF2-40B4-BE49-F238E27FC236}">
                    <a16:creationId xmlns:a16="http://schemas.microsoft.com/office/drawing/2014/main" id="{A9277617-3E88-4478-866E-43D67D5319D1}"/>
                  </a:ext>
                </a:extLst>
              </p:cNvPr>
              <p:cNvSpPr txBox="1"/>
              <p:nvPr/>
            </p:nvSpPr>
            <p:spPr>
              <a:xfrm>
                <a:off x="6148428" y="1674883"/>
                <a:ext cx="753642" cy="39254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Lake</a:t>
                </a:r>
              </a:p>
            </p:txBody>
          </p:sp>
          <p:sp>
            <p:nvSpPr>
              <p:cNvPr id="19" name="TextBox 116">
                <a:extLst>
                  <a:ext uri="{FF2B5EF4-FFF2-40B4-BE49-F238E27FC236}">
                    <a16:creationId xmlns:a16="http://schemas.microsoft.com/office/drawing/2014/main" id="{EF8E050A-C1DA-40EE-9626-853FB005114C}"/>
                  </a:ext>
                </a:extLst>
              </p:cNvPr>
              <p:cNvSpPr txBox="1"/>
              <p:nvPr/>
            </p:nvSpPr>
            <p:spPr>
              <a:xfrm>
                <a:off x="7183049" y="1651748"/>
                <a:ext cx="1375172" cy="39254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Vegetation</a:t>
                </a:r>
              </a:p>
            </p:txBody>
          </p:sp>
        </p:grpSp>
        <p:sp>
          <p:nvSpPr>
            <p:cNvPr id="7" name="TextBox 123">
              <a:extLst>
                <a:ext uri="{FF2B5EF4-FFF2-40B4-BE49-F238E27FC236}">
                  <a16:creationId xmlns:a16="http://schemas.microsoft.com/office/drawing/2014/main" id="{1C5B7650-DEAE-434C-B5FD-82391564CA93}"/>
                </a:ext>
              </a:extLst>
            </p:cNvPr>
            <p:cNvSpPr txBox="1"/>
            <p:nvPr/>
          </p:nvSpPr>
          <p:spPr>
            <a:xfrm>
              <a:off x="6361113" y="2653007"/>
              <a:ext cx="653797" cy="28188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Urban</a:t>
              </a:r>
            </a:p>
          </p:txBody>
        </p:sp>
        <p:sp>
          <p:nvSpPr>
            <p:cNvPr id="8" name="TextBox 135">
              <a:extLst>
                <a:ext uri="{FF2B5EF4-FFF2-40B4-BE49-F238E27FC236}">
                  <a16:creationId xmlns:a16="http://schemas.microsoft.com/office/drawing/2014/main" id="{3DDDB687-4966-4294-BF1A-C6DF68E430B1}"/>
                </a:ext>
              </a:extLst>
            </p:cNvPr>
            <p:cNvSpPr txBox="1"/>
            <p:nvPr/>
          </p:nvSpPr>
          <p:spPr>
            <a:xfrm>
              <a:off x="7494910" y="2416654"/>
              <a:ext cx="673002" cy="334233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Crop</a:t>
              </a:r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95AC3001-B0D6-45DA-B2D1-48C45A5C3157}"/>
              </a:ext>
            </a:extLst>
          </p:cNvPr>
          <p:cNvGrpSpPr/>
          <p:nvPr/>
        </p:nvGrpSpPr>
        <p:grpSpPr>
          <a:xfrm>
            <a:off x="6466070" y="1146588"/>
            <a:ext cx="2079442" cy="1814377"/>
            <a:chOff x="9436601" y="916900"/>
            <a:chExt cx="2337362" cy="2077161"/>
          </a:xfrm>
        </p:grpSpPr>
        <p:grpSp>
          <p:nvGrpSpPr>
            <p:cNvPr id="21" name="Group 113">
              <a:extLst>
                <a:ext uri="{FF2B5EF4-FFF2-40B4-BE49-F238E27FC236}">
                  <a16:creationId xmlns:a16="http://schemas.microsoft.com/office/drawing/2014/main" id="{F6AAB5F9-598B-4C4C-AC08-2BE5129E4500}"/>
                </a:ext>
              </a:extLst>
            </p:cNvPr>
            <p:cNvGrpSpPr/>
            <p:nvPr/>
          </p:nvGrpSpPr>
          <p:grpSpPr>
            <a:xfrm>
              <a:off x="9436601" y="916900"/>
              <a:ext cx="2334889" cy="2077161"/>
              <a:chOff x="6109565" y="1219200"/>
              <a:chExt cx="2729635" cy="2439536"/>
            </a:xfrm>
          </p:grpSpPr>
          <p:sp>
            <p:nvSpPr>
              <p:cNvPr id="25" name="Rectangle 41">
                <a:extLst>
                  <a:ext uri="{FF2B5EF4-FFF2-40B4-BE49-F238E27FC236}">
                    <a16:creationId xmlns:a16="http://schemas.microsoft.com/office/drawing/2014/main" id="{B55644C0-0132-4BAC-91E8-4E7A45B7D4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2201" y="1219200"/>
                <a:ext cx="2666999" cy="24384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Rectangle 43">
                <a:extLst>
                  <a:ext uri="{FF2B5EF4-FFF2-40B4-BE49-F238E27FC236}">
                    <a16:creationId xmlns:a16="http://schemas.microsoft.com/office/drawing/2014/main" id="{9D3D1CEB-D508-4647-AE32-4FC4BD0634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1780" y="1219317"/>
                <a:ext cx="731520" cy="1645920"/>
              </a:xfrm>
              <a:prstGeom prst="rect">
                <a:avLst/>
              </a:prstGeom>
              <a:solidFill>
                <a:srgbClr val="00B0F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Rectangle 44">
                <a:extLst>
                  <a:ext uri="{FF2B5EF4-FFF2-40B4-BE49-F238E27FC236}">
                    <a16:creationId xmlns:a16="http://schemas.microsoft.com/office/drawing/2014/main" id="{18D3C080-F082-443F-9DEF-F40D132D07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2201" y="2541570"/>
                <a:ext cx="990600" cy="87599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Rectangle 45">
                <a:extLst>
                  <a:ext uri="{FF2B5EF4-FFF2-40B4-BE49-F238E27FC236}">
                    <a16:creationId xmlns:a16="http://schemas.microsoft.com/office/drawing/2014/main" id="{8A8F3BB0-8300-4A90-96AE-893517275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2201" y="3101285"/>
                <a:ext cx="990600" cy="557451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Rectangle 46">
                <a:extLst>
                  <a:ext uri="{FF2B5EF4-FFF2-40B4-BE49-F238E27FC236}">
                    <a16:creationId xmlns:a16="http://schemas.microsoft.com/office/drawing/2014/main" id="{94DA07F8-12A2-4F4B-B0DB-FB676BA34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0" y="1219200"/>
                <a:ext cx="1981200" cy="2438400"/>
              </a:xfrm>
              <a:prstGeom prst="rect">
                <a:avLst/>
              </a:prstGeom>
              <a:solidFill>
                <a:srgbClr val="33CC33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Line 51">
                <a:extLst>
                  <a:ext uri="{FF2B5EF4-FFF2-40B4-BE49-F238E27FC236}">
                    <a16:creationId xmlns:a16="http://schemas.microsoft.com/office/drawing/2014/main" id="{881E333E-90D1-45FA-932B-BE6873C99F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58000" y="1219200"/>
                <a:ext cx="0" cy="24384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Line 53">
                <a:extLst>
                  <a:ext uri="{FF2B5EF4-FFF2-40B4-BE49-F238E27FC236}">
                    <a16:creationId xmlns:a16="http://schemas.microsoft.com/office/drawing/2014/main" id="{B2B73EE9-16A5-4268-88D3-2456A65D91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39200" y="1219200"/>
                <a:ext cx="0" cy="24384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49">
                <a:extLst>
                  <a:ext uri="{FF2B5EF4-FFF2-40B4-BE49-F238E27FC236}">
                    <a16:creationId xmlns:a16="http://schemas.microsoft.com/office/drawing/2014/main" id="{154B6201-E4D1-46FD-8ACE-FAEB44893B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0" y="2514600"/>
                <a:ext cx="1969295" cy="1143000"/>
              </a:xfrm>
              <a:prstGeom prst="rect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TextBox 109">
                <a:extLst>
                  <a:ext uri="{FF2B5EF4-FFF2-40B4-BE49-F238E27FC236}">
                    <a16:creationId xmlns:a16="http://schemas.microsoft.com/office/drawing/2014/main" id="{008CCD33-FD3F-4CF1-A8D3-E4A5E9B45369}"/>
                  </a:ext>
                </a:extLst>
              </p:cNvPr>
              <p:cNvSpPr txBox="1"/>
              <p:nvPr/>
            </p:nvSpPr>
            <p:spPr>
              <a:xfrm>
                <a:off x="6109565" y="2631922"/>
                <a:ext cx="813513" cy="33105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Glacier</a:t>
                </a:r>
              </a:p>
            </p:txBody>
          </p:sp>
          <p:sp>
            <p:nvSpPr>
              <p:cNvPr id="34" name="TextBox 110">
                <a:extLst>
                  <a:ext uri="{FF2B5EF4-FFF2-40B4-BE49-F238E27FC236}">
                    <a16:creationId xmlns:a16="http://schemas.microsoft.com/office/drawing/2014/main" id="{EF780097-7782-4BBE-B6B9-908F6FCFF340}"/>
                  </a:ext>
                </a:extLst>
              </p:cNvPr>
              <p:cNvSpPr txBox="1"/>
              <p:nvPr/>
            </p:nvSpPr>
            <p:spPr>
              <a:xfrm>
                <a:off x="6167128" y="1597998"/>
                <a:ext cx="753642" cy="39254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Lake</a:t>
                </a:r>
              </a:p>
            </p:txBody>
          </p:sp>
          <p:sp>
            <p:nvSpPr>
              <p:cNvPr id="35" name="TextBox 116">
                <a:extLst>
                  <a:ext uri="{FF2B5EF4-FFF2-40B4-BE49-F238E27FC236}">
                    <a16:creationId xmlns:a16="http://schemas.microsoft.com/office/drawing/2014/main" id="{DC8C02E6-AD59-4DA7-A291-759423FAC5AB}"/>
                  </a:ext>
                </a:extLst>
              </p:cNvPr>
              <p:cNvSpPr txBox="1"/>
              <p:nvPr/>
            </p:nvSpPr>
            <p:spPr>
              <a:xfrm>
                <a:off x="7161014" y="1316746"/>
                <a:ext cx="1375172" cy="39254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Vegetation</a:t>
                </a:r>
              </a:p>
            </p:txBody>
          </p:sp>
        </p:grpSp>
        <p:sp>
          <p:nvSpPr>
            <p:cNvPr id="22" name="TextBox 123">
              <a:extLst>
                <a:ext uri="{FF2B5EF4-FFF2-40B4-BE49-F238E27FC236}">
                  <a16:creationId xmlns:a16="http://schemas.microsoft.com/office/drawing/2014/main" id="{BEB34634-E8C7-4E39-ABE7-03FA2A950663}"/>
                </a:ext>
              </a:extLst>
            </p:cNvPr>
            <p:cNvSpPr txBox="1"/>
            <p:nvPr/>
          </p:nvSpPr>
          <p:spPr>
            <a:xfrm>
              <a:off x="9495177" y="2608092"/>
              <a:ext cx="636406" cy="28188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Urban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D5779E83-D0EC-408A-8A8D-F267C92D7C75}"/>
                </a:ext>
              </a:extLst>
            </p:cNvPr>
            <p:cNvSpPr/>
            <p:nvPr/>
          </p:nvSpPr>
          <p:spPr>
            <a:xfrm>
              <a:off x="10079273" y="1423020"/>
              <a:ext cx="1694690" cy="1570073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135">
              <a:extLst>
                <a:ext uri="{FF2B5EF4-FFF2-40B4-BE49-F238E27FC236}">
                  <a16:creationId xmlns:a16="http://schemas.microsoft.com/office/drawing/2014/main" id="{16D3F8AB-4D13-4C5C-B49F-5E36F1DE8E05}"/>
                </a:ext>
              </a:extLst>
            </p:cNvPr>
            <p:cNvSpPr txBox="1"/>
            <p:nvPr/>
          </p:nvSpPr>
          <p:spPr>
            <a:xfrm>
              <a:off x="10614491" y="1937688"/>
              <a:ext cx="673002" cy="334233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Crop</a:t>
              </a:r>
            </a:p>
          </p:txBody>
        </p:sp>
      </p:grpSp>
      <p:sp>
        <p:nvSpPr>
          <p:cNvPr id="36" name="Pijl: rechts 35">
            <a:extLst>
              <a:ext uri="{FF2B5EF4-FFF2-40B4-BE49-F238E27FC236}">
                <a16:creationId xmlns:a16="http://schemas.microsoft.com/office/drawing/2014/main" id="{06589A1B-D041-4DA4-9060-CA2B0780D724}"/>
              </a:ext>
            </a:extLst>
          </p:cNvPr>
          <p:cNvSpPr/>
          <p:nvPr/>
        </p:nvSpPr>
        <p:spPr>
          <a:xfrm>
            <a:off x="5894447" y="1876489"/>
            <a:ext cx="495764" cy="240732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itel 1">
            <a:extLst>
              <a:ext uri="{FF2B5EF4-FFF2-40B4-BE49-F238E27FC236}">
                <a16:creationId xmlns:a16="http://schemas.microsoft.com/office/drawing/2014/main" id="{5EEE94A2-C6E8-4BAC-9274-145CD808D544}"/>
              </a:ext>
            </a:extLst>
          </p:cNvPr>
          <p:cNvSpPr txBox="1">
            <a:spLocks/>
          </p:cNvSpPr>
          <p:nvPr/>
        </p:nvSpPr>
        <p:spPr>
          <a:xfrm>
            <a:off x="562890" y="-42099"/>
            <a:ext cx="1051560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/>
              <a:t>Land units are </a:t>
            </a:r>
            <a:r>
              <a:rPr lang="en-US" sz="2800" b="1">
                <a:solidFill>
                  <a:schemeClr val="bg1">
                    <a:lumMod val="65000"/>
                  </a:schemeClr>
                </a:solidFill>
              </a:rPr>
              <a:t>dynamic</a:t>
            </a:r>
            <a:br>
              <a:rPr lang="en-US" sz="2800" b="1">
                <a:solidFill>
                  <a:schemeClr val="bg1">
                    <a:lumMod val="65000"/>
                  </a:schemeClr>
                </a:solidFill>
              </a:rPr>
            </a:br>
            <a:endParaRPr lang="en-US" sz="2800" b="1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827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>
            <a:extLst>
              <a:ext uri="{FF2B5EF4-FFF2-40B4-BE49-F238E27FC236}">
                <a16:creationId xmlns:a16="http://schemas.microsoft.com/office/drawing/2014/main" id="{9C610291-0E62-4989-88B5-FDC49C991C72}"/>
              </a:ext>
            </a:extLst>
          </p:cNvPr>
          <p:cNvGrpSpPr/>
          <p:nvPr/>
        </p:nvGrpSpPr>
        <p:grpSpPr>
          <a:xfrm>
            <a:off x="3681075" y="1154627"/>
            <a:ext cx="2030782" cy="1814377"/>
            <a:chOff x="6340233" y="977553"/>
            <a:chExt cx="2345042" cy="2077161"/>
          </a:xfrm>
        </p:grpSpPr>
        <p:grpSp>
          <p:nvGrpSpPr>
            <p:cNvPr id="6" name="Group 113">
              <a:extLst>
                <a:ext uri="{FF2B5EF4-FFF2-40B4-BE49-F238E27FC236}">
                  <a16:creationId xmlns:a16="http://schemas.microsoft.com/office/drawing/2014/main" id="{A6F998FE-9021-4D1C-A6C4-BAB49473D709}"/>
                </a:ext>
              </a:extLst>
            </p:cNvPr>
            <p:cNvGrpSpPr/>
            <p:nvPr/>
          </p:nvGrpSpPr>
          <p:grpSpPr>
            <a:xfrm>
              <a:off x="6340233" y="977553"/>
              <a:ext cx="2345042" cy="2077161"/>
              <a:chOff x="6097695" y="1219200"/>
              <a:chExt cx="2741505" cy="2439536"/>
            </a:xfrm>
          </p:grpSpPr>
          <p:sp>
            <p:nvSpPr>
              <p:cNvPr id="9" name="Rectangle 41">
                <a:extLst>
                  <a:ext uri="{FF2B5EF4-FFF2-40B4-BE49-F238E27FC236}">
                    <a16:creationId xmlns:a16="http://schemas.microsoft.com/office/drawing/2014/main" id="{2796ECFF-134C-4E8E-9FCA-D473497B15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2201" y="1219200"/>
                <a:ext cx="2666999" cy="24384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Rectangle 43">
                <a:extLst>
                  <a:ext uri="{FF2B5EF4-FFF2-40B4-BE49-F238E27FC236}">
                    <a16:creationId xmlns:a16="http://schemas.microsoft.com/office/drawing/2014/main" id="{19140804-773B-4EEB-8AB3-BE771502BE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1780" y="1219317"/>
                <a:ext cx="731521" cy="1645920"/>
              </a:xfrm>
              <a:prstGeom prst="rect">
                <a:avLst/>
              </a:prstGeom>
              <a:solidFill>
                <a:srgbClr val="00B0F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Rectangle 44">
                <a:extLst>
                  <a:ext uri="{FF2B5EF4-FFF2-40B4-BE49-F238E27FC236}">
                    <a16:creationId xmlns:a16="http://schemas.microsoft.com/office/drawing/2014/main" id="{0FC8FE6C-65BD-4839-A084-0420528E6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2201" y="2513464"/>
                <a:ext cx="990600" cy="87599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 45">
                <a:extLst>
                  <a:ext uri="{FF2B5EF4-FFF2-40B4-BE49-F238E27FC236}">
                    <a16:creationId xmlns:a16="http://schemas.microsoft.com/office/drawing/2014/main" id="{024C959F-EBB8-4E75-8467-A624B5D46C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2201" y="3101285"/>
                <a:ext cx="990600" cy="557451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Rectangle 46">
                <a:extLst>
                  <a:ext uri="{FF2B5EF4-FFF2-40B4-BE49-F238E27FC236}">
                    <a16:creationId xmlns:a16="http://schemas.microsoft.com/office/drawing/2014/main" id="{FADA3152-2D2B-4786-AB30-779DD8A05B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0" y="1219200"/>
                <a:ext cx="1981200" cy="2438400"/>
              </a:xfrm>
              <a:prstGeom prst="rect">
                <a:avLst/>
              </a:prstGeom>
              <a:solidFill>
                <a:srgbClr val="33CC33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Line 51">
                <a:extLst>
                  <a:ext uri="{FF2B5EF4-FFF2-40B4-BE49-F238E27FC236}">
                    <a16:creationId xmlns:a16="http://schemas.microsoft.com/office/drawing/2014/main" id="{D9720750-581D-4D87-BD35-A830512A1A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58000" y="1219200"/>
                <a:ext cx="0" cy="24384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Line 53">
                <a:extLst>
                  <a:ext uri="{FF2B5EF4-FFF2-40B4-BE49-F238E27FC236}">
                    <a16:creationId xmlns:a16="http://schemas.microsoft.com/office/drawing/2014/main" id="{5D802106-E876-4958-A06A-0C988F1182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39200" y="1219200"/>
                <a:ext cx="0" cy="24384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Rectangle 49">
                <a:extLst>
                  <a:ext uri="{FF2B5EF4-FFF2-40B4-BE49-F238E27FC236}">
                    <a16:creationId xmlns:a16="http://schemas.microsoft.com/office/drawing/2014/main" id="{7F0E87CB-1A4C-4A41-B816-C326633A0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7998" y="2514600"/>
                <a:ext cx="1980355" cy="1143000"/>
              </a:xfrm>
              <a:prstGeom prst="rect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TextBox 109">
                <a:extLst>
                  <a:ext uri="{FF2B5EF4-FFF2-40B4-BE49-F238E27FC236}">
                    <a16:creationId xmlns:a16="http://schemas.microsoft.com/office/drawing/2014/main" id="{4815BD28-4883-4EDA-850A-2FCA921CF1DE}"/>
                  </a:ext>
                </a:extLst>
              </p:cNvPr>
              <p:cNvSpPr txBox="1"/>
              <p:nvPr/>
            </p:nvSpPr>
            <p:spPr>
              <a:xfrm>
                <a:off x="6097695" y="2564981"/>
                <a:ext cx="1010332" cy="33105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Glacier</a:t>
                </a:r>
              </a:p>
            </p:txBody>
          </p:sp>
          <p:sp>
            <p:nvSpPr>
              <p:cNvPr id="18" name="TextBox 110">
                <a:extLst>
                  <a:ext uri="{FF2B5EF4-FFF2-40B4-BE49-F238E27FC236}">
                    <a16:creationId xmlns:a16="http://schemas.microsoft.com/office/drawing/2014/main" id="{A9277617-3E88-4478-866E-43D67D5319D1}"/>
                  </a:ext>
                </a:extLst>
              </p:cNvPr>
              <p:cNvSpPr txBox="1"/>
              <p:nvPr/>
            </p:nvSpPr>
            <p:spPr>
              <a:xfrm>
                <a:off x="6148428" y="1674883"/>
                <a:ext cx="753642" cy="39254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Lake</a:t>
                </a:r>
              </a:p>
            </p:txBody>
          </p:sp>
          <p:sp>
            <p:nvSpPr>
              <p:cNvPr id="19" name="TextBox 116">
                <a:extLst>
                  <a:ext uri="{FF2B5EF4-FFF2-40B4-BE49-F238E27FC236}">
                    <a16:creationId xmlns:a16="http://schemas.microsoft.com/office/drawing/2014/main" id="{EF8E050A-C1DA-40EE-9626-853FB005114C}"/>
                  </a:ext>
                </a:extLst>
              </p:cNvPr>
              <p:cNvSpPr txBox="1"/>
              <p:nvPr/>
            </p:nvSpPr>
            <p:spPr>
              <a:xfrm>
                <a:off x="7183049" y="1651748"/>
                <a:ext cx="1375172" cy="39254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Vegetation</a:t>
                </a:r>
              </a:p>
            </p:txBody>
          </p:sp>
        </p:grpSp>
        <p:sp>
          <p:nvSpPr>
            <p:cNvPr id="7" name="TextBox 123">
              <a:extLst>
                <a:ext uri="{FF2B5EF4-FFF2-40B4-BE49-F238E27FC236}">
                  <a16:creationId xmlns:a16="http://schemas.microsoft.com/office/drawing/2014/main" id="{1C5B7650-DEAE-434C-B5FD-82391564CA93}"/>
                </a:ext>
              </a:extLst>
            </p:cNvPr>
            <p:cNvSpPr txBox="1"/>
            <p:nvPr/>
          </p:nvSpPr>
          <p:spPr>
            <a:xfrm>
              <a:off x="6361113" y="2653007"/>
              <a:ext cx="653797" cy="28188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Urban</a:t>
              </a:r>
            </a:p>
          </p:txBody>
        </p:sp>
        <p:sp>
          <p:nvSpPr>
            <p:cNvPr id="8" name="TextBox 135">
              <a:extLst>
                <a:ext uri="{FF2B5EF4-FFF2-40B4-BE49-F238E27FC236}">
                  <a16:creationId xmlns:a16="http://schemas.microsoft.com/office/drawing/2014/main" id="{3DDDB687-4966-4294-BF1A-C6DF68E430B1}"/>
                </a:ext>
              </a:extLst>
            </p:cNvPr>
            <p:cNvSpPr txBox="1"/>
            <p:nvPr/>
          </p:nvSpPr>
          <p:spPr>
            <a:xfrm>
              <a:off x="7494910" y="2416654"/>
              <a:ext cx="673002" cy="334233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Crop</a:t>
              </a:r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95AC3001-B0D6-45DA-B2D1-48C45A5C3157}"/>
              </a:ext>
            </a:extLst>
          </p:cNvPr>
          <p:cNvGrpSpPr/>
          <p:nvPr/>
        </p:nvGrpSpPr>
        <p:grpSpPr>
          <a:xfrm>
            <a:off x="6466070" y="1146588"/>
            <a:ext cx="2079442" cy="1814377"/>
            <a:chOff x="9436601" y="916900"/>
            <a:chExt cx="2337362" cy="2077161"/>
          </a:xfrm>
        </p:grpSpPr>
        <p:grpSp>
          <p:nvGrpSpPr>
            <p:cNvPr id="21" name="Group 113">
              <a:extLst>
                <a:ext uri="{FF2B5EF4-FFF2-40B4-BE49-F238E27FC236}">
                  <a16:creationId xmlns:a16="http://schemas.microsoft.com/office/drawing/2014/main" id="{F6AAB5F9-598B-4C4C-AC08-2BE5129E4500}"/>
                </a:ext>
              </a:extLst>
            </p:cNvPr>
            <p:cNvGrpSpPr/>
            <p:nvPr/>
          </p:nvGrpSpPr>
          <p:grpSpPr>
            <a:xfrm>
              <a:off x="9436601" y="916900"/>
              <a:ext cx="2334889" cy="2077161"/>
              <a:chOff x="6109565" y="1219200"/>
              <a:chExt cx="2729635" cy="2439536"/>
            </a:xfrm>
          </p:grpSpPr>
          <p:sp>
            <p:nvSpPr>
              <p:cNvPr id="25" name="Rectangle 41">
                <a:extLst>
                  <a:ext uri="{FF2B5EF4-FFF2-40B4-BE49-F238E27FC236}">
                    <a16:creationId xmlns:a16="http://schemas.microsoft.com/office/drawing/2014/main" id="{B55644C0-0132-4BAC-91E8-4E7A45B7D4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2201" y="1219200"/>
                <a:ext cx="2666999" cy="24384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Rectangle 43">
                <a:extLst>
                  <a:ext uri="{FF2B5EF4-FFF2-40B4-BE49-F238E27FC236}">
                    <a16:creationId xmlns:a16="http://schemas.microsoft.com/office/drawing/2014/main" id="{9D3D1CEB-D508-4647-AE32-4FC4BD0634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1780" y="1219317"/>
                <a:ext cx="731520" cy="1645920"/>
              </a:xfrm>
              <a:prstGeom prst="rect">
                <a:avLst/>
              </a:prstGeom>
              <a:solidFill>
                <a:srgbClr val="00B0F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Rectangle 44">
                <a:extLst>
                  <a:ext uri="{FF2B5EF4-FFF2-40B4-BE49-F238E27FC236}">
                    <a16:creationId xmlns:a16="http://schemas.microsoft.com/office/drawing/2014/main" id="{18D3C080-F082-443F-9DEF-F40D132D07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2201" y="2541570"/>
                <a:ext cx="990600" cy="87599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Rectangle 45">
                <a:extLst>
                  <a:ext uri="{FF2B5EF4-FFF2-40B4-BE49-F238E27FC236}">
                    <a16:creationId xmlns:a16="http://schemas.microsoft.com/office/drawing/2014/main" id="{8A8F3BB0-8300-4A90-96AE-893517275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2201" y="3101285"/>
                <a:ext cx="990600" cy="557451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Rectangle 46">
                <a:extLst>
                  <a:ext uri="{FF2B5EF4-FFF2-40B4-BE49-F238E27FC236}">
                    <a16:creationId xmlns:a16="http://schemas.microsoft.com/office/drawing/2014/main" id="{94DA07F8-12A2-4F4B-B0DB-FB676BA34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0" y="1219200"/>
                <a:ext cx="1981200" cy="2438400"/>
              </a:xfrm>
              <a:prstGeom prst="rect">
                <a:avLst/>
              </a:prstGeom>
              <a:solidFill>
                <a:srgbClr val="33CC33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Line 51">
                <a:extLst>
                  <a:ext uri="{FF2B5EF4-FFF2-40B4-BE49-F238E27FC236}">
                    <a16:creationId xmlns:a16="http://schemas.microsoft.com/office/drawing/2014/main" id="{881E333E-90D1-45FA-932B-BE6873C99F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58000" y="1219200"/>
                <a:ext cx="0" cy="24384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Line 53">
                <a:extLst>
                  <a:ext uri="{FF2B5EF4-FFF2-40B4-BE49-F238E27FC236}">
                    <a16:creationId xmlns:a16="http://schemas.microsoft.com/office/drawing/2014/main" id="{B2B73EE9-16A5-4268-88D3-2456A65D91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39200" y="1219200"/>
                <a:ext cx="0" cy="24384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49">
                <a:extLst>
                  <a:ext uri="{FF2B5EF4-FFF2-40B4-BE49-F238E27FC236}">
                    <a16:creationId xmlns:a16="http://schemas.microsoft.com/office/drawing/2014/main" id="{154B6201-E4D1-46FD-8ACE-FAEB44893B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0" y="2514600"/>
                <a:ext cx="1969295" cy="1143000"/>
              </a:xfrm>
              <a:prstGeom prst="rect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TextBox 109">
                <a:extLst>
                  <a:ext uri="{FF2B5EF4-FFF2-40B4-BE49-F238E27FC236}">
                    <a16:creationId xmlns:a16="http://schemas.microsoft.com/office/drawing/2014/main" id="{008CCD33-FD3F-4CF1-A8D3-E4A5E9B45369}"/>
                  </a:ext>
                </a:extLst>
              </p:cNvPr>
              <p:cNvSpPr txBox="1"/>
              <p:nvPr/>
            </p:nvSpPr>
            <p:spPr>
              <a:xfrm>
                <a:off x="6109565" y="2631922"/>
                <a:ext cx="813513" cy="33105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Glacier</a:t>
                </a:r>
              </a:p>
            </p:txBody>
          </p:sp>
          <p:sp>
            <p:nvSpPr>
              <p:cNvPr id="34" name="TextBox 110">
                <a:extLst>
                  <a:ext uri="{FF2B5EF4-FFF2-40B4-BE49-F238E27FC236}">
                    <a16:creationId xmlns:a16="http://schemas.microsoft.com/office/drawing/2014/main" id="{EF780097-7782-4BBE-B6B9-908F6FCFF340}"/>
                  </a:ext>
                </a:extLst>
              </p:cNvPr>
              <p:cNvSpPr txBox="1"/>
              <p:nvPr/>
            </p:nvSpPr>
            <p:spPr>
              <a:xfrm>
                <a:off x="6167128" y="1597998"/>
                <a:ext cx="753642" cy="39254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Lake</a:t>
                </a:r>
              </a:p>
            </p:txBody>
          </p:sp>
          <p:sp>
            <p:nvSpPr>
              <p:cNvPr id="35" name="TextBox 116">
                <a:extLst>
                  <a:ext uri="{FF2B5EF4-FFF2-40B4-BE49-F238E27FC236}">
                    <a16:creationId xmlns:a16="http://schemas.microsoft.com/office/drawing/2014/main" id="{DC8C02E6-AD59-4DA7-A291-759423FAC5AB}"/>
                  </a:ext>
                </a:extLst>
              </p:cNvPr>
              <p:cNvSpPr txBox="1"/>
              <p:nvPr/>
            </p:nvSpPr>
            <p:spPr>
              <a:xfrm>
                <a:off x="7161014" y="1316746"/>
                <a:ext cx="1375172" cy="39254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Vegetation</a:t>
                </a:r>
              </a:p>
            </p:txBody>
          </p:sp>
        </p:grpSp>
        <p:sp>
          <p:nvSpPr>
            <p:cNvPr id="22" name="TextBox 123">
              <a:extLst>
                <a:ext uri="{FF2B5EF4-FFF2-40B4-BE49-F238E27FC236}">
                  <a16:creationId xmlns:a16="http://schemas.microsoft.com/office/drawing/2014/main" id="{BEB34634-E8C7-4E39-ABE7-03FA2A950663}"/>
                </a:ext>
              </a:extLst>
            </p:cNvPr>
            <p:cNvSpPr txBox="1"/>
            <p:nvPr/>
          </p:nvSpPr>
          <p:spPr>
            <a:xfrm>
              <a:off x="9495177" y="2608092"/>
              <a:ext cx="636406" cy="28188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Urban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D5779E83-D0EC-408A-8A8D-F267C92D7C75}"/>
                </a:ext>
              </a:extLst>
            </p:cNvPr>
            <p:cNvSpPr/>
            <p:nvPr/>
          </p:nvSpPr>
          <p:spPr>
            <a:xfrm>
              <a:off x="10079273" y="1423020"/>
              <a:ext cx="1694690" cy="1570073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135">
              <a:extLst>
                <a:ext uri="{FF2B5EF4-FFF2-40B4-BE49-F238E27FC236}">
                  <a16:creationId xmlns:a16="http://schemas.microsoft.com/office/drawing/2014/main" id="{16D3F8AB-4D13-4C5C-B49F-5E36F1DE8E05}"/>
                </a:ext>
              </a:extLst>
            </p:cNvPr>
            <p:cNvSpPr txBox="1"/>
            <p:nvPr/>
          </p:nvSpPr>
          <p:spPr>
            <a:xfrm>
              <a:off x="10614491" y="1937688"/>
              <a:ext cx="673002" cy="334233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Crop</a:t>
              </a:r>
            </a:p>
          </p:txBody>
        </p:sp>
      </p:grpSp>
      <p:sp>
        <p:nvSpPr>
          <p:cNvPr id="36" name="Pijl: rechts 35">
            <a:extLst>
              <a:ext uri="{FF2B5EF4-FFF2-40B4-BE49-F238E27FC236}">
                <a16:creationId xmlns:a16="http://schemas.microsoft.com/office/drawing/2014/main" id="{06589A1B-D041-4DA4-9060-CA2B0780D724}"/>
              </a:ext>
            </a:extLst>
          </p:cNvPr>
          <p:cNvSpPr/>
          <p:nvPr/>
        </p:nvSpPr>
        <p:spPr>
          <a:xfrm>
            <a:off x="5894447" y="1876489"/>
            <a:ext cx="495764" cy="240732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ep 36">
            <a:extLst>
              <a:ext uri="{FF2B5EF4-FFF2-40B4-BE49-F238E27FC236}">
                <a16:creationId xmlns:a16="http://schemas.microsoft.com/office/drawing/2014/main" id="{357ADAB9-97B2-457E-8E62-1EA3785CF213}"/>
              </a:ext>
            </a:extLst>
          </p:cNvPr>
          <p:cNvGrpSpPr/>
          <p:nvPr/>
        </p:nvGrpSpPr>
        <p:grpSpPr>
          <a:xfrm>
            <a:off x="3696528" y="4464282"/>
            <a:ext cx="2030782" cy="1814377"/>
            <a:chOff x="6340233" y="977553"/>
            <a:chExt cx="2345042" cy="2077161"/>
          </a:xfrm>
        </p:grpSpPr>
        <p:grpSp>
          <p:nvGrpSpPr>
            <p:cNvPr id="38" name="Group 113">
              <a:extLst>
                <a:ext uri="{FF2B5EF4-FFF2-40B4-BE49-F238E27FC236}">
                  <a16:creationId xmlns:a16="http://schemas.microsoft.com/office/drawing/2014/main" id="{FA3C7100-5D42-48BB-8273-896AB2BC194B}"/>
                </a:ext>
              </a:extLst>
            </p:cNvPr>
            <p:cNvGrpSpPr/>
            <p:nvPr/>
          </p:nvGrpSpPr>
          <p:grpSpPr>
            <a:xfrm>
              <a:off x="6340233" y="977553"/>
              <a:ext cx="2345042" cy="2077161"/>
              <a:chOff x="6097695" y="1219200"/>
              <a:chExt cx="2741505" cy="2439536"/>
            </a:xfrm>
          </p:grpSpPr>
          <p:sp>
            <p:nvSpPr>
              <p:cNvPr id="41" name="Rectangle 41">
                <a:extLst>
                  <a:ext uri="{FF2B5EF4-FFF2-40B4-BE49-F238E27FC236}">
                    <a16:creationId xmlns:a16="http://schemas.microsoft.com/office/drawing/2014/main" id="{68257B3D-5E0A-405F-9F48-398E0AB4CF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2201" y="1219200"/>
                <a:ext cx="2666999" cy="24384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Rectangle 43">
                <a:extLst>
                  <a:ext uri="{FF2B5EF4-FFF2-40B4-BE49-F238E27FC236}">
                    <a16:creationId xmlns:a16="http://schemas.microsoft.com/office/drawing/2014/main" id="{A9C481E3-6AE9-4694-A28E-763660264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1780" y="1219317"/>
                <a:ext cx="731521" cy="1645920"/>
              </a:xfrm>
              <a:prstGeom prst="rect">
                <a:avLst/>
              </a:prstGeom>
              <a:solidFill>
                <a:srgbClr val="00B0F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Rectangle 44">
                <a:extLst>
                  <a:ext uri="{FF2B5EF4-FFF2-40B4-BE49-F238E27FC236}">
                    <a16:creationId xmlns:a16="http://schemas.microsoft.com/office/drawing/2014/main" id="{DD2D6AD7-B764-4D22-9F00-37EAB6F36A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2201" y="2513464"/>
                <a:ext cx="990600" cy="87599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Rectangle 45">
                <a:extLst>
                  <a:ext uri="{FF2B5EF4-FFF2-40B4-BE49-F238E27FC236}">
                    <a16:creationId xmlns:a16="http://schemas.microsoft.com/office/drawing/2014/main" id="{CAE981CB-8B67-4956-8D89-311A4DC16D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2201" y="3101285"/>
                <a:ext cx="990600" cy="557451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Rectangle 46">
                <a:extLst>
                  <a:ext uri="{FF2B5EF4-FFF2-40B4-BE49-F238E27FC236}">
                    <a16:creationId xmlns:a16="http://schemas.microsoft.com/office/drawing/2014/main" id="{B362DC49-BDDD-492F-BE1B-9F0C84EF9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0" y="1219200"/>
                <a:ext cx="1981200" cy="2438400"/>
              </a:xfrm>
              <a:prstGeom prst="rect">
                <a:avLst/>
              </a:prstGeom>
              <a:solidFill>
                <a:srgbClr val="33CC33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Line 51">
                <a:extLst>
                  <a:ext uri="{FF2B5EF4-FFF2-40B4-BE49-F238E27FC236}">
                    <a16:creationId xmlns:a16="http://schemas.microsoft.com/office/drawing/2014/main" id="{35BF22AD-8F63-4480-84F5-21E0377602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58000" y="1219200"/>
                <a:ext cx="0" cy="24384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Line 53">
                <a:extLst>
                  <a:ext uri="{FF2B5EF4-FFF2-40B4-BE49-F238E27FC236}">
                    <a16:creationId xmlns:a16="http://schemas.microsoft.com/office/drawing/2014/main" id="{EF175DAB-0B5C-4FDA-85FE-9BE710EC49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39200" y="1219200"/>
                <a:ext cx="0" cy="24384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" name="Rectangle 49">
                <a:extLst>
                  <a:ext uri="{FF2B5EF4-FFF2-40B4-BE49-F238E27FC236}">
                    <a16:creationId xmlns:a16="http://schemas.microsoft.com/office/drawing/2014/main" id="{7C435C57-ADE1-4D99-8D58-76DFD00B5F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0" y="2514600"/>
                <a:ext cx="1969295" cy="1143000"/>
              </a:xfrm>
              <a:prstGeom prst="rect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TextBox 109">
                <a:extLst>
                  <a:ext uri="{FF2B5EF4-FFF2-40B4-BE49-F238E27FC236}">
                    <a16:creationId xmlns:a16="http://schemas.microsoft.com/office/drawing/2014/main" id="{E9A2E9B8-B048-4DC7-A405-FD4BE8AD760C}"/>
                  </a:ext>
                </a:extLst>
              </p:cNvPr>
              <p:cNvSpPr txBox="1"/>
              <p:nvPr/>
            </p:nvSpPr>
            <p:spPr>
              <a:xfrm>
                <a:off x="6097695" y="2564981"/>
                <a:ext cx="1010332" cy="33105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Glacier</a:t>
                </a:r>
              </a:p>
            </p:txBody>
          </p:sp>
          <p:sp>
            <p:nvSpPr>
              <p:cNvPr id="50" name="TextBox 110">
                <a:extLst>
                  <a:ext uri="{FF2B5EF4-FFF2-40B4-BE49-F238E27FC236}">
                    <a16:creationId xmlns:a16="http://schemas.microsoft.com/office/drawing/2014/main" id="{7A5F6868-B135-4452-B5DC-59A565795A0D}"/>
                  </a:ext>
                </a:extLst>
              </p:cNvPr>
              <p:cNvSpPr txBox="1"/>
              <p:nvPr/>
            </p:nvSpPr>
            <p:spPr>
              <a:xfrm>
                <a:off x="6148428" y="1674883"/>
                <a:ext cx="753642" cy="392543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Lake</a:t>
                </a:r>
              </a:p>
            </p:txBody>
          </p:sp>
          <p:sp>
            <p:nvSpPr>
              <p:cNvPr id="51" name="TextBox 116">
                <a:extLst>
                  <a:ext uri="{FF2B5EF4-FFF2-40B4-BE49-F238E27FC236}">
                    <a16:creationId xmlns:a16="http://schemas.microsoft.com/office/drawing/2014/main" id="{4DBE2F4B-9AD9-4DEB-A430-A3FD8B90E876}"/>
                  </a:ext>
                </a:extLst>
              </p:cNvPr>
              <p:cNvSpPr txBox="1"/>
              <p:nvPr/>
            </p:nvSpPr>
            <p:spPr>
              <a:xfrm>
                <a:off x="7183049" y="1651748"/>
                <a:ext cx="1375172" cy="39254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Vegetation</a:t>
                </a:r>
              </a:p>
            </p:txBody>
          </p:sp>
        </p:grpSp>
        <p:sp>
          <p:nvSpPr>
            <p:cNvPr id="39" name="TextBox 123">
              <a:extLst>
                <a:ext uri="{FF2B5EF4-FFF2-40B4-BE49-F238E27FC236}">
                  <a16:creationId xmlns:a16="http://schemas.microsoft.com/office/drawing/2014/main" id="{2692B356-C61A-4AAE-BBDC-864C8EDA929E}"/>
                </a:ext>
              </a:extLst>
            </p:cNvPr>
            <p:cNvSpPr txBox="1"/>
            <p:nvPr/>
          </p:nvSpPr>
          <p:spPr>
            <a:xfrm>
              <a:off x="6361113" y="2653007"/>
              <a:ext cx="653797" cy="28188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Urban</a:t>
              </a:r>
            </a:p>
          </p:txBody>
        </p:sp>
        <p:sp>
          <p:nvSpPr>
            <p:cNvPr id="40" name="TextBox 135">
              <a:extLst>
                <a:ext uri="{FF2B5EF4-FFF2-40B4-BE49-F238E27FC236}">
                  <a16:creationId xmlns:a16="http://schemas.microsoft.com/office/drawing/2014/main" id="{6B7F1DBA-1445-4685-8826-7F41728A4AA7}"/>
                </a:ext>
              </a:extLst>
            </p:cNvPr>
            <p:cNvSpPr txBox="1"/>
            <p:nvPr/>
          </p:nvSpPr>
          <p:spPr>
            <a:xfrm>
              <a:off x="7494910" y="2416654"/>
              <a:ext cx="673002" cy="33423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Crop</a:t>
              </a:r>
            </a:p>
          </p:txBody>
        </p:sp>
      </p:grpSp>
      <p:grpSp>
        <p:nvGrpSpPr>
          <p:cNvPr id="52" name="Groep 51">
            <a:extLst>
              <a:ext uri="{FF2B5EF4-FFF2-40B4-BE49-F238E27FC236}">
                <a16:creationId xmlns:a16="http://schemas.microsoft.com/office/drawing/2014/main" id="{35B0DFC8-8318-4EE8-A72E-2F70EEDDE2B5}"/>
              </a:ext>
            </a:extLst>
          </p:cNvPr>
          <p:cNvGrpSpPr/>
          <p:nvPr/>
        </p:nvGrpSpPr>
        <p:grpSpPr>
          <a:xfrm>
            <a:off x="6481527" y="4456243"/>
            <a:ext cx="2133504" cy="1814377"/>
            <a:chOff x="9494332" y="4160049"/>
            <a:chExt cx="2133504" cy="1814377"/>
          </a:xfrm>
        </p:grpSpPr>
        <p:sp>
          <p:nvSpPr>
            <p:cNvPr id="53" name="Rectangle 41">
              <a:extLst>
                <a:ext uri="{FF2B5EF4-FFF2-40B4-BE49-F238E27FC236}">
                  <a16:creationId xmlns:a16="http://schemas.microsoft.com/office/drawing/2014/main" id="{2ECD0939-5241-42FF-823A-EBE32C9207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998" y="4160049"/>
              <a:ext cx="2029577" cy="18135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4" name="Rectangle 43">
              <a:extLst>
                <a:ext uri="{FF2B5EF4-FFF2-40B4-BE49-F238E27FC236}">
                  <a16:creationId xmlns:a16="http://schemas.microsoft.com/office/drawing/2014/main" id="{41AC6FFF-A889-4C62-A525-DCB1FABFB4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677" y="4160136"/>
              <a:ext cx="556684" cy="1224134"/>
            </a:xfrm>
            <a:prstGeom prst="rect">
              <a:avLst/>
            </a:prstGeom>
            <a:solidFill>
              <a:srgbClr val="00B0F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5" name="Rectangle 44">
              <a:extLst>
                <a:ext uri="{FF2B5EF4-FFF2-40B4-BE49-F238E27FC236}">
                  <a16:creationId xmlns:a16="http://schemas.microsoft.com/office/drawing/2014/main" id="{4499D350-1CDB-4751-825F-11E213F5D2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993" y="5108455"/>
              <a:ext cx="753843" cy="65151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6" name="Rectangle 45">
              <a:extLst>
                <a:ext uri="{FF2B5EF4-FFF2-40B4-BE49-F238E27FC236}">
                  <a16:creationId xmlns:a16="http://schemas.microsoft.com/office/drawing/2014/main" id="{08E96D4E-08FE-46C4-A28A-607FA59431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998" y="5559828"/>
              <a:ext cx="753843" cy="414598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7" name="Rectangle 46">
              <a:extLst>
                <a:ext uri="{FF2B5EF4-FFF2-40B4-BE49-F238E27FC236}">
                  <a16:creationId xmlns:a16="http://schemas.microsoft.com/office/drawing/2014/main" id="{7904B963-38C7-479D-88E6-D283E2606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3889" y="4160049"/>
              <a:ext cx="1507686" cy="1813532"/>
            </a:xfrm>
            <a:prstGeom prst="rect">
              <a:avLst/>
            </a:prstGeom>
            <a:solidFill>
              <a:srgbClr val="33CC33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8" name="Line 51">
              <a:extLst>
                <a:ext uri="{FF2B5EF4-FFF2-40B4-BE49-F238E27FC236}">
                  <a16:creationId xmlns:a16="http://schemas.microsoft.com/office/drawing/2014/main" id="{66DBCD0C-B6AA-40A2-9562-245497B853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63889" y="4160049"/>
              <a:ext cx="0" cy="18135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9" name="Line 53">
              <a:extLst>
                <a:ext uri="{FF2B5EF4-FFF2-40B4-BE49-F238E27FC236}">
                  <a16:creationId xmlns:a16="http://schemas.microsoft.com/office/drawing/2014/main" id="{F8AC9753-5DCC-46F9-B32C-7F57A03E3C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571575" y="4160049"/>
              <a:ext cx="0" cy="18135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0" name="Rectangle 49">
              <a:extLst>
                <a:ext uri="{FF2B5EF4-FFF2-40B4-BE49-F238E27FC236}">
                  <a16:creationId xmlns:a16="http://schemas.microsoft.com/office/drawing/2014/main" id="{D03B52E5-6A9B-4DF7-9DCC-0285DFBC5B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3889" y="5123488"/>
              <a:ext cx="1507679" cy="850093"/>
            </a:xfrm>
            <a:prstGeom prst="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1" name="TextBox 109">
              <a:extLst>
                <a:ext uri="{FF2B5EF4-FFF2-40B4-BE49-F238E27FC236}">
                  <a16:creationId xmlns:a16="http://schemas.microsoft.com/office/drawing/2014/main" id="{EBFCFCBC-2571-4429-A8C2-D34CEDDECAD8}"/>
                </a:ext>
              </a:extLst>
            </p:cNvPr>
            <p:cNvSpPr txBox="1"/>
            <p:nvPr/>
          </p:nvSpPr>
          <p:spPr>
            <a:xfrm>
              <a:off x="9494332" y="5210745"/>
              <a:ext cx="619081" cy="24622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Glacier</a:t>
              </a:r>
            </a:p>
          </p:txBody>
        </p:sp>
        <p:sp>
          <p:nvSpPr>
            <p:cNvPr id="62" name="TextBox 116">
              <a:extLst>
                <a:ext uri="{FF2B5EF4-FFF2-40B4-BE49-F238E27FC236}">
                  <a16:creationId xmlns:a16="http://schemas.microsoft.com/office/drawing/2014/main" id="{5FA7DDB8-3581-4EDC-A1DF-78B67209EC96}"/>
                </a:ext>
              </a:extLst>
            </p:cNvPr>
            <p:cNvSpPr txBox="1"/>
            <p:nvPr/>
          </p:nvSpPr>
          <p:spPr>
            <a:xfrm>
              <a:off x="10581335" y="4495794"/>
              <a:ext cx="1046501" cy="29194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Vegetation</a:t>
              </a:r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3CF60AA3-2DD4-4AE2-B5B3-AF116FB0F872}"/>
                </a:ext>
              </a:extLst>
            </p:cNvPr>
            <p:cNvSpPr/>
            <p:nvPr/>
          </p:nvSpPr>
          <p:spPr>
            <a:xfrm>
              <a:off x="9538134" y="4162410"/>
              <a:ext cx="1092434" cy="957415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110">
              <a:extLst>
                <a:ext uri="{FF2B5EF4-FFF2-40B4-BE49-F238E27FC236}">
                  <a16:creationId xmlns:a16="http://schemas.microsoft.com/office/drawing/2014/main" id="{73B3B82B-A5DA-4330-BE1D-FE001E55F2CB}"/>
                </a:ext>
              </a:extLst>
            </p:cNvPr>
            <p:cNvSpPr txBox="1"/>
            <p:nvPr/>
          </p:nvSpPr>
          <p:spPr>
            <a:xfrm>
              <a:off x="9770289" y="4472225"/>
              <a:ext cx="573519" cy="29194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Lake</a:t>
              </a:r>
            </a:p>
          </p:txBody>
        </p:sp>
        <p:sp>
          <p:nvSpPr>
            <p:cNvPr id="65" name="TextBox 123">
              <a:extLst>
                <a:ext uri="{FF2B5EF4-FFF2-40B4-BE49-F238E27FC236}">
                  <a16:creationId xmlns:a16="http://schemas.microsoft.com/office/drawing/2014/main" id="{8915582D-E3DD-4B54-9242-17B3C26CCD91}"/>
                </a:ext>
              </a:extLst>
            </p:cNvPr>
            <p:cNvSpPr txBox="1"/>
            <p:nvPr/>
          </p:nvSpPr>
          <p:spPr>
            <a:xfrm>
              <a:off x="9546444" y="5637287"/>
              <a:ext cx="566181" cy="24622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Urban</a:t>
              </a:r>
            </a:p>
          </p:txBody>
        </p:sp>
        <p:sp>
          <p:nvSpPr>
            <p:cNvPr id="66" name="TextBox 135">
              <a:extLst>
                <a:ext uri="{FF2B5EF4-FFF2-40B4-BE49-F238E27FC236}">
                  <a16:creationId xmlns:a16="http://schemas.microsoft.com/office/drawing/2014/main" id="{9C07517A-7480-4E04-8E85-FE37354247F4}"/>
                </a:ext>
              </a:extLst>
            </p:cNvPr>
            <p:cNvSpPr txBox="1"/>
            <p:nvPr/>
          </p:nvSpPr>
          <p:spPr>
            <a:xfrm>
              <a:off x="10464798" y="5397972"/>
              <a:ext cx="598739" cy="29194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Crop</a:t>
              </a:r>
            </a:p>
          </p:txBody>
        </p:sp>
      </p:grpSp>
      <p:sp>
        <p:nvSpPr>
          <p:cNvPr id="67" name="Pijl: rechts 66">
            <a:extLst>
              <a:ext uri="{FF2B5EF4-FFF2-40B4-BE49-F238E27FC236}">
                <a16:creationId xmlns:a16="http://schemas.microsoft.com/office/drawing/2014/main" id="{125AE3E9-21B4-4C54-853B-4C8430D6243A}"/>
              </a:ext>
            </a:extLst>
          </p:cNvPr>
          <p:cNvSpPr/>
          <p:nvPr/>
        </p:nvSpPr>
        <p:spPr>
          <a:xfrm>
            <a:off x="5909900" y="5186144"/>
            <a:ext cx="495764" cy="240732"/>
          </a:xfrm>
          <a:prstGeom prst="rightArrow">
            <a:avLst/>
          </a:prstGeom>
          <a:solidFill>
            <a:schemeClr val="bg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itel 1">
            <a:extLst>
              <a:ext uri="{FF2B5EF4-FFF2-40B4-BE49-F238E27FC236}">
                <a16:creationId xmlns:a16="http://schemas.microsoft.com/office/drawing/2014/main" id="{5EEE94A2-C6E8-4BAC-9274-145CD808D544}"/>
              </a:ext>
            </a:extLst>
          </p:cNvPr>
          <p:cNvSpPr txBox="1">
            <a:spLocks/>
          </p:cNvSpPr>
          <p:nvPr/>
        </p:nvSpPr>
        <p:spPr>
          <a:xfrm>
            <a:off x="562890" y="-42099"/>
            <a:ext cx="1051560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/>
              <a:t>Land units are dynamic</a:t>
            </a:r>
            <a:br>
              <a:rPr lang="en-US" sz="2800" b="1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800" b="1">
                <a:solidFill>
                  <a:schemeClr val="bg1">
                    <a:lumMod val="65000"/>
                  </a:schemeClr>
                </a:solidFill>
              </a:rPr>
              <a:t>but not all of them</a:t>
            </a:r>
          </a:p>
        </p:txBody>
      </p:sp>
      <p:sp>
        <p:nvSpPr>
          <p:cNvPr id="70" name="Titel 1">
            <a:extLst>
              <a:ext uri="{FF2B5EF4-FFF2-40B4-BE49-F238E27FC236}">
                <a16:creationId xmlns:a16="http://schemas.microsoft.com/office/drawing/2014/main" id="{EF83F5BF-B314-41DD-B8D1-2F145E4928A2}"/>
              </a:ext>
            </a:extLst>
          </p:cNvPr>
          <p:cNvSpPr txBox="1">
            <a:spLocks/>
          </p:cNvSpPr>
          <p:nvPr/>
        </p:nvSpPr>
        <p:spPr>
          <a:xfrm>
            <a:off x="562890" y="3103817"/>
            <a:ext cx="1051560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/>
              <a:t>To account for reservoir construction</a:t>
            </a:r>
            <a:br>
              <a:rPr lang="en-US" sz="2800" b="1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800" b="1">
                <a:solidFill>
                  <a:schemeClr val="bg1">
                    <a:lumMod val="65000"/>
                  </a:schemeClr>
                </a:solidFill>
              </a:rPr>
              <a:t>Make lake land unit dynamic</a:t>
            </a:r>
          </a:p>
        </p:txBody>
      </p:sp>
    </p:spTree>
    <p:extLst>
      <p:ext uri="{BB962C8B-B14F-4D97-AF65-F5344CB8AC3E}">
        <p14:creationId xmlns:p14="http://schemas.microsoft.com/office/powerpoint/2010/main" val="297928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F9B77E39-3A5A-4C60-861B-E90074FF0151}"/>
              </a:ext>
            </a:extLst>
          </p:cNvPr>
          <p:cNvSpPr txBox="1">
            <a:spLocks/>
          </p:cNvSpPr>
          <p:nvPr/>
        </p:nvSpPr>
        <p:spPr>
          <a:xfrm>
            <a:off x="562890" y="-42099"/>
            <a:ext cx="1151735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/>
              <a:t>Correction fluxes are used to maintain conservation after land use change</a:t>
            </a:r>
            <a:br>
              <a:rPr lang="en-US" sz="2800" b="1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800" b="1">
                <a:solidFill>
                  <a:schemeClr val="bg1">
                    <a:lumMod val="65000"/>
                  </a:schemeClr>
                </a:solidFill>
              </a:rPr>
              <a:t>by balancing out the heat and water deficit 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6AC82B4C-43A4-4F26-9A6F-F9B049D52494}"/>
              </a:ext>
            </a:extLst>
          </p:cNvPr>
          <p:cNvGrpSpPr/>
          <p:nvPr/>
        </p:nvGrpSpPr>
        <p:grpSpPr>
          <a:xfrm>
            <a:off x="3721715" y="2701743"/>
            <a:ext cx="2030782" cy="1814377"/>
            <a:chOff x="6340233" y="977553"/>
            <a:chExt cx="2345042" cy="2077161"/>
          </a:xfrm>
        </p:grpSpPr>
        <p:grpSp>
          <p:nvGrpSpPr>
            <p:cNvPr id="8" name="Group 113">
              <a:extLst>
                <a:ext uri="{FF2B5EF4-FFF2-40B4-BE49-F238E27FC236}">
                  <a16:creationId xmlns:a16="http://schemas.microsoft.com/office/drawing/2014/main" id="{FD025B58-3445-47AB-81EF-C9EF1E882C94}"/>
                </a:ext>
              </a:extLst>
            </p:cNvPr>
            <p:cNvGrpSpPr/>
            <p:nvPr/>
          </p:nvGrpSpPr>
          <p:grpSpPr>
            <a:xfrm>
              <a:off x="6340233" y="977553"/>
              <a:ext cx="2345042" cy="2077161"/>
              <a:chOff x="6097695" y="1219200"/>
              <a:chExt cx="2741505" cy="2439536"/>
            </a:xfrm>
          </p:grpSpPr>
          <p:sp>
            <p:nvSpPr>
              <p:cNvPr id="11" name="Rectangle 41">
                <a:extLst>
                  <a:ext uri="{FF2B5EF4-FFF2-40B4-BE49-F238E27FC236}">
                    <a16:creationId xmlns:a16="http://schemas.microsoft.com/office/drawing/2014/main" id="{ECBDD068-B4E5-4C1C-BBD5-180159D675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2201" y="1219200"/>
                <a:ext cx="2666999" cy="24384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 43">
                <a:extLst>
                  <a:ext uri="{FF2B5EF4-FFF2-40B4-BE49-F238E27FC236}">
                    <a16:creationId xmlns:a16="http://schemas.microsoft.com/office/drawing/2014/main" id="{E15ADAB5-4AA8-4ED5-8E26-628047D56F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1780" y="1219317"/>
                <a:ext cx="731521" cy="1645920"/>
              </a:xfrm>
              <a:prstGeom prst="rect">
                <a:avLst/>
              </a:prstGeom>
              <a:solidFill>
                <a:srgbClr val="00B0F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Rectangle 44">
                <a:extLst>
                  <a:ext uri="{FF2B5EF4-FFF2-40B4-BE49-F238E27FC236}">
                    <a16:creationId xmlns:a16="http://schemas.microsoft.com/office/drawing/2014/main" id="{27FE3319-E56F-4414-A421-717828FCB6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2201" y="2513464"/>
                <a:ext cx="990600" cy="87599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 45">
                <a:extLst>
                  <a:ext uri="{FF2B5EF4-FFF2-40B4-BE49-F238E27FC236}">
                    <a16:creationId xmlns:a16="http://schemas.microsoft.com/office/drawing/2014/main" id="{CBCA0C43-AD07-425C-9BF4-64A2EE556F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2201" y="3101285"/>
                <a:ext cx="990600" cy="557451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 46">
                <a:extLst>
                  <a:ext uri="{FF2B5EF4-FFF2-40B4-BE49-F238E27FC236}">
                    <a16:creationId xmlns:a16="http://schemas.microsoft.com/office/drawing/2014/main" id="{572D0AAF-622F-4BBE-9ADA-5F6E8B3A4E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0" y="1219200"/>
                <a:ext cx="1981200" cy="2438400"/>
              </a:xfrm>
              <a:prstGeom prst="rect">
                <a:avLst/>
              </a:prstGeom>
              <a:solidFill>
                <a:srgbClr val="33CC33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Line 51">
                <a:extLst>
                  <a:ext uri="{FF2B5EF4-FFF2-40B4-BE49-F238E27FC236}">
                    <a16:creationId xmlns:a16="http://schemas.microsoft.com/office/drawing/2014/main" id="{424D6877-F967-459E-8668-B21F679934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58000" y="1219200"/>
                <a:ext cx="0" cy="24384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Line 53">
                <a:extLst>
                  <a:ext uri="{FF2B5EF4-FFF2-40B4-BE49-F238E27FC236}">
                    <a16:creationId xmlns:a16="http://schemas.microsoft.com/office/drawing/2014/main" id="{0EE7C626-21A7-4B56-83C8-D291B4DF35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39200" y="1219200"/>
                <a:ext cx="0" cy="24384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Rectangle 49">
                <a:extLst>
                  <a:ext uri="{FF2B5EF4-FFF2-40B4-BE49-F238E27FC236}">
                    <a16:creationId xmlns:a16="http://schemas.microsoft.com/office/drawing/2014/main" id="{9923E130-3CD3-435E-B5EF-6545F0D3EB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7998" y="2514600"/>
                <a:ext cx="1980355" cy="1143000"/>
              </a:xfrm>
              <a:prstGeom prst="rect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TextBox 109">
                <a:extLst>
                  <a:ext uri="{FF2B5EF4-FFF2-40B4-BE49-F238E27FC236}">
                    <a16:creationId xmlns:a16="http://schemas.microsoft.com/office/drawing/2014/main" id="{BD1DD635-4211-404C-9106-DE1D9873611C}"/>
                  </a:ext>
                </a:extLst>
              </p:cNvPr>
              <p:cNvSpPr txBox="1"/>
              <p:nvPr/>
            </p:nvSpPr>
            <p:spPr>
              <a:xfrm>
                <a:off x="6097695" y="2564981"/>
                <a:ext cx="1010332" cy="33105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Glacier</a:t>
                </a:r>
              </a:p>
            </p:txBody>
          </p:sp>
          <p:sp>
            <p:nvSpPr>
              <p:cNvPr id="20" name="TextBox 110">
                <a:extLst>
                  <a:ext uri="{FF2B5EF4-FFF2-40B4-BE49-F238E27FC236}">
                    <a16:creationId xmlns:a16="http://schemas.microsoft.com/office/drawing/2014/main" id="{3BE5E8B7-951A-429C-A732-29B0B2155523}"/>
                  </a:ext>
                </a:extLst>
              </p:cNvPr>
              <p:cNvSpPr txBox="1"/>
              <p:nvPr/>
            </p:nvSpPr>
            <p:spPr>
              <a:xfrm>
                <a:off x="6148428" y="1674883"/>
                <a:ext cx="753642" cy="39254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Lake</a:t>
                </a:r>
              </a:p>
            </p:txBody>
          </p:sp>
          <p:sp>
            <p:nvSpPr>
              <p:cNvPr id="21" name="TextBox 116">
                <a:extLst>
                  <a:ext uri="{FF2B5EF4-FFF2-40B4-BE49-F238E27FC236}">
                    <a16:creationId xmlns:a16="http://schemas.microsoft.com/office/drawing/2014/main" id="{A1B09AF6-2BDE-466C-9D1A-D03C37600348}"/>
                  </a:ext>
                </a:extLst>
              </p:cNvPr>
              <p:cNvSpPr txBox="1"/>
              <p:nvPr/>
            </p:nvSpPr>
            <p:spPr>
              <a:xfrm>
                <a:off x="7183049" y="1651748"/>
                <a:ext cx="1375172" cy="39254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Vegetation</a:t>
                </a:r>
              </a:p>
            </p:txBody>
          </p:sp>
        </p:grpSp>
        <p:sp>
          <p:nvSpPr>
            <p:cNvPr id="9" name="TextBox 123">
              <a:extLst>
                <a:ext uri="{FF2B5EF4-FFF2-40B4-BE49-F238E27FC236}">
                  <a16:creationId xmlns:a16="http://schemas.microsoft.com/office/drawing/2014/main" id="{9CF7B6E0-460E-44AA-8C5B-4AAA9C14421B}"/>
                </a:ext>
              </a:extLst>
            </p:cNvPr>
            <p:cNvSpPr txBox="1"/>
            <p:nvPr/>
          </p:nvSpPr>
          <p:spPr>
            <a:xfrm>
              <a:off x="6361113" y="2653007"/>
              <a:ext cx="653797" cy="28188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Urban</a:t>
              </a:r>
            </a:p>
          </p:txBody>
        </p:sp>
        <p:sp>
          <p:nvSpPr>
            <p:cNvPr id="10" name="TextBox 135">
              <a:extLst>
                <a:ext uri="{FF2B5EF4-FFF2-40B4-BE49-F238E27FC236}">
                  <a16:creationId xmlns:a16="http://schemas.microsoft.com/office/drawing/2014/main" id="{EFC480B0-1F38-4C04-A1F2-CA441427D8FE}"/>
                </a:ext>
              </a:extLst>
            </p:cNvPr>
            <p:cNvSpPr txBox="1"/>
            <p:nvPr/>
          </p:nvSpPr>
          <p:spPr>
            <a:xfrm>
              <a:off x="7494910" y="2416654"/>
              <a:ext cx="673002" cy="334233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Crop</a:t>
              </a:r>
            </a:p>
          </p:txBody>
        </p:sp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C3DFDDA4-6176-4249-8BC1-656C451CD81C}"/>
              </a:ext>
            </a:extLst>
          </p:cNvPr>
          <p:cNvGrpSpPr/>
          <p:nvPr/>
        </p:nvGrpSpPr>
        <p:grpSpPr>
          <a:xfrm>
            <a:off x="6506710" y="2693704"/>
            <a:ext cx="2079442" cy="1814377"/>
            <a:chOff x="9436601" y="916900"/>
            <a:chExt cx="2337362" cy="2077161"/>
          </a:xfrm>
        </p:grpSpPr>
        <p:grpSp>
          <p:nvGrpSpPr>
            <p:cNvPr id="23" name="Group 113">
              <a:extLst>
                <a:ext uri="{FF2B5EF4-FFF2-40B4-BE49-F238E27FC236}">
                  <a16:creationId xmlns:a16="http://schemas.microsoft.com/office/drawing/2014/main" id="{DF3AAD45-DD38-4590-BEFC-5ED766EF8C9E}"/>
                </a:ext>
              </a:extLst>
            </p:cNvPr>
            <p:cNvGrpSpPr/>
            <p:nvPr/>
          </p:nvGrpSpPr>
          <p:grpSpPr>
            <a:xfrm>
              <a:off x="9436601" y="916900"/>
              <a:ext cx="2334889" cy="2077161"/>
              <a:chOff x="6109565" y="1219200"/>
              <a:chExt cx="2729635" cy="2439536"/>
            </a:xfrm>
          </p:grpSpPr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B54A4A9F-89B9-4369-847F-D1F3FA91A8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2201" y="1219200"/>
                <a:ext cx="2666999" cy="24384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Rectangle 43">
                <a:extLst>
                  <a:ext uri="{FF2B5EF4-FFF2-40B4-BE49-F238E27FC236}">
                    <a16:creationId xmlns:a16="http://schemas.microsoft.com/office/drawing/2014/main" id="{6A428CB7-6600-454E-ADEB-E4D19B2266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1780" y="1219317"/>
                <a:ext cx="731520" cy="1645920"/>
              </a:xfrm>
              <a:prstGeom prst="rect">
                <a:avLst/>
              </a:prstGeom>
              <a:solidFill>
                <a:srgbClr val="00B0F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Rectangle 44">
                <a:extLst>
                  <a:ext uri="{FF2B5EF4-FFF2-40B4-BE49-F238E27FC236}">
                    <a16:creationId xmlns:a16="http://schemas.microsoft.com/office/drawing/2014/main" id="{0209967C-4482-4F41-AA78-D72A40D96D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2201" y="2541570"/>
                <a:ext cx="990600" cy="87599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Rectangle 45">
                <a:extLst>
                  <a:ext uri="{FF2B5EF4-FFF2-40B4-BE49-F238E27FC236}">
                    <a16:creationId xmlns:a16="http://schemas.microsoft.com/office/drawing/2014/main" id="{459FDD29-C6C5-4666-9982-7D9AC99FE7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2201" y="3101285"/>
                <a:ext cx="990600" cy="557451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Rectangle 46">
                <a:extLst>
                  <a:ext uri="{FF2B5EF4-FFF2-40B4-BE49-F238E27FC236}">
                    <a16:creationId xmlns:a16="http://schemas.microsoft.com/office/drawing/2014/main" id="{2D2E43E0-D4F9-4BE4-AB27-DD00C40BE7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0" y="1219200"/>
                <a:ext cx="1981200" cy="2438400"/>
              </a:xfrm>
              <a:prstGeom prst="rect">
                <a:avLst/>
              </a:prstGeom>
              <a:solidFill>
                <a:srgbClr val="33CC33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Line 51">
                <a:extLst>
                  <a:ext uri="{FF2B5EF4-FFF2-40B4-BE49-F238E27FC236}">
                    <a16:creationId xmlns:a16="http://schemas.microsoft.com/office/drawing/2014/main" id="{517440C9-96B6-4D6D-95BE-2F957EB327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58000" y="1219200"/>
                <a:ext cx="0" cy="24384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Line 53">
                <a:extLst>
                  <a:ext uri="{FF2B5EF4-FFF2-40B4-BE49-F238E27FC236}">
                    <a16:creationId xmlns:a16="http://schemas.microsoft.com/office/drawing/2014/main" id="{5E8C8710-A4C2-45CC-8F7E-B6A733EE06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39200" y="1219200"/>
                <a:ext cx="0" cy="24384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Rectangle 49">
                <a:extLst>
                  <a:ext uri="{FF2B5EF4-FFF2-40B4-BE49-F238E27FC236}">
                    <a16:creationId xmlns:a16="http://schemas.microsoft.com/office/drawing/2014/main" id="{76EF905D-6C26-4CF9-9151-7D6107C545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0" y="2514600"/>
                <a:ext cx="1969295" cy="1143000"/>
              </a:xfrm>
              <a:prstGeom prst="rect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TextBox 109">
                <a:extLst>
                  <a:ext uri="{FF2B5EF4-FFF2-40B4-BE49-F238E27FC236}">
                    <a16:creationId xmlns:a16="http://schemas.microsoft.com/office/drawing/2014/main" id="{884488D2-57FD-428F-B9D0-74D834BF15E4}"/>
                  </a:ext>
                </a:extLst>
              </p:cNvPr>
              <p:cNvSpPr txBox="1"/>
              <p:nvPr/>
            </p:nvSpPr>
            <p:spPr>
              <a:xfrm>
                <a:off x="6109565" y="2631922"/>
                <a:ext cx="813513" cy="33105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Glacier</a:t>
                </a:r>
              </a:p>
            </p:txBody>
          </p:sp>
          <p:sp>
            <p:nvSpPr>
              <p:cNvPr id="36" name="TextBox 110">
                <a:extLst>
                  <a:ext uri="{FF2B5EF4-FFF2-40B4-BE49-F238E27FC236}">
                    <a16:creationId xmlns:a16="http://schemas.microsoft.com/office/drawing/2014/main" id="{9C532602-3FE7-40D7-9C12-D61529B793F2}"/>
                  </a:ext>
                </a:extLst>
              </p:cNvPr>
              <p:cNvSpPr txBox="1"/>
              <p:nvPr/>
            </p:nvSpPr>
            <p:spPr>
              <a:xfrm>
                <a:off x="6167128" y="1597998"/>
                <a:ext cx="753642" cy="39254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Lake</a:t>
                </a:r>
              </a:p>
            </p:txBody>
          </p:sp>
          <p:sp>
            <p:nvSpPr>
              <p:cNvPr id="37" name="TextBox 116">
                <a:extLst>
                  <a:ext uri="{FF2B5EF4-FFF2-40B4-BE49-F238E27FC236}">
                    <a16:creationId xmlns:a16="http://schemas.microsoft.com/office/drawing/2014/main" id="{A3392270-58BF-4DB1-BF10-5367DBE6E1A5}"/>
                  </a:ext>
                </a:extLst>
              </p:cNvPr>
              <p:cNvSpPr txBox="1"/>
              <p:nvPr/>
            </p:nvSpPr>
            <p:spPr>
              <a:xfrm>
                <a:off x="7161014" y="1316746"/>
                <a:ext cx="1375172" cy="39254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Vegetation</a:t>
                </a:r>
              </a:p>
            </p:txBody>
          </p:sp>
        </p:grpSp>
        <p:sp>
          <p:nvSpPr>
            <p:cNvPr id="24" name="TextBox 123">
              <a:extLst>
                <a:ext uri="{FF2B5EF4-FFF2-40B4-BE49-F238E27FC236}">
                  <a16:creationId xmlns:a16="http://schemas.microsoft.com/office/drawing/2014/main" id="{EF1AB170-951E-412B-93F3-49B45C39A237}"/>
                </a:ext>
              </a:extLst>
            </p:cNvPr>
            <p:cNvSpPr txBox="1"/>
            <p:nvPr/>
          </p:nvSpPr>
          <p:spPr>
            <a:xfrm>
              <a:off x="9495177" y="2608092"/>
              <a:ext cx="636406" cy="28188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Urban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7267D94D-5DB1-4EC4-8C59-85E5AC0DB24D}"/>
                </a:ext>
              </a:extLst>
            </p:cNvPr>
            <p:cNvSpPr/>
            <p:nvPr/>
          </p:nvSpPr>
          <p:spPr>
            <a:xfrm>
              <a:off x="10079273" y="1423020"/>
              <a:ext cx="1694690" cy="1570073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135">
              <a:extLst>
                <a:ext uri="{FF2B5EF4-FFF2-40B4-BE49-F238E27FC236}">
                  <a16:creationId xmlns:a16="http://schemas.microsoft.com/office/drawing/2014/main" id="{F8157862-FD47-4BC1-BCAC-E3C549681A95}"/>
                </a:ext>
              </a:extLst>
            </p:cNvPr>
            <p:cNvSpPr txBox="1"/>
            <p:nvPr/>
          </p:nvSpPr>
          <p:spPr>
            <a:xfrm>
              <a:off x="10614491" y="1937688"/>
              <a:ext cx="673002" cy="334233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Crop</a:t>
              </a:r>
            </a:p>
          </p:txBody>
        </p:sp>
      </p:grpSp>
      <p:sp>
        <p:nvSpPr>
          <p:cNvPr id="38" name="Pijl: rechts 37">
            <a:extLst>
              <a:ext uri="{FF2B5EF4-FFF2-40B4-BE49-F238E27FC236}">
                <a16:creationId xmlns:a16="http://schemas.microsoft.com/office/drawing/2014/main" id="{1CB62C07-353F-4B98-8E9C-D28A14722602}"/>
              </a:ext>
            </a:extLst>
          </p:cNvPr>
          <p:cNvSpPr/>
          <p:nvPr/>
        </p:nvSpPr>
        <p:spPr>
          <a:xfrm>
            <a:off x="5935087" y="3423605"/>
            <a:ext cx="495764" cy="240732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ep 44">
            <a:extLst>
              <a:ext uri="{FF2B5EF4-FFF2-40B4-BE49-F238E27FC236}">
                <a16:creationId xmlns:a16="http://schemas.microsoft.com/office/drawing/2014/main" id="{0519ACC3-339B-4F26-9DAF-8B6C4467AE18}"/>
              </a:ext>
            </a:extLst>
          </p:cNvPr>
          <p:cNvGrpSpPr/>
          <p:nvPr/>
        </p:nvGrpSpPr>
        <p:grpSpPr>
          <a:xfrm>
            <a:off x="3984196" y="4728833"/>
            <a:ext cx="4679952" cy="369332"/>
            <a:chOff x="3875700" y="3665068"/>
            <a:chExt cx="4679952" cy="369332"/>
          </a:xfrm>
        </p:grpSpPr>
        <p:sp>
          <p:nvSpPr>
            <p:cNvPr id="39" name="Tekstvak 38">
              <a:extLst>
                <a:ext uri="{FF2B5EF4-FFF2-40B4-BE49-F238E27FC236}">
                  <a16:creationId xmlns:a16="http://schemas.microsoft.com/office/drawing/2014/main" id="{611CE2A4-BE70-44F0-8968-3AE97C403431}"/>
                </a:ext>
              </a:extLst>
            </p:cNvPr>
            <p:cNvSpPr txBox="1"/>
            <p:nvPr/>
          </p:nvSpPr>
          <p:spPr>
            <a:xfrm>
              <a:off x="3875700" y="3665068"/>
              <a:ext cx="18476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Water Content 1</a:t>
              </a:r>
            </a:p>
          </p:txBody>
        </p:sp>
        <p:sp>
          <p:nvSpPr>
            <p:cNvPr id="40" name="Tekstvak 39">
              <a:extLst>
                <a:ext uri="{FF2B5EF4-FFF2-40B4-BE49-F238E27FC236}">
                  <a16:creationId xmlns:a16="http://schemas.microsoft.com/office/drawing/2014/main" id="{E012C880-82C1-4FF7-9B14-7BC2E177663B}"/>
                </a:ext>
              </a:extLst>
            </p:cNvPr>
            <p:cNvSpPr txBox="1"/>
            <p:nvPr/>
          </p:nvSpPr>
          <p:spPr>
            <a:xfrm>
              <a:off x="6708021" y="3665068"/>
              <a:ext cx="1847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Water Content 2</a:t>
              </a:r>
            </a:p>
          </p:txBody>
        </p:sp>
        <p:sp>
          <p:nvSpPr>
            <p:cNvPr id="41" name="Tekstvak 40">
              <a:extLst>
                <a:ext uri="{FF2B5EF4-FFF2-40B4-BE49-F238E27FC236}">
                  <a16:creationId xmlns:a16="http://schemas.microsoft.com/office/drawing/2014/main" id="{B278F2C6-F6E7-41F3-9B93-977A9EA29A14}"/>
                </a:ext>
              </a:extLst>
            </p:cNvPr>
            <p:cNvSpPr txBox="1"/>
            <p:nvPr/>
          </p:nvSpPr>
          <p:spPr>
            <a:xfrm>
              <a:off x="5952912" y="3665068"/>
              <a:ext cx="1656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Calibri" panose="020F0502020204030204" pitchFamily="34" charset="0"/>
                  <a:cs typeface="Calibri" panose="020F0502020204030204" pitchFamily="34" charset="0"/>
                </a:rPr>
                <a:t>≠</a:t>
              </a:r>
              <a:endParaRPr lang="en-US"/>
            </a:p>
          </p:txBody>
        </p: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866EA349-E177-4974-BB06-6DDE7B38868C}"/>
              </a:ext>
            </a:extLst>
          </p:cNvPr>
          <p:cNvGrpSpPr/>
          <p:nvPr/>
        </p:nvGrpSpPr>
        <p:grpSpPr>
          <a:xfrm>
            <a:off x="3984197" y="5227464"/>
            <a:ext cx="4488401" cy="369332"/>
            <a:chOff x="3875701" y="3665068"/>
            <a:chExt cx="4488401" cy="369332"/>
          </a:xfrm>
        </p:grpSpPr>
        <p:sp>
          <p:nvSpPr>
            <p:cNvPr id="47" name="Tekstvak 46">
              <a:extLst>
                <a:ext uri="{FF2B5EF4-FFF2-40B4-BE49-F238E27FC236}">
                  <a16:creationId xmlns:a16="http://schemas.microsoft.com/office/drawing/2014/main" id="{187E7AF4-EBB7-4F11-8307-3CB5CE8266FC}"/>
                </a:ext>
              </a:extLst>
            </p:cNvPr>
            <p:cNvSpPr txBox="1"/>
            <p:nvPr/>
          </p:nvSpPr>
          <p:spPr>
            <a:xfrm>
              <a:off x="3875701" y="3665068"/>
              <a:ext cx="1656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Heat Content 1</a:t>
              </a:r>
            </a:p>
          </p:txBody>
        </p:sp>
        <p:sp>
          <p:nvSpPr>
            <p:cNvPr id="48" name="Tekstvak 47">
              <a:extLst>
                <a:ext uri="{FF2B5EF4-FFF2-40B4-BE49-F238E27FC236}">
                  <a16:creationId xmlns:a16="http://schemas.microsoft.com/office/drawing/2014/main" id="{483A41E8-599D-46CC-9C47-180046F7E7D2}"/>
                </a:ext>
              </a:extLst>
            </p:cNvPr>
            <p:cNvSpPr txBox="1"/>
            <p:nvPr/>
          </p:nvSpPr>
          <p:spPr>
            <a:xfrm>
              <a:off x="6708022" y="3665068"/>
              <a:ext cx="1656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Heat Content 2</a:t>
              </a:r>
            </a:p>
          </p:txBody>
        </p:sp>
        <p:sp>
          <p:nvSpPr>
            <p:cNvPr id="49" name="Tekstvak 48">
              <a:extLst>
                <a:ext uri="{FF2B5EF4-FFF2-40B4-BE49-F238E27FC236}">
                  <a16:creationId xmlns:a16="http://schemas.microsoft.com/office/drawing/2014/main" id="{C7A6DC2A-543E-4B31-9071-8A2B9212EEDA}"/>
                </a:ext>
              </a:extLst>
            </p:cNvPr>
            <p:cNvSpPr txBox="1"/>
            <p:nvPr/>
          </p:nvSpPr>
          <p:spPr>
            <a:xfrm>
              <a:off x="5952912" y="3665068"/>
              <a:ext cx="1656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Calibri" panose="020F0502020204030204" pitchFamily="34" charset="0"/>
                  <a:cs typeface="Calibri" panose="020F0502020204030204" pitchFamily="34" charset="0"/>
                </a:rPr>
                <a:t>≠</a:t>
              </a:r>
              <a:endParaRPr lang="en-US"/>
            </a:p>
          </p:txBody>
        </p:sp>
      </p:grpSp>
      <p:cxnSp>
        <p:nvCxnSpPr>
          <p:cNvPr id="52" name="Rechte verbindingslijn met pijl 51">
            <a:extLst>
              <a:ext uri="{FF2B5EF4-FFF2-40B4-BE49-F238E27FC236}">
                <a16:creationId xmlns:a16="http://schemas.microsoft.com/office/drawing/2014/main" id="{23CA09DE-FE67-4EA0-A49D-941EC127864D}"/>
              </a:ext>
            </a:extLst>
          </p:cNvPr>
          <p:cNvCxnSpPr>
            <a:cxnSpLocks/>
          </p:cNvCxnSpPr>
          <p:nvPr/>
        </p:nvCxnSpPr>
        <p:spPr>
          <a:xfrm flipV="1">
            <a:off x="6300847" y="2062480"/>
            <a:ext cx="0" cy="376860"/>
          </a:xfrm>
          <a:prstGeom prst="straightConnector1">
            <a:avLst/>
          </a:prstGeom>
          <a:ln w="38100">
            <a:solidFill>
              <a:srgbClr val="CC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Rechte verbindingslijn met pijl 53">
            <a:extLst>
              <a:ext uri="{FF2B5EF4-FFF2-40B4-BE49-F238E27FC236}">
                <a16:creationId xmlns:a16="http://schemas.microsoft.com/office/drawing/2014/main" id="{A7381476-8786-4344-A720-B1F2938A7B05}"/>
              </a:ext>
            </a:extLst>
          </p:cNvPr>
          <p:cNvCxnSpPr>
            <a:cxnSpLocks/>
          </p:cNvCxnSpPr>
          <p:nvPr/>
        </p:nvCxnSpPr>
        <p:spPr>
          <a:xfrm>
            <a:off x="6148765" y="2062480"/>
            <a:ext cx="0" cy="383691"/>
          </a:xfrm>
          <a:prstGeom prst="straightConnector1">
            <a:avLst/>
          </a:prstGeom>
          <a:ln w="38100">
            <a:solidFill>
              <a:srgbClr val="CC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kstvak 59">
            <a:extLst>
              <a:ext uri="{FF2B5EF4-FFF2-40B4-BE49-F238E27FC236}">
                <a16:creationId xmlns:a16="http://schemas.microsoft.com/office/drawing/2014/main" id="{26DFA93D-74CA-46E7-A710-3CBF472015BC}"/>
              </a:ext>
            </a:extLst>
          </p:cNvPr>
          <p:cNvSpPr txBox="1"/>
          <p:nvPr/>
        </p:nvSpPr>
        <p:spPr>
          <a:xfrm>
            <a:off x="6385387" y="1634050"/>
            <a:ext cx="233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C0099"/>
                </a:solidFill>
              </a:rPr>
              <a:t>Water </a:t>
            </a:r>
            <a:br>
              <a:rPr lang="en-US">
                <a:solidFill>
                  <a:srgbClr val="CC0099"/>
                </a:solidFill>
              </a:rPr>
            </a:br>
            <a:r>
              <a:rPr lang="en-US">
                <a:solidFill>
                  <a:srgbClr val="CC0099"/>
                </a:solidFill>
              </a:rPr>
              <a:t>Energy</a:t>
            </a:r>
          </a:p>
        </p:txBody>
      </p:sp>
      <p:sp>
        <p:nvSpPr>
          <p:cNvPr id="61" name="Tekstvak 60">
            <a:extLst>
              <a:ext uri="{FF2B5EF4-FFF2-40B4-BE49-F238E27FC236}">
                <a16:creationId xmlns:a16="http://schemas.microsoft.com/office/drawing/2014/main" id="{EDBF609E-BAAA-43F9-8F4C-2CCB56C598AA}"/>
              </a:ext>
            </a:extLst>
          </p:cNvPr>
          <p:cNvSpPr txBox="1"/>
          <p:nvPr/>
        </p:nvSpPr>
        <p:spPr>
          <a:xfrm>
            <a:off x="7110739" y="1739009"/>
            <a:ext cx="233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C0099"/>
                </a:solidFill>
              </a:rPr>
              <a:t>correction fluxes</a:t>
            </a:r>
          </a:p>
        </p:txBody>
      </p:sp>
    </p:spTree>
    <p:extLst>
      <p:ext uri="{BB962C8B-B14F-4D97-AF65-F5344CB8AC3E}">
        <p14:creationId xmlns:p14="http://schemas.microsoft.com/office/powerpoint/2010/main" val="892597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el 1">
            <a:extLst>
              <a:ext uri="{FF2B5EF4-FFF2-40B4-BE49-F238E27FC236}">
                <a16:creationId xmlns:a16="http://schemas.microsoft.com/office/drawing/2014/main" id="{5424B269-40D5-4F75-9589-251DD4072032}"/>
              </a:ext>
            </a:extLst>
          </p:cNvPr>
          <p:cNvSpPr txBox="1">
            <a:spLocks/>
          </p:cNvSpPr>
          <p:nvPr/>
        </p:nvSpPr>
        <p:spPr>
          <a:xfrm>
            <a:off x="562890" y="-42099"/>
            <a:ext cx="1151735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/>
              <a:t>Correction fluxes needed to account for lake water and heat</a:t>
            </a:r>
            <a:br>
              <a:rPr lang="en-US" sz="2800" b="1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800" b="1">
                <a:solidFill>
                  <a:schemeClr val="bg1">
                    <a:lumMod val="65000"/>
                  </a:schemeClr>
                </a:solidFill>
              </a:rPr>
              <a:t>Especially as lake both warms and expands</a:t>
            </a:r>
          </a:p>
        </p:txBody>
      </p:sp>
      <p:grpSp>
        <p:nvGrpSpPr>
          <p:cNvPr id="262" name="Groep 261">
            <a:extLst>
              <a:ext uri="{FF2B5EF4-FFF2-40B4-BE49-F238E27FC236}">
                <a16:creationId xmlns:a16="http://schemas.microsoft.com/office/drawing/2014/main" id="{E2FD5A23-0F1D-47C3-87E6-81CE6255C72F}"/>
              </a:ext>
            </a:extLst>
          </p:cNvPr>
          <p:cNvGrpSpPr/>
          <p:nvPr/>
        </p:nvGrpSpPr>
        <p:grpSpPr>
          <a:xfrm>
            <a:off x="716598" y="3049703"/>
            <a:ext cx="1784838" cy="1867315"/>
            <a:chOff x="25266" y="3695869"/>
            <a:chExt cx="1784838" cy="1867315"/>
          </a:xfrm>
        </p:grpSpPr>
        <p:grpSp>
          <p:nvGrpSpPr>
            <p:cNvPr id="300" name="Groep 299">
              <a:extLst>
                <a:ext uri="{FF2B5EF4-FFF2-40B4-BE49-F238E27FC236}">
                  <a16:creationId xmlns:a16="http://schemas.microsoft.com/office/drawing/2014/main" id="{02390DF3-EC5D-464A-BED1-D7B1D3DBD6A1}"/>
                </a:ext>
              </a:extLst>
            </p:cNvPr>
            <p:cNvGrpSpPr/>
            <p:nvPr/>
          </p:nvGrpSpPr>
          <p:grpSpPr>
            <a:xfrm>
              <a:off x="98418" y="4030340"/>
              <a:ext cx="1601899" cy="1532844"/>
              <a:chOff x="949569" y="1766705"/>
              <a:chExt cx="2150793" cy="1941485"/>
            </a:xfrm>
          </p:grpSpPr>
          <p:sp>
            <p:nvSpPr>
              <p:cNvPr id="302" name="Rechthoek 301">
                <a:extLst>
                  <a:ext uri="{FF2B5EF4-FFF2-40B4-BE49-F238E27FC236}">
                    <a16:creationId xmlns:a16="http://schemas.microsoft.com/office/drawing/2014/main" id="{A665F315-D2AC-43E3-A10A-76AEAB5AC931}"/>
                  </a:ext>
                </a:extLst>
              </p:cNvPr>
              <p:cNvSpPr/>
              <p:nvPr/>
            </p:nvSpPr>
            <p:spPr>
              <a:xfrm>
                <a:off x="949569" y="1766705"/>
                <a:ext cx="1784838" cy="1858352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hthoek 302">
                <a:extLst>
                  <a:ext uri="{FF2B5EF4-FFF2-40B4-BE49-F238E27FC236}">
                    <a16:creationId xmlns:a16="http://schemas.microsoft.com/office/drawing/2014/main" id="{99CBA544-F3A1-4305-B8A7-22391FCA2F38}"/>
                  </a:ext>
                </a:extLst>
              </p:cNvPr>
              <p:cNvSpPr/>
              <p:nvPr/>
            </p:nvSpPr>
            <p:spPr>
              <a:xfrm>
                <a:off x="949569" y="3003187"/>
                <a:ext cx="1784838" cy="614782"/>
              </a:xfrm>
              <a:prstGeom prst="rec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Tekstvak 303">
                <a:extLst>
                  <a:ext uri="{FF2B5EF4-FFF2-40B4-BE49-F238E27FC236}">
                    <a16:creationId xmlns:a16="http://schemas.microsoft.com/office/drawing/2014/main" id="{985A2B4B-CA5C-4506-8009-A85104C67A53}"/>
                  </a:ext>
                </a:extLst>
              </p:cNvPr>
              <p:cNvSpPr txBox="1"/>
              <p:nvPr/>
            </p:nvSpPr>
            <p:spPr>
              <a:xfrm>
                <a:off x="1222130" y="2033649"/>
                <a:ext cx="1878232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90% Veg</a:t>
                </a:r>
              </a:p>
              <a:p>
                <a:r>
                  <a:rPr lang="en-US" sz="1600"/>
                  <a:t>10°C</a:t>
                </a:r>
              </a:p>
            </p:txBody>
          </p:sp>
          <p:sp>
            <p:nvSpPr>
              <p:cNvPr id="305" name="Tekstvak 304">
                <a:extLst>
                  <a:ext uri="{FF2B5EF4-FFF2-40B4-BE49-F238E27FC236}">
                    <a16:creationId xmlns:a16="http://schemas.microsoft.com/office/drawing/2014/main" id="{70EF11DF-4FC6-4202-997B-7BB2989B4BEE}"/>
                  </a:ext>
                </a:extLst>
              </p:cNvPr>
              <p:cNvSpPr txBox="1"/>
              <p:nvPr/>
            </p:nvSpPr>
            <p:spPr>
              <a:xfrm>
                <a:off x="1227989" y="2967520"/>
                <a:ext cx="1452016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10% Lake</a:t>
                </a:r>
              </a:p>
              <a:p>
                <a:r>
                  <a:rPr lang="en-US" sz="1600"/>
                  <a:t>20°C</a:t>
                </a:r>
              </a:p>
            </p:txBody>
          </p:sp>
        </p:grpSp>
        <p:sp>
          <p:nvSpPr>
            <p:cNvPr id="301" name="Tekstvak 300">
              <a:extLst>
                <a:ext uri="{FF2B5EF4-FFF2-40B4-BE49-F238E27FC236}">
                  <a16:creationId xmlns:a16="http://schemas.microsoft.com/office/drawing/2014/main" id="{E23DAAED-E5A2-4EE6-9116-4345CD830093}"/>
                </a:ext>
              </a:extLst>
            </p:cNvPr>
            <p:cNvSpPr txBox="1"/>
            <p:nvPr/>
          </p:nvSpPr>
          <p:spPr>
            <a:xfrm>
              <a:off x="25266" y="3695869"/>
              <a:ext cx="17848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Baseline state</a:t>
              </a:r>
            </a:p>
          </p:txBody>
        </p:sp>
      </p:grpSp>
      <p:grpSp>
        <p:nvGrpSpPr>
          <p:cNvPr id="263" name="Groep 262">
            <a:extLst>
              <a:ext uri="{FF2B5EF4-FFF2-40B4-BE49-F238E27FC236}">
                <a16:creationId xmlns:a16="http://schemas.microsoft.com/office/drawing/2014/main" id="{148FE714-D98E-483D-8C0B-FA5C8FC663D7}"/>
              </a:ext>
            </a:extLst>
          </p:cNvPr>
          <p:cNvGrpSpPr/>
          <p:nvPr/>
        </p:nvGrpSpPr>
        <p:grpSpPr>
          <a:xfrm>
            <a:off x="2885863" y="3039165"/>
            <a:ext cx="2356022" cy="1825407"/>
            <a:chOff x="2504154" y="3675173"/>
            <a:chExt cx="2356022" cy="1825407"/>
          </a:xfrm>
        </p:grpSpPr>
        <p:sp>
          <p:nvSpPr>
            <p:cNvPr id="294" name="Tekstvak 293">
              <a:extLst>
                <a:ext uri="{FF2B5EF4-FFF2-40B4-BE49-F238E27FC236}">
                  <a16:creationId xmlns:a16="http://schemas.microsoft.com/office/drawing/2014/main" id="{1D8708CC-2FF4-4950-A561-A564109DFE5A}"/>
                </a:ext>
              </a:extLst>
            </p:cNvPr>
            <p:cNvSpPr txBox="1"/>
            <p:nvPr/>
          </p:nvSpPr>
          <p:spPr>
            <a:xfrm>
              <a:off x="2506233" y="3675173"/>
              <a:ext cx="17848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Lake expanded</a:t>
              </a:r>
            </a:p>
          </p:txBody>
        </p:sp>
        <p:grpSp>
          <p:nvGrpSpPr>
            <p:cNvPr id="295" name="Groep 294">
              <a:extLst>
                <a:ext uri="{FF2B5EF4-FFF2-40B4-BE49-F238E27FC236}">
                  <a16:creationId xmlns:a16="http://schemas.microsoft.com/office/drawing/2014/main" id="{6B664FF3-20AB-4DB1-8C05-6FB864D47104}"/>
                </a:ext>
              </a:extLst>
            </p:cNvPr>
            <p:cNvGrpSpPr/>
            <p:nvPr/>
          </p:nvGrpSpPr>
          <p:grpSpPr>
            <a:xfrm>
              <a:off x="2504154" y="4033371"/>
              <a:ext cx="2356022" cy="1467209"/>
              <a:chOff x="949569" y="1766705"/>
              <a:chExt cx="3166409" cy="1858352"/>
            </a:xfrm>
          </p:grpSpPr>
          <p:sp>
            <p:nvSpPr>
              <p:cNvPr id="296" name="Rechthoek 295">
                <a:extLst>
                  <a:ext uri="{FF2B5EF4-FFF2-40B4-BE49-F238E27FC236}">
                    <a16:creationId xmlns:a16="http://schemas.microsoft.com/office/drawing/2014/main" id="{45AEA0C8-2DCF-46C4-971D-101E3044B9C9}"/>
                  </a:ext>
                </a:extLst>
              </p:cNvPr>
              <p:cNvSpPr/>
              <p:nvPr/>
            </p:nvSpPr>
            <p:spPr>
              <a:xfrm>
                <a:off x="949569" y="1766705"/>
                <a:ext cx="1784838" cy="1858352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Rechthoek 296">
                <a:extLst>
                  <a:ext uri="{FF2B5EF4-FFF2-40B4-BE49-F238E27FC236}">
                    <a16:creationId xmlns:a16="http://schemas.microsoft.com/office/drawing/2014/main" id="{64DF0E25-0EE6-4DF8-A92F-9BC692CE4C6C}"/>
                  </a:ext>
                </a:extLst>
              </p:cNvPr>
              <p:cNvSpPr/>
              <p:nvPr/>
            </p:nvSpPr>
            <p:spPr>
              <a:xfrm>
                <a:off x="949569" y="2877299"/>
                <a:ext cx="1784838" cy="740670"/>
              </a:xfrm>
              <a:prstGeom prst="rec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Tekstvak 297">
                <a:extLst>
                  <a:ext uri="{FF2B5EF4-FFF2-40B4-BE49-F238E27FC236}">
                    <a16:creationId xmlns:a16="http://schemas.microsoft.com/office/drawing/2014/main" id="{E0655E57-9FD8-4FBA-8C23-E70191D0B006}"/>
                  </a:ext>
                </a:extLst>
              </p:cNvPr>
              <p:cNvSpPr txBox="1"/>
              <p:nvPr/>
            </p:nvSpPr>
            <p:spPr>
              <a:xfrm>
                <a:off x="1222130" y="2033649"/>
                <a:ext cx="2893848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80% Veg</a:t>
                </a:r>
              </a:p>
              <a:p>
                <a:r>
                  <a:rPr lang="en-US" sz="1600" dirty="0"/>
                  <a:t>10°C</a:t>
                </a:r>
              </a:p>
            </p:txBody>
          </p:sp>
          <p:sp>
            <p:nvSpPr>
              <p:cNvPr id="299" name="Tekstvak 298">
                <a:extLst>
                  <a:ext uri="{FF2B5EF4-FFF2-40B4-BE49-F238E27FC236}">
                    <a16:creationId xmlns:a16="http://schemas.microsoft.com/office/drawing/2014/main" id="{62631196-0AD6-462A-9B6B-CE51918CE708}"/>
                  </a:ext>
                </a:extLst>
              </p:cNvPr>
              <p:cNvSpPr txBox="1"/>
              <p:nvPr/>
            </p:nvSpPr>
            <p:spPr>
              <a:xfrm>
                <a:off x="1222130" y="2870211"/>
                <a:ext cx="1801775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20% Lake</a:t>
                </a:r>
              </a:p>
              <a:p>
                <a:r>
                  <a:rPr lang="en-US" sz="1600"/>
                  <a:t>20°C</a:t>
                </a:r>
              </a:p>
            </p:txBody>
          </p:sp>
        </p:grpSp>
      </p:grpSp>
      <p:sp>
        <p:nvSpPr>
          <p:cNvPr id="264" name="Pijl: rechts 263">
            <a:extLst>
              <a:ext uri="{FF2B5EF4-FFF2-40B4-BE49-F238E27FC236}">
                <a16:creationId xmlns:a16="http://schemas.microsoft.com/office/drawing/2014/main" id="{ACDC6C40-8808-4126-A21B-D51625F2A493}"/>
              </a:ext>
            </a:extLst>
          </p:cNvPr>
          <p:cNvSpPr/>
          <p:nvPr/>
        </p:nvSpPr>
        <p:spPr>
          <a:xfrm>
            <a:off x="2348270" y="3949688"/>
            <a:ext cx="386863" cy="284297"/>
          </a:xfrm>
          <a:prstGeom prst="rightArrow">
            <a:avLst>
              <a:gd name="adj1" fmla="val 10448"/>
              <a:gd name="adj2" fmla="val 59852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5" name="Groep 264">
            <a:extLst>
              <a:ext uri="{FF2B5EF4-FFF2-40B4-BE49-F238E27FC236}">
                <a16:creationId xmlns:a16="http://schemas.microsoft.com/office/drawing/2014/main" id="{6FA326A7-98DA-474F-B050-F6C8A39FDA15}"/>
              </a:ext>
            </a:extLst>
          </p:cNvPr>
          <p:cNvGrpSpPr/>
          <p:nvPr/>
        </p:nvGrpSpPr>
        <p:grpSpPr>
          <a:xfrm>
            <a:off x="4346308" y="3034804"/>
            <a:ext cx="2936416" cy="1829768"/>
            <a:chOff x="4153113" y="3656959"/>
            <a:chExt cx="2936416" cy="1829768"/>
          </a:xfrm>
        </p:grpSpPr>
        <p:sp>
          <p:nvSpPr>
            <p:cNvPr id="286" name="Tekstvak 285">
              <a:extLst>
                <a:ext uri="{FF2B5EF4-FFF2-40B4-BE49-F238E27FC236}">
                  <a16:creationId xmlns:a16="http://schemas.microsoft.com/office/drawing/2014/main" id="{2E14CE7A-3DC6-4A4A-98AF-5E207EF557FB}"/>
                </a:ext>
              </a:extLst>
            </p:cNvPr>
            <p:cNvSpPr txBox="1"/>
            <p:nvPr/>
          </p:nvSpPr>
          <p:spPr>
            <a:xfrm>
              <a:off x="5236646" y="3656959"/>
              <a:ext cx="17848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Lake warmed</a:t>
              </a:r>
            </a:p>
          </p:txBody>
        </p:sp>
        <p:grpSp>
          <p:nvGrpSpPr>
            <p:cNvPr id="287" name="Groep 286">
              <a:extLst>
                <a:ext uri="{FF2B5EF4-FFF2-40B4-BE49-F238E27FC236}">
                  <a16:creationId xmlns:a16="http://schemas.microsoft.com/office/drawing/2014/main" id="{54C12140-ACDE-4B41-A8D8-76C9289A74DA}"/>
                </a:ext>
              </a:extLst>
            </p:cNvPr>
            <p:cNvGrpSpPr/>
            <p:nvPr/>
          </p:nvGrpSpPr>
          <p:grpSpPr>
            <a:xfrm>
              <a:off x="5234567" y="4015157"/>
              <a:ext cx="1854962" cy="1467209"/>
              <a:chOff x="949569" y="1766705"/>
              <a:chExt cx="2500683" cy="1858352"/>
            </a:xfrm>
          </p:grpSpPr>
          <p:sp>
            <p:nvSpPr>
              <p:cNvPr id="290" name="Rechthoek 289">
                <a:extLst>
                  <a:ext uri="{FF2B5EF4-FFF2-40B4-BE49-F238E27FC236}">
                    <a16:creationId xmlns:a16="http://schemas.microsoft.com/office/drawing/2014/main" id="{63434C04-8E05-4297-8636-E150F6713644}"/>
                  </a:ext>
                </a:extLst>
              </p:cNvPr>
              <p:cNvSpPr/>
              <p:nvPr/>
            </p:nvSpPr>
            <p:spPr>
              <a:xfrm>
                <a:off x="949569" y="1766705"/>
                <a:ext cx="1784838" cy="1858352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Rechthoek 290">
                <a:extLst>
                  <a:ext uri="{FF2B5EF4-FFF2-40B4-BE49-F238E27FC236}">
                    <a16:creationId xmlns:a16="http://schemas.microsoft.com/office/drawing/2014/main" id="{00A84A5A-DE3A-4DA3-A478-7D9980EC17D1}"/>
                  </a:ext>
                </a:extLst>
              </p:cNvPr>
              <p:cNvSpPr/>
              <p:nvPr/>
            </p:nvSpPr>
            <p:spPr>
              <a:xfrm>
                <a:off x="949569" y="2877299"/>
                <a:ext cx="1784838" cy="740670"/>
              </a:xfrm>
              <a:prstGeom prst="rec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Tekstvak 291">
                <a:extLst>
                  <a:ext uri="{FF2B5EF4-FFF2-40B4-BE49-F238E27FC236}">
                    <a16:creationId xmlns:a16="http://schemas.microsoft.com/office/drawing/2014/main" id="{9A0ED78B-8999-44A6-972B-E4BB5008A258}"/>
                  </a:ext>
                </a:extLst>
              </p:cNvPr>
              <p:cNvSpPr txBox="1"/>
              <p:nvPr/>
            </p:nvSpPr>
            <p:spPr>
              <a:xfrm>
                <a:off x="1222130" y="2033649"/>
                <a:ext cx="2228122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80% Veg</a:t>
                </a:r>
              </a:p>
              <a:p>
                <a:r>
                  <a:rPr lang="en-US" sz="1600"/>
                  <a:t>10°C</a:t>
                </a:r>
              </a:p>
            </p:txBody>
          </p:sp>
          <p:sp>
            <p:nvSpPr>
              <p:cNvPr id="293" name="Tekstvak 292">
                <a:extLst>
                  <a:ext uri="{FF2B5EF4-FFF2-40B4-BE49-F238E27FC236}">
                    <a16:creationId xmlns:a16="http://schemas.microsoft.com/office/drawing/2014/main" id="{992251D8-FBBD-48B9-B9DD-C2BE509CBF3F}"/>
                  </a:ext>
                </a:extLst>
              </p:cNvPr>
              <p:cNvSpPr txBox="1"/>
              <p:nvPr/>
            </p:nvSpPr>
            <p:spPr>
              <a:xfrm>
                <a:off x="1222130" y="2870211"/>
                <a:ext cx="2001326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20% Lake</a:t>
                </a:r>
              </a:p>
              <a:p>
                <a:r>
                  <a:rPr lang="en-US" sz="1600"/>
                  <a:t>25°C</a:t>
                </a:r>
              </a:p>
            </p:txBody>
          </p:sp>
        </p:grpSp>
        <p:cxnSp>
          <p:nvCxnSpPr>
            <p:cNvPr id="288" name="Rechte verbindingslijn met pijl 287">
              <a:extLst>
                <a:ext uri="{FF2B5EF4-FFF2-40B4-BE49-F238E27FC236}">
                  <a16:creationId xmlns:a16="http://schemas.microsoft.com/office/drawing/2014/main" id="{4612AF29-195A-44A6-8545-7C69EAA3B0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80772" y="5326530"/>
              <a:ext cx="340559" cy="16019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89" name="Tekstvak 288">
              <a:extLst>
                <a:ext uri="{FF2B5EF4-FFF2-40B4-BE49-F238E27FC236}">
                  <a16:creationId xmlns:a16="http://schemas.microsoft.com/office/drawing/2014/main" id="{D99E2A7A-492C-482F-B7BE-D1459A92E969}"/>
                </a:ext>
              </a:extLst>
            </p:cNvPr>
            <p:cNvSpPr txBox="1"/>
            <p:nvPr/>
          </p:nvSpPr>
          <p:spPr>
            <a:xfrm>
              <a:off x="4153113" y="4842019"/>
              <a:ext cx="10814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2"/>
                  </a:solidFill>
                </a:rPr>
                <a:t>from atm: </a:t>
              </a:r>
              <a:br>
                <a:rPr lang="en-US" sz="1400" b="1" dirty="0">
                  <a:solidFill>
                    <a:schemeClr val="accent2"/>
                  </a:solidFill>
                </a:rPr>
              </a:br>
              <a:r>
                <a:rPr lang="en-US" sz="1400" b="1" dirty="0">
                  <a:solidFill>
                    <a:schemeClr val="accent2"/>
                  </a:solidFill>
                </a:rPr>
                <a:t> + 0.2*5° C</a:t>
              </a:r>
            </a:p>
          </p:txBody>
        </p:sp>
      </p:grpSp>
      <p:sp>
        <p:nvSpPr>
          <p:cNvPr id="266" name="Pijl: rechts 265">
            <a:extLst>
              <a:ext uri="{FF2B5EF4-FFF2-40B4-BE49-F238E27FC236}">
                <a16:creationId xmlns:a16="http://schemas.microsoft.com/office/drawing/2014/main" id="{21B40B8E-71D8-4E5D-9058-EB392CBE62F4}"/>
              </a:ext>
            </a:extLst>
          </p:cNvPr>
          <p:cNvSpPr/>
          <p:nvPr/>
        </p:nvSpPr>
        <p:spPr>
          <a:xfrm>
            <a:off x="6958492" y="3946072"/>
            <a:ext cx="394946" cy="284297"/>
          </a:xfrm>
          <a:prstGeom prst="rightArrow">
            <a:avLst>
              <a:gd name="adj1" fmla="val 10448"/>
              <a:gd name="adj2" fmla="val 6913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Pijl: rechts 266">
            <a:extLst>
              <a:ext uri="{FF2B5EF4-FFF2-40B4-BE49-F238E27FC236}">
                <a16:creationId xmlns:a16="http://schemas.microsoft.com/office/drawing/2014/main" id="{BFE05DCC-1701-4F37-AB97-A9EAB2FB0164}"/>
              </a:ext>
            </a:extLst>
          </p:cNvPr>
          <p:cNvSpPr/>
          <p:nvPr/>
        </p:nvSpPr>
        <p:spPr>
          <a:xfrm>
            <a:off x="4672780" y="3943187"/>
            <a:ext cx="386863" cy="284297"/>
          </a:xfrm>
          <a:prstGeom prst="rightArrow">
            <a:avLst>
              <a:gd name="adj1" fmla="val 10448"/>
              <a:gd name="adj2" fmla="val 59852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8" name="Groep 267">
            <a:extLst>
              <a:ext uri="{FF2B5EF4-FFF2-40B4-BE49-F238E27FC236}">
                <a16:creationId xmlns:a16="http://schemas.microsoft.com/office/drawing/2014/main" id="{D23A0148-AE8B-4446-BD74-7F05E3D5034F}"/>
              </a:ext>
            </a:extLst>
          </p:cNvPr>
          <p:cNvGrpSpPr/>
          <p:nvPr/>
        </p:nvGrpSpPr>
        <p:grpSpPr>
          <a:xfrm>
            <a:off x="7422864" y="3020127"/>
            <a:ext cx="1784838" cy="1900204"/>
            <a:chOff x="7526274" y="3650284"/>
            <a:chExt cx="1784838" cy="1900204"/>
          </a:xfrm>
        </p:grpSpPr>
        <p:grpSp>
          <p:nvGrpSpPr>
            <p:cNvPr id="280" name="Groep 279">
              <a:extLst>
                <a:ext uri="{FF2B5EF4-FFF2-40B4-BE49-F238E27FC236}">
                  <a16:creationId xmlns:a16="http://schemas.microsoft.com/office/drawing/2014/main" id="{48A318E3-378D-4FF9-983D-5030374AD6A6}"/>
                </a:ext>
              </a:extLst>
            </p:cNvPr>
            <p:cNvGrpSpPr/>
            <p:nvPr/>
          </p:nvGrpSpPr>
          <p:grpSpPr>
            <a:xfrm>
              <a:off x="7586510" y="4014663"/>
              <a:ext cx="1681253" cy="1535825"/>
              <a:chOff x="949569" y="1766705"/>
              <a:chExt cx="2216197" cy="1945260"/>
            </a:xfrm>
          </p:grpSpPr>
          <p:sp>
            <p:nvSpPr>
              <p:cNvPr id="282" name="Rechthoek 281">
                <a:extLst>
                  <a:ext uri="{FF2B5EF4-FFF2-40B4-BE49-F238E27FC236}">
                    <a16:creationId xmlns:a16="http://schemas.microsoft.com/office/drawing/2014/main" id="{219BB335-64EE-43C9-9CBA-69A5F0956A10}"/>
                  </a:ext>
                </a:extLst>
              </p:cNvPr>
              <p:cNvSpPr/>
              <p:nvPr/>
            </p:nvSpPr>
            <p:spPr>
              <a:xfrm>
                <a:off x="949569" y="1766705"/>
                <a:ext cx="1784838" cy="1858352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echthoek 282">
                <a:extLst>
                  <a:ext uri="{FF2B5EF4-FFF2-40B4-BE49-F238E27FC236}">
                    <a16:creationId xmlns:a16="http://schemas.microsoft.com/office/drawing/2014/main" id="{4A649030-89F8-4A1A-8B9E-C346B2B2BDE6}"/>
                  </a:ext>
                </a:extLst>
              </p:cNvPr>
              <p:cNvSpPr/>
              <p:nvPr/>
            </p:nvSpPr>
            <p:spPr>
              <a:xfrm>
                <a:off x="949569" y="3026612"/>
                <a:ext cx="1784838" cy="591357"/>
              </a:xfrm>
              <a:prstGeom prst="rec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Tekstvak 283">
                <a:extLst>
                  <a:ext uri="{FF2B5EF4-FFF2-40B4-BE49-F238E27FC236}">
                    <a16:creationId xmlns:a16="http://schemas.microsoft.com/office/drawing/2014/main" id="{57E8369B-881C-472B-97E1-05B701B0DECE}"/>
                  </a:ext>
                </a:extLst>
              </p:cNvPr>
              <p:cNvSpPr txBox="1"/>
              <p:nvPr/>
            </p:nvSpPr>
            <p:spPr>
              <a:xfrm>
                <a:off x="1222128" y="2033649"/>
                <a:ext cx="1648820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90% Veg</a:t>
                </a:r>
              </a:p>
              <a:p>
                <a:r>
                  <a:rPr lang="en-US" sz="1600"/>
                  <a:t>10°C</a:t>
                </a:r>
              </a:p>
            </p:txBody>
          </p:sp>
          <p:sp>
            <p:nvSpPr>
              <p:cNvPr id="285" name="Tekstvak 284">
                <a:extLst>
                  <a:ext uri="{FF2B5EF4-FFF2-40B4-BE49-F238E27FC236}">
                    <a16:creationId xmlns:a16="http://schemas.microsoft.com/office/drawing/2014/main" id="{89E525B0-E464-4396-83F4-113BB2115BCC}"/>
                  </a:ext>
                </a:extLst>
              </p:cNvPr>
              <p:cNvSpPr txBox="1"/>
              <p:nvPr/>
            </p:nvSpPr>
            <p:spPr>
              <a:xfrm>
                <a:off x="1222128" y="2971295"/>
                <a:ext cx="1943638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10% Lake</a:t>
                </a:r>
              </a:p>
              <a:p>
                <a:r>
                  <a:rPr lang="en-US" sz="1600"/>
                  <a:t>25°C</a:t>
                </a:r>
              </a:p>
            </p:txBody>
          </p:sp>
        </p:grpSp>
        <p:sp>
          <p:nvSpPr>
            <p:cNvPr id="281" name="Tekstvak 280">
              <a:extLst>
                <a:ext uri="{FF2B5EF4-FFF2-40B4-BE49-F238E27FC236}">
                  <a16:creationId xmlns:a16="http://schemas.microsoft.com/office/drawing/2014/main" id="{7AC00C40-18C7-4200-8C4D-D293A2766F05}"/>
                </a:ext>
              </a:extLst>
            </p:cNvPr>
            <p:cNvSpPr txBox="1"/>
            <p:nvPr/>
          </p:nvSpPr>
          <p:spPr>
            <a:xfrm>
              <a:off x="7526274" y="3650284"/>
              <a:ext cx="17848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Lake shrunk</a:t>
              </a:r>
            </a:p>
          </p:txBody>
        </p:sp>
      </p:grpSp>
      <p:sp>
        <p:nvSpPr>
          <p:cNvPr id="269" name="Pijl: rechts 268">
            <a:extLst>
              <a:ext uri="{FF2B5EF4-FFF2-40B4-BE49-F238E27FC236}">
                <a16:creationId xmlns:a16="http://schemas.microsoft.com/office/drawing/2014/main" id="{B68066AB-B65E-49CB-8AEB-DEA5E4E488A0}"/>
              </a:ext>
            </a:extLst>
          </p:cNvPr>
          <p:cNvSpPr/>
          <p:nvPr/>
        </p:nvSpPr>
        <p:spPr>
          <a:xfrm>
            <a:off x="9205724" y="3949688"/>
            <a:ext cx="394946" cy="284297"/>
          </a:xfrm>
          <a:prstGeom prst="rightArrow">
            <a:avLst>
              <a:gd name="adj1" fmla="val 10448"/>
              <a:gd name="adj2" fmla="val 6913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0" name="Groep 269">
            <a:extLst>
              <a:ext uri="{FF2B5EF4-FFF2-40B4-BE49-F238E27FC236}">
                <a16:creationId xmlns:a16="http://schemas.microsoft.com/office/drawing/2014/main" id="{B1369C47-8B25-4F6B-9EE6-58D2B63B637F}"/>
              </a:ext>
            </a:extLst>
          </p:cNvPr>
          <p:cNvGrpSpPr/>
          <p:nvPr/>
        </p:nvGrpSpPr>
        <p:grpSpPr>
          <a:xfrm>
            <a:off x="9003475" y="3052914"/>
            <a:ext cx="2605016" cy="1898084"/>
            <a:chOff x="9371348" y="3657344"/>
            <a:chExt cx="2605016" cy="1898084"/>
          </a:xfrm>
        </p:grpSpPr>
        <p:grpSp>
          <p:nvGrpSpPr>
            <p:cNvPr id="272" name="Groep 271">
              <a:extLst>
                <a:ext uri="{FF2B5EF4-FFF2-40B4-BE49-F238E27FC236}">
                  <a16:creationId xmlns:a16="http://schemas.microsoft.com/office/drawing/2014/main" id="{5E8993D3-B50C-4573-9CC6-9BF45A48D91E}"/>
                </a:ext>
              </a:extLst>
            </p:cNvPr>
            <p:cNvGrpSpPr/>
            <p:nvPr/>
          </p:nvGrpSpPr>
          <p:grpSpPr>
            <a:xfrm>
              <a:off x="10278819" y="4001814"/>
              <a:ext cx="1697545" cy="1553614"/>
              <a:chOff x="949569" y="1766705"/>
              <a:chExt cx="2279212" cy="1967792"/>
            </a:xfrm>
          </p:grpSpPr>
          <p:sp>
            <p:nvSpPr>
              <p:cNvPr id="276" name="Rechthoek 275">
                <a:extLst>
                  <a:ext uri="{FF2B5EF4-FFF2-40B4-BE49-F238E27FC236}">
                    <a16:creationId xmlns:a16="http://schemas.microsoft.com/office/drawing/2014/main" id="{452113B8-C387-4281-BF86-50539231873F}"/>
                  </a:ext>
                </a:extLst>
              </p:cNvPr>
              <p:cNvSpPr/>
              <p:nvPr/>
            </p:nvSpPr>
            <p:spPr>
              <a:xfrm>
                <a:off x="949569" y="1766705"/>
                <a:ext cx="1784838" cy="1858352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Rechthoek 276">
                <a:extLst>
                  <a:ext uri="{FF2B5EF4-FFF2-40B4-BE49-F238E27FC236}">
                    <a16:creationId xmlns:a16="http://schemas.microsoft.com/office/drawing/2014/main" id="{BC7662A7-8003-4C96-9033-4AE9D944EB06}"/>
                  </a:ext>
                </a:extLst>
              </p:cNvPr>
              <p:cNvSpPr/>
              <p:nvPr/>
            </p:nvSpPr>
            <p:spPr>
              <a:xfrm>
                <a:off x="949569" y="3069626"/>
                <a:ext cx="1784838" cy="548344"/>
              </a:xfrm>
              <a:prstGeom prst="rec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Tekstvak 277">
                <a:extLst>
                  <a:ext uri="{FF2B5EF4-FFF2-40B4-BE49-F238E27FC236}">
                    <a16:creationId xmlns:a16="http://schemas.microsoft.com/office/drawing/2014/main" id="{0588FF9F-4D21-45D9-AFF1-4F1AAE3E21F4}"/>
                  </a:ext>
                </a:extLst>
              </p:cNvPr>
              <p:cNvSpPr txBox="1"/>
              <p:nvPr/>
            </p:nvSpPr>
            <p:spPr>
              <a:xfrm>
                <a:off x="1222130" y="2033649"/>
                <a:ext cx="2006651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90% Veg</a:t>
                </a:r>
              </a:p>
              <a:p>
                <a:r>
                  <a:rPr lang="en-US" sz="1600"/>
                  <a:t>10°C</a:t>
                </a:r>
              </a:p>
            </p:txBody>
          </p:sp>
          <p:sp>
            <p:nvSpPr>
              <p:cNvPr id="279" name="Tekstvak 278">
                <a:extLst>
                  <a:ext uri="{FF2B5EF4-FFF2-40B4-BE49-F238E27FC236}">
                    <a16:creationId xmlns:a16="http://schemas.microsoft.com/office/drawing/2014/main" id="{EC9A3CCA-6D36-4051-818D-6AECC9AB2114}"/>
                  </a:ext>
                </a:extLst>
              </p:cNvPr>
              <p:cNvSpPr txBox="1"/>
              <p:nvPr/>
            </p:nvSpPr>
            <p:spPr>
              <a:xfrm>
                <a:off x="1222130" y="2993827"/>
                <a:ext cx="2006651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10% Lake</a:t>
                </a:r>
              </a:p>
              <a:p>
                <a:r>
                  <a:rPr lang="en-US" sz="1600"/>
                  <a:t>20°C</a:t>
                </a:r>
              </a:p>
            </p:txBody>
          </p:sp>
        </p:grpSp>
        <p:sp>
          <p:nvSpPr>
            <p:cNvPr id="273" name="Tekstvak 272">
              <a:extLst>
                <a:ext uri="{FF2B5EF4-FFF2-40B4-BE49-F238E27FC236}">
                  <a16:creationId xmlns:a16="http://schemas.microsoft.com/office/drawing/2014/main" id="{554093BE-5860-487F-B36C-285515D59E8A}"/>
                </a:ext>
              </a:extLst>
            </p:cNvPr>
            <p:cNvSpPr txBox="1"/>
            <p:nvPr/>
          </p:nvSpPr>
          <p:spPr>
            <a:xfrm>
              <a:off x="10191526" y="3657344"/>
              <a:ext cx="17848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Lake cooled</a:t>
              </a:r>
            </a:p>
          </p:txBody>
        </p:sp>
        <p:cxnSp>
          <p:nvCxnSpPr>
            <p:cNvPr id="274" name="Rechte verbindingslijn met pijl 273">
              <a:extLst>
                <a:ext uri="{FF2B5EF4-FFF2-40B4-BE49-F238E27FC236}">
                  <a16:creationId xmlns:a16="http://schemas.microsoft.com/office/drawing/2014/main" id="{FF5FE9BE-B65F-4433-9303-39753F9149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32978" y="5264492"/>
              <a:ext cx="311570" cy="19893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75" name="Tekstvak 274">
              <a:extLst>
                <a:ext uri="{FF2B5EF4-FFF2-40B4-BE49-F238E27FC236}">
                  <a16:creationId xmlns:a16="http://schemas.microsoft.com/office/drawing/2014/main" id="{867A1777-685B-4C38-BBDB-11CF8A492902}"/>
                </a:ext>
              </a:extLst>
            </p:cNvPr>
            <p:cNvSpPr txBox="1"/>
            <p:nvPr/>
          </p:nvSpPr>
          <p:spPr>
            <a:xfrm>
              <a:off x="9371348" y="4790038"/>
              <a:ext cx="10814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2"/>
                  </a:solidFill>
                </a:rPr>
                <a:t>to atm: </a:t>
              </a:r>
              <a:br>
                <a:rPr lang="en-US" sz="1400" b="1" dirty="0">
                  <a:solidFill>
                    <a:schemeClr val="accent2"/>
                  </a:solidFill>
                </a:rPr>
              </a:br>
              <a:r>
                <a:rPr lang="en-US" sz="1400" b="1" dirty="0">
                  <a:solidFill>
                    <a:schemeClr val="accent2"/>
                  </a:solidFill>
                </a:rPr>
                <a:t> - 0.1*5° C</a:t>
              </a:r>
            </a:p>
          </p:txBody>
        </p:sp>
      </p:grpSp>
      <p:sp>
        <p:nvSpPr>
          <p:cNvPr id="307" name="Tekstvak 306">
            <a:extLst>
              <a:ext uri="{FF2B5EF4-FFF2-40B4-BE49-F238E27FC236}">
                <a16:creationId xmlns:a16="http://schemas.microsoft.com/office/drawing/2014/main" id="{199D0C42-1C09-4400-BD24-749AD0A8B1EE}"/>
              </a:ext>
            </a:extLst>
          </p:cNvPr>
          <p:cNvSpPr txBox="1"/>
          <p:nvPr/>
        </p:nvSpPr>
        <p:spPr>
          <a:xfrm>
            <a:off x="8229614" y="5353235"/>
            <a:ext cx="3452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2"/>
                </a:solidFill>
              </a:rPr>
              <a:t>+0.2*5 °C– 0.1*5 °C= 0.5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/>
              <a:t>We have created 0.5 units of heat</a:t>
            </a:r>
          </a:p>
        </p:txBody>
      </p:sp>
    </p:spTree>
    <p:extLst>
      <p:ext uri="{BB962C8B-B14F-4D97-AF65-F5344CB8AC3E}">
        <p14:creationId xmlns:p14="http://schemas.microsoft.com/office/powerpoint/2010/main" val="133630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0" animBg="1"/>
      <p:bldP spid="266" grpId="0" animBg="1"/>
      <p:bldP spid="267" grpId="0" animBg="1"/>
      <p:bldP spid="269" grpId="0" animBg="1"/>
      <p:bldP spid="30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el 1">
            <a:extLst>
              <a:ext uri="{FF2B5EF4-FFF2-40B4-BE49-F238E27FC236}">
                <a16:creationId xmlns:a16="http://schemas.microsoft.com/office/drawing/2014/main" id="{5424B269-40D5-4F75-9589-251DD4072032}"/>
              </a:ext>
            </a:extLst>
          </p:cNvPr>
          <p:cNvSpPr txBox="1">
            <a:spLocks/>
          </p:cNvSpPr>
          <p:nvPr/>
        </p:nvSpPr>
        <p:spPr>
          <a:xfrm>
            <a:off x="562890" y="-42099"/>
            <a:ext cx="1151735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/>
              <a:t>Correction fluxes needed to account for lake water and heat</a:t>
            </a:r>
            <a:br>
              <a:rPr lang="en-US" sz="2800" b="1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800" b="1">
                <a:solidFill>
                  <a:schemeClr val="bg1">
                    <a:lumMod val="65000"/>
                  </a:schemeClr>
                </a:solidFill>
              </a:rPr>
              <a:t>Especially as lake both warms and expands</a:t>
            </a:r>
          </a:p>
        </p:txBody>
      </p:sp>
      <p:grpSp>
        <p:nvGrpSpPr>
          <p:cNvPr id="102" name="Groep 101">
            <a:extLst>
              <a:ext uri="{FF2B5EF4-FFF2-40B4-BE49-F238E27FC236}">
                <a16:creationId xmlns:a16="http://schemas.microsoft.com/office/drawing/2014/main" id="{9D2466C6-B3A0-40E0-981A-5960B016FAF1}"/>
              </a:ext>
            </a:extLst>
          </p:cNvPr>
          <p:cNvGrpSpPr/>
          <p:nvPr/>
        </p:nvGrpSpPr>
        <p:grpSpPr>
          <a:xfrm>
            <a:off x="731838" y="3035447"/>
            <a:ext cx="1784838" cy="1872114"/>
            <a:chOff x="43163" y="3691070"/>
            <a:chExt cx="1784838" cy="1872114"/>
          </a:xfrm>
        </p:grpSpPr>
        <p:grpSp>
          <p:nvGrpSpPr>
            <p:cNvPr id="189" name="Groep 188">
              <a:extLst>
                <a:ext uri="{FF2B5EF4-FFF2-40B4-BE49-F238E27FC236}">
                  <a16:creationId xmlns:a16="http://schemas.microsoft.com/office/drawing/2014/main" id="{CDF80A8D-9087-4C77-99EB-1A2BF9FA4B53}"/>
                </a:ext>
              </a:extLst>
            </p:cNvPr>
            <p:cNvGrpSpPr/>
            <p:nvPr/>
          </p:nvGrpSpPr>
          <p:grpSpPr>
            <a:xfrm>
              <a:off x="98418" y="4030340"/>
              <a:ext cx="1601899" cy="1532844"/>
              <a:chOff x="949569" y="1766705"/>
              <a:chExt cx="2150793" cy="1941485"/>
            </a:xfrm>
          </p:grpSpPr>
          <p:sp>
            <p:nvSpPr>
              <p:cNvPr id="191" name="Rechthoek 190">
                <a:extLst>
                  <a:ext uri="{FF2B5EF4-FFF2-40B4-BE49-F238E27FC236}">
                    <a16:creationId xmlns:a16="http://schemas.microsoft.com/office/drawing/2014/main" id="{44BB5AA8-B98A-4A96-9CCF-535303F4AC56}"/>
                  </a:ext>
                </a:extLst>
              </p:cNvPr>
              <p:cNvSpPr/>
              <p:nvPr/>
            </p:nvSpPr>
            <p:spPr>
              <a:xfrm>
                <a:off x="949569" y="1766705"/>
                <a:ext cx="1784838" cy="1858352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Rechthoek 191">
                <a:extLst>
                  <a:ext uri="{FF2B5EF4-FFF2-40B4-BE49-F238E27FC236}">
                    <a16:creationId xmlns:a16="http://schemas.microsoft.com/office/drawing/2014/main" id="{C6B05CCF-C01B-43E8-BBC3-0EDCE6A28290}"/>
                  </a:ext>
                </a:extLst>
              </p:cNvPr>
              <p:cNvSpPr/>
              <p:nvPr/>
            </p:nvSpPr>
            <p:spPr>
              <a:xfrm>
                <a:off x="949569" y="3003187"/>
                <a:ext cx="1784838" cy="614782"/>
              </a:xfrm>
              <a:prstGeom prst="rec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Tekstvak 192">
                <a:extLst>
                  <a:ext uri="{FF2B5EF4-FFF2-40B4-BE49-F238E27FC236}">
                    <a16:creationId xmlns:a16="http://schemas.microsoft.com/office/drawing/2014/main" id="{5EDFAB3D-CB87-4B76-90C4-0F3B093531B0}"/>
                  </a:ext>
                </a:extLst>
              </p:cNvPr>
              <p:cNvSpPr txBox="1"/>
              <p:nvPr/>
            </p:nvSpPr>
            <p:spPr>
              <a:xfrm>
                <a:off x="1222130" y="2033649"/>
                <a:ext cx="1878232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90% Veg</a:t>
                </a:r>
              </a:p>
              <a:p>
                <a:r>
                  <a:rPr lang="en-US" sz="1600" dirty="0"/>
                  <a:t>10°C</a:t>
                </a:r>
              </a:p>
            </p:txBody>
          </p:sp>
          <p:sp>
            <p:nvSpPr>
              <p:cNvPr id="194" name="Tekstvak 193">
                <a:extLst>
                  <a:ext uri="{FF2B5EF4-FFF2-40B4-BE49-F238E27FC236}">
                    <a16:creationId xmlns:a16="http://schemas.microsoft.com/office/drawing/2014/main" id="{027E3534-D730-4278-A50B-57D8D4C3B77E}"/>
                  </a:ext>
                </a:extLst>
              </p:cNvPr>
              <p:cNvSpPr txBox="1"/>
              <p:nvPr/>
            </p:nvSpPr>
            <p:spPr>
              <a:xfrm>
                <a:off x="1227989" y="2967520"/>
                <a:ext cx="1452016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10% Lake</a:t>
                </a:r>
              </a:p>
              <a:p>
                <a:r>
                  <a:rPr lang="en-US" sz="1600" dirty="0"/>
                  <a:t>20°C</a:t>
                </a:r>
              </a:p>
            </p:txBody>
          </p:sp>
        </p:grpSp>
        <p:sp>
          <p:nvSpPr>
            <p:cNvPr id="190" name="Tekstvak 189">
              <a:extLst>
                <a:ext uri="{FF2B5EF4-FFF2-40B4-BE49-F238E27FC236}">
                  <a16:creationId xmlns:a16="http://schemas.microsoft.com/office/drawing/2014/main" id="{1AF3D312-464A-4CE3-B964-8548360D3710}"/>
                </a:ext>
              </a:extLst>
            </p:cNvPr>
            <p:cNvSpPr txBox="1"/>
            <p:nvPr/>
          </p:nvSpPr>
          <p:spPr>
            <a:xfrm>
              <a:off x="43163" y="3691070"/>
              <a:ext cx="17848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Baseline state</a:t>
              </a:r>
            </a:p>
          </p:txBody>
        </p:sp>
      </p:grpSp>
      <p:grpSp>
        <p:nvGrpSpPr>
          <p:cNvPr id="103" name="Groep 102">
            <a:extLst>
              <a:ext uri="{FF2B5EF4-FFF2-40B4-BE49-F238E27FC236}">
                <a16:creationId xmlns:a16="http://schemas.microsoft.com/office/drawing/2014/main" id="{AD27EE33-2A8F-4487-9DDE-BB089AF8FF74}"/>
              </a:ext>
            </a:extLst>
          </p:cNvPr>
          <p:cNvGrpSpPr/>
          <p:nvPr/>
        </p:nvGrpSpPr>
        <p:grpSpPr>
          <a:xfrm>
            <a:off x="2883206" y="3029708"/>
            <a:ext cx="2356022" cy="1825407"/>
            <a:chOff x="2504154" y="3675173"/>
            <a:chExt cx="2356022" cy="1825407"/>
          </a:xfrm>
        </p:grpSpPr>
        <p:sp>
          <p:nvSpPr>
            <p:cNvPr id="183" name="Tekstvak 182">
              <a:extLst>
                <a:ext uri="{FF2B5EF4-FFF2-40B4-BE49-F238E27FC236}">
                  <a16:creationId xmlns:a16="http://schemas.microsoft.com/office/drawing/2014/main" id="{04998784-1ABF-4F93-BFC2-F7CA0C32778E}"/>
                </a:ext>
              </a:extLst>
            </p:cNvPr>
            <p:cNvSpPr txBox="1"/>
            <p:nvPr/>
          </p:nvSpPr>
          <p:spPr>
            <a:xfrm>
              <a:off x="2506233" y="3675173"/>
              <a:ext cx="17848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Lake expanded</a:t>
              </a:r>
            </a:p>
          </p:txBody>
        </p:sp>
        <p:grpSp>
          <p:nvGrpSpPr>
            <p:cNvPr id="184" name="Groep 183">
              <a:extLst>
                <a:ext uri="{FF2B5EF4-FFF2-40B4-BE49-F238E27FC236}">
                  <a16:creationId xmlns:a16="http://schemas.microsoft.com/office/drawing/2014/main" id="{B2452143-5F37-4A47-96E2-B875A557749D}"/>
                </a:ext>
              </a:extLst>
            </p:cNvPr>
            <p:cNvGrpSpPr/>
            <p:nvPr/>
          </p:nvGrpSpPr>
          <p:grpSpPr>
            <a:xfrm>
              <a:off x="2504154" y="4033371"/>
              <a:ext cx="2356022" cy="1467209"/>
              <a:chOff x="949569" y="1766705"/>
              <a:chExt cx="3166409" cy="1858352"/>
            </a:xfrm>
          </p:grpSpPr>
          <p:sp>
            <p:nvSpPr>
              <p:cNvPr id="185" name="Rechthoek 184">
                <a:extLst>
                  <a:ext uri="{FF2B5EF4-FFF2-40B4-BE49-F238E27FC236}">
                    <a16:creationId xmlns:a16="http://schemas.microsoft.com/office/drawing/2014/main" id="{76399AE3-1185-4162-B7FA-6D4C1AC81100}"/>
                  </a:ext>
                </a:extLst>
              </p:cNvPr>
              <p:cNvSpPr/>
              <p:nvPr/>
            </p:nvSpPr>
            <p:spPr>
              <a:xfrm>
                <a:off x="949569" y="1766705"/>
                <a:ext cx="1784838" cy="1858352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Rechthoek 185">
                <a:extLst>
                  <a:ext uri="{FF2B5EF4-FFF2-40B4-BE49-F238E27FC236}">
                    <a16:creationId xmlns:a16="http://schemas.microsoft.com/office/drawing/2014/main" id="{45291108-8318-4F51-982D-D2FEA5E0F4BC}"/>
                  </a:ext>
                </a:extLst>
              </p:cNvPr>
              <p:cNvSpPr/>
              <p:nvPr/>
            </p:nvSpPr>
            <p:spPr>
              <a:xfrm>
                <a:off x="949569" y="2877299"/>
                <a:ext cx="1784838" cy="740670"/>
              </a:xfrm>
              <a:prstGeom prst="rec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Tekstvak 186">
                <a:extLst>
                  <a:ext uri="{FF2B5EF4-FFF2-40B4-BE49-F238E27FC236}">
                    <a16:creationId xmlns:a16="http://schemas.microsoft.com/office/drawing/2014/main" id="{862329F2-413F-4E96-87D3-2DC4258C26D8}"/>
                  </a:ext>
                </a:extLst>
              </p:cNvPr>
              <p:cNvSpPr txBox="1"/>
              <p:nvPr/>
            </p:nvSpPr>
            <p:spPr>
              <a:xfrm>
                <a:off x="1222130" y="2033649"/>
                <a:ext cx="2893848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80% Veg</a:t>
                </a:r>
              </a:p>
              <a:p>
                <a:r>
                  <a:rPr lang="en-US" sz="1600"/>
                  <a:t>10°C</a:t>
                </a:r>
              </a:p>
            </p:txBody>
          </p:sp>
          <p:sp>
            <p:nvSpPr>
              <p:cNvPr id="188" name="Tekstvak 187">
                <a:extLst>
                  <a:ext uri="{FF2B5EF4-FFF2-40B4-BE49-F238E27FC236}">
                    <a16:creationId xmlns:a16="http://schemas.microsoft.com/office/drawing/2014/main" id="{D789238F-19A2-480E-AE3C-FB35458F15B9}"/>
                  </a:ext>
                </a:extLst>
              </p:cNvPr>
              <p:cNvSpPr txBox="1"/>
              <p:nvPr/>
            </p:nvSpPr>
            <p:spPr>
              <a:xfrm>
                <a:off x="1222130" y="2870211"/>
                <a:ext cx="1801775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20% Lake</a:t>
                </a:r>
              </a:p>
              <a:p>
                <a:r>
                  <a:rPr lang="en-US" sz="1600"/>
                  <a:t>20°C</a:t>
                </a:r>
              </a:p>
            </p:txBody>
          </p:sp>
        </p:grpSp>
      </p:grpSp>
      <p:sp>
        <p:nvSpPr>
          <p:cNvPr id="104" name="Pijl: rechts 103">
            <a:extLst>
              <a:ext uri="{FF2B5EF4-FFF2-40B4-BE49-F238E27FC236}">
                <a16:creationId xmlns:a16="http://schemas.microsoft.com/office/drawing/2014/main" id="{A982A6AD-D05C-493C-BD02-89BB98047FBE}"/>
              </a:ext>
            </a:extLst>
          </p:cNvPr>
          <p:cNvSpPr/>
          <p:nvPr/>
        </p:nvSpPr>
        <p:spPr>
          <a:xfrm>
            <a:off x="2345613" y="3940231"/>
            <a:ext cx="386863" cy="284297"/>
          </a:xfrm>
          <a:prstGeom prst="rightArrow">
            <a:avLst>
              <a:gd name="adj1" fmla="val 10448"/>
              <a:gd name="adj2" fmla="val 59852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" name="Groep 104">
            <a:extLst>
              <a:ext uri="{FF2B5EF4-FFF2-40B4-BE49-F238E27FC236}">
                <a16:creationId xmlns:a16="http://schemas.microsoft.com/office/drawing/2014/main" id="{A124EB4D-3753-40F9-9080-D2D1A19016FE}"/>
              </a:ext>
            </a:extLst>
          </p:cNvPr>
          <p:cNvGrpSpPr/>
          <p:nvPr/>
        </p:nvGrpSpPr>
        <p:grpSpPr>
          <a:xfrm>
            <a:off x="4382813" y="3025347"/>
            <a:ext cx="2897254" cy="1829768"/>
            <a:chOff x="4192275" y="3656959"/>
            <a:chExt cx="2897254" cy="1829768"/>
          </a:xfrm>
        </p:grpSpPr>
        <p:sp>
          <p:nvSpPr>
            <p:cNvPr id="175" name="Tekstvak 174">
              <a:extLst>
                <a:ext uri="{FF2B5EF4-FFF2-40B4-BE49-F238E27FC236}">
                  <a16:creationId xmlns:a16="http://schemas.microsoft.com/office/drawing/2014/main" id="{0C64F683-58D5-44F6-83B3-A53B71BB2FF8}"/>
                </a:ext>
              </a:extLst>
            </p:cNvPr>
            <p:cNvSpPr txBox="1"/>
            <p:nvPr/>
          </p:nvSpPr>
          <p:spPr>
            <a:xfrm>
              <a:off x="5236646" y="3656959"/>
              <a:ext cx="17848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Lake warmed</a:t>
              </a:r>
            </a:p>
          </p:txBody>
        </p:sp>
        <p:grpSp>
          <p:nvGrpSpPr>
            <p:cNvPr id="176" name="Groep 175">
              <a:extLst>
                <a:ext uri="{FF2B5EF4-FFF2-40B4-BE49-F238E27FC236}">
                  <a16:creationId xmlns:a16="http://schemas.microsoft.com/office/drawing/2014/main" id="{4EE0A27D-F7F6-412C-95B1-3EB9DA535333}"/>
                </a:ext>
              </a:extLst>
            </p:cNvPr>
            <p:cNvGrpSpPr/>
            <p:nvPr/>
          </p:nvGrpSpPr>
          <p:grpSpPr>
            <a:xfrm>
              <a:off x="5234567" y="4015157"/>
              <a:ext cx="1854962" cy="1467209"/>
              <a:chOff x="949569" y="1766705"/>
              <a:chExt cx="2500683" cy="1858352"/>
            </a:xfrm>
          </p:grpSpPr>
          <p:sp>
            <p:nvSpPr>
              <p:cNvPr id="179" name="Rechthoek 178">
                <a:extLst>
                  <a:ext uri="{FF2B5EF4-FFF2-40B4-BE49-F238E27FC236}">
                    <a16:creationId xmlns:a16="http://schemas.microsoft.com/office/drawing/2014/main" id="{86B1CEAE-ED49-49D7-AFCF-3E6639A25CB5}"/>
                  </a:ext>
                </a:extLst>
              </p:cNvPr>
              <p:cNvSpPr/>
              <p:nvPr/>
            </p:nvSpPr>
            <p:spPr>
              <a:xfrm>
                <a:off x="949569" y="1766705"/>
                <a:ext cx="1784838" cy="1858352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echthoek 179">
                <a:extLst>
                  <a:ext uri="{FF2B5EF4-FFF2-40B4-BE49-F238E27FC236}">
                    <a16:creationId xmlns:a16="http://schemas.microsoft.com/office/drawing/2014/main" id="{A3A2713D-AEE6-4A7F-972F-12B1A3D9FBD2}"/>
                  </a:ext>
                </a:extLst>
              </p:cNvPr>
              <p:cNvSpPr/>
              <p:nvPr/>
            </p:nvSpPr>
            <p:spPr>
              <a:xfrm>
                <a:off x="949569" y="2877299"/>
                <a:ext cx="1784838" cy="740670"/>
              </a:xfrm>
              <a:prstGeom prst="rec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Tekstvak 180">
                <a:extLst>
                  <a:ext uri="{FF2B5EF4-FFF2-40B4-BE49-F238E27FC236}">
                    <a16:creationId xmlns:a16="http://schemas.microsoft.com/office/drawing/2014/main" id="{36AF947E-3642-454C-98D1-B72F72AFE323}"/>
                  </a:ext>
                </a:extLst>
              </p:cNvPr>
              <p:cNvSpPr txBox="1"/>
              <p:nvPr/>
            </p:nvSpPr>
            <p:spPr>
              <a:xfrm>
                <a:off x="1222130" y="2033649"/>
                <a:ext cx="2228122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80% Veg</a:t>
                </a:r>
              </a:p>
              <a:p>
                <a:r>
                  <a:rPr lang="en-US" sz="1600"/>
                  <a:t>10°C</a:t>
                </a:r>
              </a:p>
            </p:txBody>
          </p:sp>
          <p:sp>
            <p:nvSpPr>
              <p:cNvPr id="182" name="Tekstvak 181">
                <a:extLst>
                  <a:ext uri="{FF2B5EF4-FFF2-40B4-BE49-F238E27FC236}">
                    <a16:creationId xmlns:a16="http://schemas.microsoft.com/office/drawing/2014/main" id="{59467769-3FEB-4A81-9CBC-E42090B6DB97}"/>
                  </a:ext>
                </a:extLst>
              </p:cNvPr>
              <p:cNvSpPr txBox="1"/>
              <p:nvPr/>
            </p:nvSpPr>
            <p:spPr>
              <a:xfrm>
                <a:off x="1222130" y="2870211"/>
                <a:ext cx="2001326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20% Lake</a:t>
                </a:r>
              </a:p>
              <a:p>
                <a:r>
                  <a:rPr lang="en-US" sz="1600"/>
                  <a:t>25°C</a:t>
                </a:r>
              </a:p>
            </p:txBody>
          </p:sp>
        </p:grpSp>
        <p:cxnSp>
          <p:nvCxnSpPr>
            <p:cNvPr id="177" name="Rechte verbindingslijn met pijl 176">
              <a:extLst>
                <a:ext uri="{FF2B5EF4-FFF2-40B4-BE49-F238E27FC236}">
                  <a16:creationId xmlns:a16="http://schemas.microsoft.com/office/drawing/2014/main" id="{311896E0-1FE7-4827-80ED-F556299530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80772" y="5326530"/>
              <a:ext cx="340559" cy="16019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78" name="Tekstvak 177">
              <a:extLst>
                <a:ext uri="{FF2B5EF4-FFF2-40B4-BE49-F238E27FC236}">
                  <a16:creationId xmlns:a16="http://schemas.microsoft.com/office/drawing/2014/main" id="{71E2291E-CF37-4E94-B20F-CADF15745843}"/>
                </a:ext>
              </a:extLst>
            </p:cNvPr>
            <p:cNvSpPr txBox="1"/>
            <p:nvPr/>
          </p:nvSpPr>
          <p:spPr>
            <a:xfrm>
              <a:off x="4192275" y="4883408"/>
              <a:ext cx="10814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2"/>
                  </a:solidFill>
                </a:rPr>
                <a:t>from atm: </a:t>
              </a:r>
              <a:br>
                <a:rPr lang="en-US" sz="1400" b="1" dirty="0">
                  <a:solidFill>
                    <a:schemeClr val="accent2"/>
                  </a:solidFill>
                </a:rPr>
              </a:br>
              <a:r>
                <a:rPr lang="en-US" sz="1400" b="1" dirty="0">
                  <a:solidFill>
                    <a:schemeClr val="accent2"/>
                  </a:solidFill>
                </a:rPr>
                <a:t> + 0.2*5°C</a:t>
              </a:r>
            </a:p>
          </p:txBody>
        </p:sp>
      </p:grpSp>
      <p:sp>
        <p:nvSpPr>
          <p:cNvPr id="106" name="Pijl: rechts 105">
            <a:extLst>
              <a:ext uri="{FF2B5EF4-FFF2-40B4-BE49-F238E27FC236}">
                <a16:creationId xmlns:a16="http://schemas.microsoft.com/office/drawing/2014/main" id="{BE261FC4-98DE-4DC6-B07C-D52C1665214A}"/>
              </a:ext>
            </a:extLst>
          </p:cNvPr>
          <p:cNvSpPr/>
          <p:nvPr/>
        </p:nvSpPr>
        <p:spPr>
          <a:xfrm>
            <a:off x="6955835" y="3936615"/>
            <a:ext cx="394946" cy="284297"/>
          </a:xfrm>
          <a:prstGeom prst="rightArrow">
            <a:avLst>
              <a:gd name="adj1" fmla="val 10448"/>
              <a:gd name="adj2" fmla="val 6913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Pijl: rechts 106">
            <a:extLst>
              <a:ext uri="{FF2B5EF4-FFF2-40B4-BE49-F238E27FC236}">
                <a16:creationId xmlns:a16="http://schemas.microsoft.com/office/drawing/2014/main" id="{80190756-C6D2-49D3-B7C3-EA43C3F6F87B}"/>
              </a:ext>
            </a:extLst>
          </p:cNvPr>
          <p:cNvSpPr/>
          <p:nvPr/>
        </p:nvSpPr>
        <p:spPr>
          <a:xfrm>
            <a:off x="4670123" y="3933730"/>
            <a:ext cx="386863" cy="284297"/>
          </a:xfrm>
          <a:prstGeom prst="rightArrow">
            <a:avLst>
              <a:gd name="adj1" fmla="val 10448"/>
              <a:gd name="adj2" fmla="val 59852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8" name="Groep 107">
            <a:extLst>
              <a:ext uri="{FF2B5EF4-FFF2-40B4-BE49-F238E27FC236}">
                <a16:creationId xmlns:a16="http://schemas.microsoft.com/office/drawing/2014/main" id="{552580BE-CC64-49E7-B2FF-D22041F59897}"/>
              </a:ext>
            </a:extLst>
          </p:cNvPr>
          <p:cNvGrpSpPr/>
          <p:nvPr/>
        </p:nvGrpSpPr>
        <p:grpSpPr>
          <a:xfrm>
            <a:off x="7400699" y="3037780"/>
            <a:ext cx="1784838" cy="1873094"/>
            <a:chOff x="7506766" y="3677394"/>
            <a:chExt cx="1784838" cy="1873094"/>
          </a:xfrm>
        </p:grpSpPr>
        <p:grpSp>
          <p:nvGrpSpPr>
            <p:cNvPr id="169" name="Groep 168">
              <a:extLst>
                <a:ext uri="{FF2B5EF4-FFF2-40B4-BE49-F238E27FC236}">
                  <a16:creationId xmlns:a16="http://schemas.microsoft.com/office/drawing/2014/main" id="{87B9213A-7B51-4155-9A5F-FE216548F7C6}"/>
                </a:ext>
              </a:extLst>
            </p:cNvPr>
            <p:cNvGrpSpPr/>
            <p:nvPr/>
          </p:nvGrpSpPr>
          <p:grpSpPr>
            <a:xfrm>
              <a:off x="7586510" y="4014663"/>
              <a:ext cx="1681253" cy="1535825"/>
              <a:chOff x="949569" y="1766705"/>
              <a:chExt cx="2216197" cy="1945260"/>
            </a:xfrm>
          </p:grpSpPr>
          <p:sp>
            <p:nvSpPr>
              <p:cNvPr id="171" name="Rechthoek 170">
                <a:extLst>
                  <a:ext uri="{FF2B5EF4-FFF2-40B4-BE49-F238E27FC236}">
                    <a16:creationId xmlns:a16="http://schemas.microsoft.com/office/drawing/2014/main" id="{ECE9A0FC-9AC1-4FB2-8E52-FE8C55C73810}"/>
                  </a:ext>
                </a:extLst>
              </p:cNvPr>
              <p:cNvSpPr/>
              <p:nvPr/>
            </p:nvSpPr>
            <p:spPr>
              <a:xfrm>
                <a:off x="949569" y="1766705"/>
                <a:ext cx="1784838" cy="1858352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hthoek 171">
                <a:extLst>
                  <a:ext uri="{FF2B5EF4-FFF2-40B4-BE49-F238E27FC236}">
                    <a16:creationId xmlns:a16="http://schemas.microsoft.com/office/drawing/2014/main" id="{1487F965-D33E-4999-956E-027710B86508}"/>
                  </a:ext>
                </a:extLst>
              </p:cNvPr>
              <p:cNvSpPr/>
              <p:nvPr/>
            </p:nvSpPr>
            <p:spPr>
              <a:xfrm>
                <a:off x="949569" y="3026612"/>
                <a:ext cx="1784838" cy="591357"/>
              </a:xfrm>
              <a:prstGeom prst="rec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Tekstvak 172">
                <a:extLst>
                  <a:ext uri="{FF2B5EF4-FFF2-40B4-BE49-F238E27FC236}">
                    <a16:creationId xmlns:a16="http://schemas.microsoft.com/office/drawing/2014/main" id="{945476DE-851E-4ABE-B152-82AF9DCC3F05}"/>
                  </a:ext>
                </a:extLst>
              </p:cNvPr>
              <p:cNvSpPr txBox="1"/>
              <p:nvPr/>
            </p:nvSpPr>
            <p:spPr>
              <a:xfrm>
                <a:off x="1222128" y="2033649"/>
                <a:ext cx="1648820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90% Veg</a:t>
                </a:r>
              </a:p>
              <a:p>
                <a:r>
                  <a:rPr lang="en-US" sz="1600"/>
                  <a:t>10°C</a:t>
                </a:r>
              </a:p>
            </p:txBody>
          </p:sp>
          <p:sp>
            <p:nvSpPr>
              <p:cNvPr id="174" name="Tekstvak 173">
                <a:extLst>
                  <a:ext uri="{FF2B5EF4-FFF2-40B4-BE49-F238E27FC236}">
                    <a16:creationId xmlns:a16="http://schemas.microsoft.com/office/drawing/2014/main" id="{A107C8E7-8D2E-45B5-90B7-462B4003245B}"/>
                  </a:ext>
                </a:extLst>
              </p:cNvPr>
              <p:cNvSpPr txBox="1"/>
              <p:nvPr/>
            </p:nvSpPr>
            <p:spPr>
              <a:xfrm>
                <a:off x="1222128" y="2971295"/>
                <a:ext cx="1943638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10% Lake</a:t>
                </a:r>
              </a:p>
              <a:p>
                <a:r>
                  <a:rPr lang="en-US" sz="1600"/>
                  <a:t>25°C</a:t>
                </a:r>
              </a:p>
            </p:txBody>
          </p:sp>
        </p:grpSp>
        <p:sp>
          <p:nvSpPr>
            <p:cNvPr id="170" name="Tekstvak 169">
              <a:extLst>
                <a:ext uri="{FF2B5EF4-FFF2-40B4-BE49-F238E27FC236}">
                  <a16:creationId xmlns:a16="http://schemas.microsoft.com/office/drawing/2014/main" id="{91BC6D6A-477F-4414-B5EB-5106EFE56136}"/>
                </a:ext>
              </a:extLst>
            </p:cNvPr>
            <p:cNvSpPr txBox="1"/>
            <p:nvPr/>
          </p:nvSpPr>
          <p:spPr>
            <a:xfrm>
              <a:off x="7506766" y="3677394"/>
              <a:ext cx="17848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Lake shrunk</a:t>
              </a:r>
            </a:p>
          </p:txBody>
        </p:sp>
      </p:grpSp>
      <p:sp>
        <p:nvSpPr>
          <p:cNvPr id="109" name="Pijl: rechts 108">
            <a:extLst>
              <a:ext uri="{FF2B5EF4-FFF2-40B4-BE49-F238E27FC236}">
                <a16:creationId xmlns:a16="http://schemas.microsoft.com/office/drawing/2014/main" id="{82BF4871-619C-4E15-AC05-D24A8E609203}"/>
              </a:ext>
            </a:extLst>
          </p:cNvPr>
          <p:cNvSpPr/>
          <p:nvPr/>
        </p:nvSpPr>
        <p:spPr>
          <a:xfrm>
            <a:off x="9203067" y="3940231"/>
            <a:ext cx="394946" cy="284297"/>
          </a:xfrm>
          <a:prstGeom prst="rightArrow">
            <a:avLst>
              <a:gd name="adj1" fmla="val 10448"/>
              <a:gd name="adj2" fmla="val 6913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" name="Groep 109">
            <a:extLst>
              <a:ext uri="{FF2B5EF4-FFF2-40B4-BE49-F238E27FC236}">
                <a16:creationId xmlns:a16="http://schemas.microsoft.com/office/drawing/2014/main" id="{BE67D518-4F61-480C-93AF-CA70CF005C55}"/>
              </a:ext>
            </a:extLst>
          </p:cNvPr>
          <p:cNvGrpSpPr/>
          <p:nvPr/>
        </p:nvGrpSpPr>
        <p:grpSpPr>
          <a:xfrm>
            <a:off x="9000818" y="3023145"/>
            <a:ext cx="2621190" cy="1918396"/>
            <a:chOff x="9371348" y="3637032"/>
            <a:chExt cx="2621190" cy="1918396"/>
          </a:xfrm>
        </p:grpSpPr>
        <p:grpSp>
          <p:nvGrpSpPr>
            <p:cNvPr id="156" name="Groep 155">
              <a:extLst>
                <a:ext uri="{FF2B5EF4-FFF2-40B4-BE49-F238E27FC236}">
                  <a16:creationId xmlns:a16="http://schemas.microsoft.com/office/drawing/2014/main" id="{D69327A8-DADD-45BF-B652-FD6037DB8B8D}"/>
                </a:ext>
              </a:extLst>
            </p:cNvPr>
            <p:cNvGrpSpPr/>
            <p:nvPr/>
          </p:nvGrpSpPr>
          <p:grpSpPr>
            <a:xfrm>
              <a:off x="10278819" y="4001814"/>
              <a:ext cx="1697545" cy="1553614"/>
              <a:chOff x="949569" y="1766705"/>
              <a:chExt cx="2279212" cy="1967792"/>
            </a:xfrm>
          </p:grpSpPr>
          <p:sp>
            <p:nvSpPr>
              <p:cNvPr id="165" name="Rechthoek 164">
                <a:extLst>
                  <a:ext uri="{FF2B5EF4-FFF2-40B4-BE49-F238E27FC236}">
                    <a16:creationId xmlns:a16="http://schemas.microsoft.com/office/drawing/2014/main" id="{97645F3A-8B80-463F-A721-E065DAA77467}"/>
                  </a:ext>
                </a:extLst>
              </p:cNvPr>
              <p:cNvSpPr/>
              <p:nvPr/>
            </p:nvSpPr>
            <p:spPr>
              <a:xfrm>
                <a:off x="949569" y="1766705"/>
                <a:ext cx="1784838" cy="1858352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hthoek 165">
                <a:extLst>
                  <a:ext uri="{FF2B5EF4-FFF2-40B4-BE49-F238E27FC236}">
                    <a16:creationId xmlns:a16="http://schemas.microsoft.com/office/drawing/2014/main" id="{8920465D-4D3A-4749-B0D7-74EBFB25B5AA}"/>
                  </a:ext>
                </a:extLst>
              </p:cNvPr>
              <p:cNvSpPr/>
              <p:nvPr/>
            </p:nvSpPr>
            <p:spPr>
              <a:xfrm>
                <a:off x="949569" y="3069626"/>
                <a:ext cx="1784838" cy="548344"/>
              </a:xfrm>
              <a:prstGeom prst="rec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Tekstvak 166">
                <a:extLst>
                  <a:ext uri="{FF2B5EF4-FFF2-40B4-BE49-F238E27FC236}">
                    <a16:creationId xmlns:a16="http://schemas.microsoft.com/office/drawing/2014/main" id="{00783C29-4D14-4A40-A2BF-9241B7B35CE1}"/>
                  </a:ext>
                </a:extLst>
              </p:cNvPr>
              <p:cNvSpPr txBox="1"/>
              <p:nvPr/>
            </p:nvSpPr>
            <p:spPr>
              <a:xfrm>
                <a:off x="1222130" y="2033649"/>
                <a:ext cx="2006651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90% Veg</a:t>
                </a:r>
              </a:p>
              <a:p>
                <a:r>
                  <a:rPr lang="en-US" sz="1600"/>
                  <a:t>10°C</a:t>
                </a:r>
              </a:p>
            </p:txBody>
          </p:sp>
          <p:sp>
            <p:nvSpPr>
              <p:cNvPr id="168" name="Tekstvak 167">
                <a:extLst>
                  <a:ext uri="{FF2B5EF4-FFF2-40B4-BE49-F238E27FC236}">
                    <a16:creationId xmlns:a16="http://schemas.microsoft.com/office/drawing/2014/main" id="{2E5330EB-DB50-4DFA-AAD6-BE1966F00B72}"/>
                  </a:ext>
                </a:extLst>
              </p:cNvPr>
              <p:cNvSpPr txBox="1"/>
              <p:nvPr/>
            </p:nvSpPr>
            <p:spPr>
              <a:xfrm>
                <a:off x="1222130" y="2993827"/>
                <a:ext cx="2006651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10% Lake</a:t>
                </a:r>
              </a:p>
              <a:p>
                <a:r>
                  <a:rPr lang="en-US" sz="1600"/>
                  <a:t>20°C</a:t>
                </a:r>
              </a:p>
            </p:txBody>
          </p:sp>
        </p:grpSp>
        <p:sp>
          <p:nvSpPr>
            <p:cNvPr id="157" name="Tekstvak 156">
              <a:extLst>
                <a:ext uri="{FF2B5EF4-FFF2-40B4-BE49-F238E27FC236}">
                  <a16:creationId xmlns:a16="http://schemas.microsoft.com/office/drawing/2014/main" id="{7C83FD3C-B699-4687-A466-3B342008D6E3}"/>
                </a:ext>
              </a:extLst>
            </p:cNvPr>
            <p:cNvSpPr txBox="1"/>
            <p:nvPr/>
          </p:nvSpPr>
          <p:spPr>
            <a:xfrm>
              <a:off x="10207700" y="3637032"/>
              <a:ext cx="17848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Lake cooled</a:t>
              </a:r>
            </a:p>
          </p:txBody>
        </p:sp>
        <p:cxnSp>
          <p:nvCxnSpPr>
            <p:cNvPr id="160" name="Rechte verbindingslijn met pijl 159">
              <a:extLst>
                <a:ext uri="{FF2B5EF4-FFF2-40B4-BE49-F238E27FC236}">
                  <a16:creationId xmlns:a16="http://schemas.microsoft.com/office/drawing/2014/main" id="{8258DDDF-FE70-43FA-AB23-CABCFB6A53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32978" y="5264492"/>
              <a:ext cx="311570" cy="19893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64" name="Tekstvak 163">
              <a:extLst>
                <a:ext uri="{FF2B5EF4-FFF2-40B4-BE49-F238E27FC236}">
                  <a16:creationId xmlns:a16="http://schemas.microsoft.com/office/drawing/2014/main" id="{18D6CD4F-C743-435A-B078-AB642F87AB81}"/>
                </a:ext>
              </a:extLst>
            </p:cNvPr>
            <p:cNvSpPr txBox="1"/>
            <p:nvPr/>
          </p:nvSpPr>
          <p:spPr>
            <a:xfrm>
              <a:off x="9371348" y="4790038"/>
              <a:ext cx="10814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2"/>
                  </a:solidFill>
                </a:rPr>
                <a:t>to atm: </a:t>
              </a:r>
              <a:br>
                <a:rPr lang="en-US" sz="1400" b="1" dirty="0">
                  <a:solidFill>
                    <a:schemeClr val="accent2"/>
                  </a:solidFill>
                </a:rPr>
              </a:br>
              <a:r>
                <a:rPr lang="en-US" sz="1400" b="1" dirty="0">
                  <a:solidFill>
                    <a:schemeClr val="accent2"/>
                  </a:solidFill>
                </a:rPr>
                <a:t> - 0.1*5°C</a:t>
              </a:r>
            </a:p>
          </p:txBody>
        </p:sp>
      </p:grpSp>
      <p:cxnSp>
        <p:nvCxnSpPr>
          <p:cNvPr id="112" name="Rechte verbindingslijn met pijl 111">
            <a:extLst>
              <a:ext uri="{FF2B5EF4-FFF2-40B4-BE49-F238E27FC236}">
                <a16:creationId xmlns:a16="http://schemas.microsoft.com/office/drawing/2014/main" id="{D35358D1-679C-4810-9050-B795E0838BA2}"/>
              </a:ext>
            </a:extLst>
          </p:cNvPr>
          <p:cNvCxnSpPr>
            <a:cxnSpLocks/>
          </p:cNvCxnSpPr>
          <p:nvPr/>
        </p:nvCxnSpPr>
        <p:spPr>
          <a:xfrm flipV="1">
            <a:off x="2390055" y="4741894"/>
            <a:ext cx="400874" cy="164857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3" name="Tekstvak 152">
            <a:extLst>
              <a:ext uri="{FF2B5EF4-FFF2-40B4-BE49-F238E27FC236}">
                <a16:creationId xmlns:a16="http://schemas.microsoft.com/office/drawing/2014/main" id="{4FC18FD0-61EB-4E05-8146-3215D9C1928E}"/>
              </a:ext>
            </a:extLst>
          </p:cNvPr>
          <p:cNvSpPr txBox="1"/>
          <p:nvPr/>
        </p:nvSpPr>
        <p:spPr>
          <a:xfrm>
            <a:off x="2089149" y="4269200"/>
            <a:ext cx="1077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7030A0"/>
                </a:solidFill>
              </a:rPr>
              <a:t>E flux</a:t>
            </a:r>
            <a:br>
              <a:rPr lang="en-US" sz="1200" b="1" dirty="0">
                <a:solidFill>
                  <a:srgbClr val="7030A0"/>
                </a:solidFill>
              </a:rPr>
            </a:br>
            <a:r>
              <a:rPr lang="en-US" sz="1200" b="1" dirty="0">
                <a:solidFill>
                  <a:srgbClr val="7030A0"/>
                </a:solidFill>
              </a:rPr>
              <a:t>+ 0.1*20°C </a:t>
            </a:r>
          </a:p>
        </p:txBody>
      </p:sp>
      <p:cxnSp>
        <p:nvCxnSpPr>
          <p:cNvPr id="154" name="Rechte verbindingslijn met pijl 153">
            <a:extLst>
              <a:ext uri="{FF2B5EF4-FFF2-40B4-BE49-F238E27FC236}">
                <a16:creationId xmlns:a16="http://schemas.microsoft.com/office/drawing/2014/main" id="{4625884B-70C1-4776-9F6F-63FD5A925D69}"/>
              </a:ext>
            </a:extLst>
          </p:cNvPr>
          <p:cNvCxnSpPr>
            <a:cxnSpLocks/>
          </p:cNvCxnSpPr>
          <p:nvPr/>
        </p:nvCxnSpPr>
        <p:spPr>
          <a:xfrm flipH="1">
            <a:off x="7005477" y="4748130"/>
            <a:ext cx="336085" cy="191586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5" name="Tekstvak 154">
            <a:extLst>
              <a:ext uri="{FF2B5EF4-FFF2-40B4-BE49-F238E27FC236}">
                <a16:creationId xmlns:a16="http://schemas.microsoft.com/office/drawing/2014/main" id="{5A632E3D-DA76-4B2A-A2A6-3DF88F033E18}"/>
              </a:ext>
            </a:extLst>
          </p:cNvPr>
          <p:cNvSpPr txBox="1"/>
          <p:nvPr/>
        </p:nvSpPr>
        <p:spPr>
          <a:xfrm>
            <a:off x="6709988" y="4269200"/>
            <a:ext cx="1081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7030A0"/>
                </a:solidFill>
              </a:rPr>
              <a:t>E flux: </a:t>
            </a:r>
            <a:br>
              <a:rPr lang="en-US" sz="1200" b="1" dirty="0">
                <a:solidFill>
                  <a:srgbClr val="7030A0"/>
                </a:solidFill>
              </a:rPr>
            </a:br>
            <a:r>
              <a:rPr lang="en-US" sz="1200" b="1" dirty="0">
                <a:solidFill>
                  <a:srgbClr val="7030A0"/>
                </a:solidFill>
              </a:rPr>
              <a:t>-0.1*25°C</a:t>
            </a:r>
          </a:p>
        </p:txBody>
      </p:sp>
      <p:sp>
        <p:nvSpPr>
          <p:cNvPr id="196" name="Tekstvak 195">
            <a:extLst>
              <a:ext uri="{FF2B5EF4-FFF2-40B4-BE49-F238E27FC236}">
                <a16:creationId xmlns:a16="http://schemas.microsoft.com/office/drawing/2014/main" id="{CA6F857F-459F-493C-AF30-5FEE72452D2A}"/>
              </a:ext>
            </a:extLst>
          </p:cNvPr>
          <p:cNvSpPr txBox="1"/>
          <p:nvPr/>
        </p:nvSpPr>
        <p:spPr>
          <a:xfrm>
            <a:off x="6096000" y="5350539"/>
            <a:ext cx="5405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7030A0"/>
                </a:solidFill>
              </a:rPr>
              <a:t> 	</a:t>
            </a:r>
            <a:r>
              <a:rPr lang="en-US" dirty="0">
                <a:solidFill>
                  <a:srgbClr val="7030A0"/>
                </a:solidFill>
              </a:rPr>
              <a:t>+0.1*20°C</a:t>
            </a:r>
            <a:r>
              <a:rPr lang="en-US" dirty="0">
                <a:solidFill>
                  <a:schemeClr val="accent2"/>
                </a:solidFill>
              </a:rPr>
              <a:t>+0.2*5°C </a:t>
            </a:r>
            <a:r>
              <a:rPr lang="en-US" dirty="0">
                <a:solidFill>
                  <a:srgbClr val="7030A0"/>
                </a:solidFill>
              </a:rPr>
              <a:t>– 0.1*25°C</a:t>
            </a:r>
            <a:r>
              <a:rPr lang="en-US" dirty="0">
                <a:solidFill>
                  <a:schemeClr val="accent2"/>
                </a:solidFill>
              </a:rPr>
              <a:t>–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</a:rPr>
              <a:t>0.1*5°C </a:t>
            </a:r>
            <a:r>
              <a:rPr lang="en-US" dirty="0"/>
              <a:t>= 0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		</a:t>
            </a:r>
            <a:r>
              <a:rPr lang="en-US" dirty="0"/>
              <a:t>Energy is conserved</a:t>
            </a:r>
            <a:br>
              <a:rPr lang="en-US" dirty="0"/>
            </a:br>
            <a:r>
              <a:rPr lang="en-US" dirty="0"/>
              <a:t>	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47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6" grpId="0" animBg="1"/>
      <p:bldP spid="107" grpId="0" animBg="1"/>
      <p:bldP spid="109" grpId="0" animBg="1"/>
      <p:bldP spid="153" grpId="0"/>
      <p:bldP spid="155" grpId="0"/>
      <p:bldP spid="19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el 1">
            <a:extLst>
              <a:ext uri="{FF2B5EF4-FFF2-40B4-BE49-F238E27FC236}">
                <a16:creationId xmlns:a16="http://schemas.microsoft.com/office/drawing/2014/main" id="{5424B269-40D5-4F75-9589-251DD4072032}"/>
              </a:ext>
            </a:extLst>
          </p:cNvPr>
          <p:cNvSpPr txBox="1">
            <a:spLocks/>
          </p:cNvSpPr>
          <p:nvPr/>
        </p:nvSpPr>
        <p:spPr>
          <a:xfrm>
            <a:off x="562890" y="-42099"/>
            <a:ext cx="1151735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Subtracting baselines minimize the correction fluxes needed</a:t>
            </a:r>
            <a:br>
              <a:rPr lang="en-US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Baselines are the beginning state variables</a:t>
            </a:r>
          </a:p>
        </p:txBody>
      </p: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CB248787-7F1F-415E-9CAD-BB18452256E1}"/>
              </a:ext>
            </a:extLst>
          </p:cNvPr>
          <p:cNvGrpSpPr/>
          <p:nvPr/>
        </p:nvGrpSpPr>
        <p:grpSpPr>
          <a:xfrm>
            <a:off x="731838" y="3035447"/>
            <a:ext cx="1784838" cy="1872114"/>
            <a:chOff x="43163" y="3691070"/>
            <a:chExt cx="1784838" cy="1872114"/>
          </a:xfrm>
        </p:grpSpPr>
        <p:grpSp>
          <p:nvGrpSpPr>
            <p:cNvPr id="114" name="Groep 113">
              <a:extLst>
                <a:ext uri="{FF2B5EF4-FFF2-40B4-BE49-F238E27FC236}">
                  <a16:creationId xmlns:a16="http://schemas.microsoft.com/office/drawing/2014/main" id="{48C431BA-5BAC-44A5-9964-FFB2C89EDF90}"/>
                </a:ext>
              </a:extLst>
            </p:cNvPr>
            <p:cNvGrpSpPr/>
            <p:nvPr/>
          </p:nvGrpSpPr>
          <p:grpSpPr>
            <a:xfrm>
              <a:off x="98418" y="4030340"/>
              <a:ext cx="1601899" cy="1532844"/>
              <a:chOff x="949569" y="1766705"/>
              <a:chExt cx="2150793" cy="1941485"/>
            </a:xfrm>
          </p:grpSpPr>
          <p:sp>
            <p:nvSpPr>
              <p:cNvPr id="115" name="Rechthoek 114">
                <a:extLst>
                  <a:ext uri="{FF2B5EF4-FFF2-40B4-BE49-F238E27FC236}">
                    <a16:creationId xmlns:a16="http://schemas.microsoft.com/office/drawing/2014/main" id="{4329199F-15F9-4BA8-B6C9-8C27A7F2729F}"/>
                  </a:ext>
                </a:extLst>
              </p:cNvPr>
              <p:cNvSpPr/>
              <p:nvPr/>
            </p:nvSpPr>
            <p:spPr>
              <a:xfrm>
                <a:off x="949569" y="1766705"/>
                <a:ext cx="1784838" cy="1858352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hthoek 115">
                <a:extLst>
                  <a:ext uri="{FF2B5EF4-FFF2-40B4-BE49-F238E27FC236}">
                    <a16:creationId xmlns:a16="http://schemas.microsoft.com/office/drawing/2014/main" id="{65F4C948-F15B-46BE-A651-905F357404F5}"/>
                  </a:ext>
                </a:extLst>
              </p:cNvPr>
              <p:cNvSpPr/>
              <p:nvPr/>
            </p:nvSpPr>
            <p:spPr>
              <a:xfrm>
                <a:off x="949569" y="3003187"/>
                <a:ext cx="1784838" cy="614782"/>
              </a:xfrm>
              <a:prstGeom prst="rec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Tekstvak 116">
                <a:extLst>
                  <a:ext uri="{FF2B5EF4-FFF2-40B4-BE49-F238E27FC236}">
                    <a16:creationId xmlns:a16="http://schemas.microsoft.com/office/drawing/2014/main" id="{E68FDA56-0E26-473A-979E-F39D111D1C2D}"/>
                  </a:ext>
                </a:extLst>
              </p:cNvPr>
              <p:cNvSpPr txBox="1"/>
              <p:nvPr/>
            </p:nvSpPr>
            <p:spPr>
              <a:xfrm>
                <a:off x="1222130" y="2033649"/>
                <a:ext cx="1878232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90% Veg</a:t>
                </a:r>
              </a:p>
              <a:p>
                <a:r>
                  <a:rPr lang="en-US" sz="1600">
                    <a:solidFill>
                      <a:srgbClr val="FF0000"/>
                    </a:solidFill>
                  </a:rPr>
                  <a:t>0°C</a:t>
                </a:r>
              </a:p>
            </p:txBody>
          </p:sp>
          <p:sp>
            <p:nvSpPr>
              <p:cNvPr id="118" name="Tekstvak 117">
                <a:extLst>
                  <a:ext uri="{FF2B5EF4-FFF2-40B4-BE49-F238E27FC236}">
                    <a16:creationId xmlns:a16="http://schemas.microsoft.com/office/drawing/2014/main" id="{A7F727A0-AABD-4A97-8F66-32CB36AC7040}"/>
                  </a:ext>
                </a:extLst>
              </p:cNvPr>
              <p:cNvSpPr txBox="1"/>
              <p:nvPr/>
            </p:nvSpPr>
            <p:spPr>
              <a:xfrm>
                <a:off x="1227989" y="2967520"/>
                <a:ext cx="1452016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10% Lake</a:t>
                </a:r>
              </a:p>
              <a:p>
                <a:r>
                  <a:rPr lang="en-US" sz="1600">
                    <a:solidFill>
                      <a:srgbClr val="FF0000"/>
                    </a:solidFill>
                  </a:rPr>
                  <a:t>0°C</a:t>
                </a:r>
              </a:p>
            </p:txBody>
          </p:sp>
        </p:grpSp>
        <p:sp>
          <p:nvSpPr>
            <p:cNvPr id="119" name="Tekstvak 118">
              <a:extLst>
                <a:ext uri="{FF2B5EF4-FFF2-40B4-BE49-F238E27FC236}">
                  <a16:creationId xmlns:a16="http://schemas.microsoft.com/office/drawing/2014/main" id="{46D06612-58F5-4870-A57B-9C233AAD097F}"/>
                </a:ext>
              </a:extLst>
            </p:cNvPr>
            <p:cNvSpPr txBox="1"/>
            <p:nvPr/>
          </p:nvSpPr>
          <p:spPr>
            <a:xfrm>
              <a:off x="43163" y="3691070"/>
              <a:ext cx="17848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Baseline state</a:t>
              </a:r>
            </a:p>
          </p:txBody>
        </p:sp>
      </p:grpSp>
      <p:grpSp>
        <p:nvGrpSpPr>
          <p:cNvPr id="159" name="Groep 158">
            <a:extLst>
              <a:ext uri="{FF2B5EF4-FFF2-40B4-BE49-F238E27FC236}">
                <a16:creationId xmlns:a16="http://schemas.microsoft.com/office/drawing/2014/main" id="{B0EB3878-6C24-4305-B678-9AF94A9B4E56}"/>
              </a:ext>
            </a:extLst>
          </p:cNvPr>
          <p:cNvGrpSpPr/>
          <p:nvPr/>
        </p:nvGrpSpPr>
        <p:grpSpPr>
          <a:xfrm>
            <a:off x="2883206" y="3029708"/>
            <a:ext cx="2356022" cy="1825407"/>
            <a:chOff x="2504154" y="3675173"/>
            <a:chExt cx="2356022" cy="1825407"/>
          </a:xfrm>
        </p:grpSpPr>
        <p:sp>
          <p:nvSpPr>
            <p:cNvPr id="120" name="Tekstvak 119">
              <a:extLst>
                <a:ext uri="{FF2B5EF4-FFF2-40B4-BE49-F238E27FC236}">
                  <a16:creationId xmlns:a16="http://schemas.microsoft.com/office/drawing/2014/main" id="{CAE384FF-95AE-4C1E-BEF4-1D1B3D6B8BA1}"/>
                </a:ext>
              </a:extLst>
            </p:cNvPr>
            <p:cNvSpPr txBox="1"/>
            <p:nvPr/>
          </p:nvSpPr>
          <p:spPr>
            <a:xfrm>
              <a:off x="2506233" y="3675173"/>
              <a:ext cx="17848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Lake expanded</a:t>
              </a:r>
            </a:p>
          </p:txBody>
        </p:sp>
        <p:grpSp>
          <p:nvGrpSpPr>
            <p:cNvPr id="121" name="Groep 120">
              <a:extLst>
                <a:ext uri="{FF2B5EF4-FFF2-40B4-BE49-F238E27FC236}">
                  <a16:creationId xmlns:a16="http://schemas.microsoft.com/office/drawing/2014/main" id="{5A59E88E-4A60-4807-990B-9FF7C05BCF7B}"/>
                </a:ext>
              </a:extLst>
            </p:cNvPr>
            <p:cNvGrpSpPr/>
            <p:nvPr/>
          </p:nvGrpSpPr>
          <p:grpSpPr>
            <a:xfrm>
              <a:off x="2504154" y="4033371"/>
              <a:ext cx="2356022" cy="1467209"/>
              <a:chOff x="949569" y="1766705"/>
              <a:chExt cx="3166409" cy="1858352"/>
            </a:xfrm>
          </p:grpSpPr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5803F838-D85D-40B2-B3EF-C8E93141B8EA}"/>
                  </a:ext>
                </a:extLst>
              </p:cNvPr>
              <p:cNvSpPr/>
              <p:nvPr/>
            </p:nvSpPr>
            <p:spPr>
              <a:xfrm>
                <a:off x="949569" y="1766705"/>
                <a:ext cx="1784838" cy="1858352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hthoek 122">
                <a:extLst>
                  <a:ext uri="{FF2B5EF4-FFF2-40B4-BE49-F238E27FC236}">
                    <a16:creationId xmlns:a16="http://schemas.microsoft.com/office/drawing/2014/main" id="{E0E0EE8D-B962-42C8-A9F7-1E7854EC3DE2}"/>
                  </a:ext>
                </a:extLst>
              </p:cNvPr>
              <p:cNvSpPr/>
              <p:nvPr/>
            </p:nvSpPr>
            <p:spPr>
              <a:xfrm>
                <a:off x="949569" y="2877299"/>
                <a:ext cx="1784838" cy="740670"/>
              </a:xfrm>
              <a:prstGeom prst="rec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Tekstvak 123">
                <a:extLst>
                  <a:ext uri="{FF2B5EF4-FFF2-40B4-BE49-F238E27FC236}">
                    <a16:creationId xmlns:a16="http://schemas.microsoft.com/office/drawing/2014/main" id="{97B9EF30-2473-4599-98FE-E81F1F8209C9}"/>
                  </a:ext>
                </a:extLst>
              </p:cNvPr>
              <p:cNvSpPr txBox="1"/>
              <p:nvPr/>
            </p:nvSpPr>
            <p:spPr>
              <a:xfrm>
                <a:off x="1222130" y="2033649"/>
                <a:ext cx="2893848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80% Veg</a:t>
                </a:r>
              </a:p>
              <a:p>
                <a:r>
                  <a:rPr lang="en-US" sz="1600">
                    <a:solidFill>
                      <a:srgbClr val="FF0000"/>
                    </a:solidFill>
                  </a:rPr>
                  <a:t>0°C</a:t>
                </a:r>
              </a:p>
            </p:txBody>
          </p:sp>
          <p:sp>
            <p:nvSpPr>
              <p:cNvPr id="125" name="Tekstvak 124">
                <a:extLst>
                  <a:ext uri="{FF2B5EF4-FFF2-40B4-BE49-F238E27FC236}">
                    <a16:creationId xmlns:a16="http://schemas.microsoft.com/office/drawing/2014/main" id="{B9AE1A07-9E34-447D-A767-B89A49B59603}"/>
                  </a:ext>
                </a:extLst>
              </p:cNvPr>
              <p:cNvSpPr txBox="1"/>
              <p:nvPr/>
            </p:nvSpPr>
            <p:spPr>
              <a:xfrm>
                <a:off x="1222130" y="2870211"/>
                <a:ext cx="1801775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20% Lake</a:t>
                </a:r>
              </a:p>
              <a:p>
                <a:r>
                  <a:rPr lang="en-US" sz="1600">
                    <a:solidFill>
                      <a:srgbClr val="FF0000"/>
                    </a:solidFill>
                  </a:rPr>
                  <a:t>0°C</a:t>
                </a:r>
              </a:p>
            </p:txBody>
          </p:sp>
        </p:grpSp>
      </p:grpSp>
      <p:sp>
        <p:nvSpPr>
          <p:cNvPr id="133" name="Pijl: rechts 132">
            <a:extLst>
              <a:ext uri="{FF2B5EF4-FFF2-40B4-BE49-F238E27FC236}">
                <a16:creationId xmlns:a16="http://schemas.microsoft.com/office/drawing/2014/main" id="{BF1F0B73-4145-433A-97F9-10FBB59B44DF}"/>
              </a:ext>
            </a:extLst>
          </p:cNvPr>
          <p:cNvSpPr/>
          <p:nvPr/>
        </p:nvSpPr>
        <p:spPr>
          <a:xfrm>
            <a:off x="2345613" y="3940231"/>
            <a:ext cx="386863" cy="284297"/>
          </a:xfrm>
          <a:prstGeom prst="rightArrow">
            <a:avLst>
              <a:gd name="adj1" fmla="val 10448"/>
              <a:gd name="adj2" fmla="val 59852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1D87CBFF-DA4D-4A99-905C-A2DDBC313FDD}"/>
              </a:ext>
            </a:extLst>
          </p:cNvPr>
          <p:cNvGrpSpPr/>
          <p:nvPr/>
        </p:nvGrpSpPr>
        <p:grpSpPr>
          <a:xfrm>
            <a:off x="4453555" y="3025347"/>
            <a:ext cx="2826512" cy="1829768"/>
            <a:chOff x="4263017" y="3656959"/>
            <a:chExt cx="2826512" cy="1829768"/>
          </a:xfrm>
        </p:grpSpPr>
        <p:sp>
          <p:nvSpPr>
            <p:cNvPr id="126" name="Tekstvak 125">
              <a:extLst>
                <a:ext uri="{FF2B5EF4-FFF2-40B4-BE49-F238E27FC236}">
                  <a16:creationId xmlns:a16="http://schemas.microsoft.com/office/drawing/2014/main" id="{4D5F209B-58BF-48D5-BCE3-012153889C89}"/>
                </a:ext>
              </a:extLst>
            </p:cNvPr>
            <p:cNvSpPr txBox="1"/>
            <p:nvPr/>
          </p:nvSpPr>
          <p:spPr>
            <a:xfrm>
              <a:off x="5236646" y="3656959"/>
              <a:ext cx="17848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Lake warmed</a:t>
              </a:r>
            </a:p>
          </p:txBody>
        </p:sp>
        <p:grpSp>
          <p:nvGrpSpPr>
            <p:cNvPr id="127" name="Groep 126">
              <a:extLst>
                <a:ext uri="{FF2B5EF4-FFF2-40B4-BE49-F238E27FC236}">
                  <a16:creationId xmlns:a16="http://schemas.microsoft.com/office/drawing/2014/main" id="{4DDDF6D1-9F10-44F2-85BA-0E6E8F4DD342}"/>
                </a:ext>
              </a:extLst>
            </p:cNvPr>
            <p:cNvGrpSpPr/>
            <p:nvPr/>
          </p:nvGrpSpPr>
          <p:grpSpPr>
            <a:xfrm>
              <a:off x="5234567" y="4015157"/>
              <a:ext cx="1854962" cy="1467209"/>
              <a:chOff x="949569" y="1766705"/>
              <a:chExt cx="2500683" cy="1858352"/>
            </a:xfrm>
          </p:grpSpPr>
          <p:sp>
            <p:nvSpPr>
              <p:cNvPr id="128" name="Rechthoek 127">
                <a:extLst>
                  <a:ext uri="{FF2B5EF4-FFF2-40B4-BE49-F238E27FC236}">
                    <a16:creationId xmlns:a16="http://schemas.microsoft.com/office/drawing/2014/main" id="{2BE7BE9D-FD4B-46BA-B32E-61427FFC458E}"/>
                  </a:ext>
                </a:extLst>
              </p:cNvPr>
              <p:cNvSpPr/>
              <p:nvPr/>
            </p:nvSpPr>
            <p:spPr>
              <a:xfrm>
                <a:off x="949569" y="1766705"/>
                <a:ext cx="1784838" cy="1858352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hthoek 128">
                <a:extLst>
                  <a:ext uri="{FF2B5EF4-FFF2-40B4-BE49-F238E27FC236}">
                    <a16:creationId xmlns:a16="http://schemas.microsoft.com/office/drawing/2014/main" id="{BCFE23FF-186D-42A5-A798-28C845F618AA}"/>
                  </a:ext>
                </a:extLst>
              </p:cNvPr>
              <p:cNvSpPr/>
              <p:nvPr/>
            </p:nvSpPr>
            <p:spPr>
              <a:xfrm>
                <a:off x="949569" y="2877299"/>
                <a:ext cx="1784838" cy="740670"/>
              </a:xfrm>
              <a:prstGeom prst="rec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Tekstvak 129">
                <a:extLst>
                  <a:ext uri="{FF2B5EF4-FFF2-40B4-BE49-F238E27FC236}">
                    <a16:creationId xmlns:a16="http://schemas.microsoft.com/office/drawing/2014/main" id="{2223BB91-FBC7-401A-9F91-2ABA5B6CC723}"/>
                  </a:ext>
                </a:extLst>
              </p:cNvPr>
              <p:cNvSpPr txBox="1"/>
              <p:nvPr/>
            </p:nvSpPr>
            <p:spPr>
              <a:xfrm>
                <a:off x="1222130" y="2033649"/>
                <a:ext cx="2228122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80% Veg</a:t>
                </a:r>
              </a:p>
              <a:p>
                <a:r>
                  <a:rPr lang="en-US" sz="1600">
                    <a:solidFill>
                      <a:srgbClr val="FF0000"/>
                    </a:solidFill>
                  </a:rPr>
                  <a:t>0°C</a:t>
                </a:r>
              </a:p>
            </p:txBody>
          </p:sp>
          <p:sp>
            <p:nvSpPr>
              <p:cNvPr id="131" name="Tekstvak 130">
                <a:extLst>
                  <a:ext uri="{FF2B5EF4-FFF2-40B4-BE49-F238E27FC236}">
                    <a16:creationId xmlns:a16="http://schemas.microsoft.com/office/drawing/2014/main" id="{65DD3224-A65A-4081-A6C4-6A85B1517106}"/>
                  </a:ext>
                </a:extLst>
              </p:cNvPr>
              <p:cNvSpPr txBox="1"/>
              <p:nvPr/>
            </p:nvSpPr>
            <p:spPr>
              <a:xfrm>
                <a:off x="1222130" y="2870211"/>
                <a:ext cx="2001326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20% Lake</a:t>
                </a:r>
              </a:p>
              <a:p>
                <a:r>
                  <a:rPr lang="en-US" sz="1600"/>
                  <a:t>  </a:t>
                </a:r>
                <a:r>
                  <a:rPr lang="en-US" sz="1600">
                    <a:solidFill>
                      <a:srgbClr val="FF0000"/>
                    </a:solidFill>
                  </a:rPr>
                  <a:t>5°C</a:t>
                </a:r>
              </a:p>
            </p:txBody>
          </p:sp>
        </p:grpSp>
        <p:cxnSp>
          <p:nvCxnSpPr>
            <p:cNvPr id="132" name="Rechte verbindingslijn met pijl 131">
              <a:extLst>
                <a:ext uri="{FF2B5EF4-FFF2-40B4-BE49-F238E27FC236}">
                  <a16:creationId xmlns:a16="http://schemas.microsoft.com/office/drawing/2014/main" id="{43A9AD94-1C29-4431-B370-3DB39E19C2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80772" y="5326530"/>
              <a:ext cx="340559" cy="16019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34" name="Tekstvak 133">
              <a:extLst>
                <a:ext uri="{FF2B5EF4-FFF2-40B4-BE49-F238E27FC236}">
                  <a16:creationId xmlns:a16="http://schemas.microsoft.com/office/drawing/2014/main" id="{E6444CF7-C978-465D-8B64-5A9F6F4029EF}"/>
                </a:ext>
              </a:extLst>
            </p:cNvPr>
            <p:cNvSpPr txBox="1"/>
            <p:nvPr/>
          </p:nvSpPr>
          <p:spPr>
            <a:xfrm>
              <a:off x="4263017" y="4884374"/>
              <a:ext cx="10814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2"/>
                  </a:solidFill>
                </a:rPr>
                <a:t>from atm: </a:t>
              </a:r>
              <a:br>
                <a:rPr lang="en-US" sz="1400" b="1" dirty="0">
                  <a:solidFill>
                    <a:schemeClr val="accent2"/>
                  </a:solidFill>
                </a:rPr>
              </a:br>
              <a:r>
                <a:rPr lang="en-US" sz="1400" b="1" dirty="0">
                  <a:solidFill>
                    <a:schemeClr val="accent2"/>
                  </a:solidFill>
                </a:rPr>
                <a:t> + 0.2*5°C</a:t>
              </a:r>
            </a:p>
          </p:txBody>
        </p:sp>
      </p:grpSp>
      <p:sp>
        <p:nvSpPr>
          <p:cNvPr id="140" name="Pijl: rechts 139">
            <a:extLst>
              <a:ext uri="{FF2B5EF4-FFF2-40B4-BE49-F238E27FC236}">
                <a16:creationId xmlns:a16="http://schemas.microsoft.com/office/drawing/2014/main" id="{95F598FF-F53B-4702-A5FA-CFF8F2363CB7}"/>
              </a:ext>
            </a:extLst>
          </p:cNvPr>
          <p:cNvSpPr/>
          <p:nvPr/>
        </p:nvSpPr>
        <p:spPr>
          <a:xfrm>
            <a:off x="6955835" y="3936615"/>
            <a:ext cx="394946" cy="284297"/>
          </a:xfrm>
          <a:prstGeom prst="rightArrow">
            <a:avLst>
              <a:gd name="adj1" fmla="val 10448"/>
              <a:gd name="adj2" fmla="val 6913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Pijl: rechts 140">
            <a:extLst>
              <a:ext uri="{FF2B5EF4-FFF2-40B4-BE49-F238E27FC236}">
                <a16:creationId xmlns:a16="http://schemas.microsoft.com/office/drawing/2014/main" id="{D9478EE6-153E-47AB-BCA3-C91EDDEC0BEA}"/>
              </a:ext>
            </a:extLst>
          </p:cNvPr>
          <p:cNvSpPr/>
          <p:nvPr/>
        </p:nvSpPr>
        <p:spPr>
          <a:xfrm>
            <a:off x="4670123" y="3933730"/>
            <a:ext cx="386863" cy="284297"/>
          </a:xfrm>
          <a:prstGeom prst="rightArrow">
            <a:avLst>
              <a:gd name="adj1" fmla="val 10448"/>
              <a:gd name="adj2" fmla="val 59852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B4C84541-2052-4377-A2FD-8809B0200215}"/>
              </a:ext>
            </a:extLst>
          </p:cNvPr>
          <p:cNvGrpSpPr/>
          <p:nvPr/>
        </p:nvGrpSpPr>
        <p:grpSpPr>
          <a:xfrm>
            <a:off x="7400699" y="3037780"/>
            <a:ext cx="1784838" cy="1873094"/>
            <a:chOff x="7506766" y="3677394"/>
            <a:chExt cx="1784838" cy="1873094"/>
          </a:xfrm>
        </p:grpSpPr>
        <p:grpSp>
          <p:nvGrpSpPr>
            <p:cNvPr id="135" name="Groep 134">
              <a:extLst>
                <a:ext uri="{FF2B5EF4-FFF2-40B4-BE49-F238E27FC236}">
                  <a16:creationId xmlns:a16="http://schemas.microsoft.com/office/drawing/2014/main" id="{B7755432-4B72-4E22-8DA1-18AB2BAAC1D3}"/>
                </a:ext>
              </a:extLst>
            </p:cNvPr>
            <p:cNvGrpSpPr/>
            <p:nvPr/>
          </p:nvGrpSpPr>
          <p:grpSpPr>
            <a:xfrm>
              <a:off x="7586510" y="4014663"/>
              <a:ext cx="1681253" cy="1535825"/>
              <a:chOff x="949569" y="1766705"/>
              <a:chExt cx="2216197" cy="1945260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C7003E58-4555-4E7E-97D9-A7E5523FA584}"/>
                  </a:ext>
                </a:extLst>
              </p:cNvPr>
              <p:cNvSpPr/>
              <p:nvPr/>
            </p:nvSpPr>
            <p:spPr>
              <a:xfrm>
                <a:off x="949569" y="1766705"/>
                <a:ext cx="1784838" cy="1858352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hthoek 136">
                <a:extLst>
                  <a:ext uri="{FF2B5EF4-FFF2-40B4-BE49-F238E27FC236}">
                    <a16:creationId xmlns:a16="http://schemas.microsoft.com/office/drawing/2014/main" id="{923D77FC-E3C3-4CA1-A5F6-682D320BE16B}"/>
                  </a:ext>
                </a:extLst>
              </p:cNvPr>
              <p:cNvSpPr/>
              <p:nvPr/>
            </p:nvSpPr>
            <p:spPr>
              <a:xfrm>
                <a:off x="949569" y="3026612"/>
                <a:ext cx="1784838" cy="591357"/>
              </a:xfrm>
              <a:prstGeom prst="rec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Tekstvak 137">
                <a:extLst>
                  <a:ext uri="{FF2B5EF4-FFF2-40B4-BE49-F238E27FC236}">
                    <a16:creationId xmlns:a16="http://schemas.microsoft.com/office/drawing/2014/main" id="{C463F580-CFD8-491F-872E-0E1665B7929D}"/>
                  </a:ext>
                </a:extLst>
              </p:cNvPr>
              <p:cNvSpPr txBox="1"/>
              <p:nvPr/>
            </p:nvSpPr>
            <p:spPr>
              <a:xfrm>
                <a:off x="1222128" y="2033649"/>
                <a:ext cx="1648820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90% Veg</a:t>
                </a:r>
              </a:p>
              <a:p>
                <a:r>
                  <a:rPr lang="en-US" sz="1600">
                    <a:solidFill>
                      <a:srgbClr val="FF0000"/>
                    </a:solidFill>
                  </a:rPr>
                  <a:t>0°C</a:t>
                </a:r>
              </a:p>
            </p:txBody>
          </p:sp>
          <p:sp>
            <p:nvSpPr>
              <p:cNvPr id="139" name="Tekstvak 138">
                <a:extLst>
                  <a:ext uri="{FF2B5EF4-FFF2-40B4-BE49-F238E27FC236}">
                    <a16:creationId xmlns:a16="http://schemas.microsoft.com/office/drawing/2014/main" id="{06D16978-8788-47CE-95DE-E31D4AF75470}"/>
                  </a:ext>
                </a:extLst>
              </p:cNvPr>
              <p:cNvSpPr txBox="1"/>
              <p:nvPr/>
            </p:nvSpPr>
            <p:spPr>
              <a:xfrm>
                <a:off x="1222128" y="2971295"/>
                <a:ext cx="1943638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10% Lake</a:t>
                </a:r>
              </a:p>
              <a:p>
                <a:r>
                  <a:rPr lang="en-US" sz="1600"/>
                  <a:t>  </a:t>
                </a:r>
                <a:r>
                  <a:rPr lang="en-US" sz="1600">
                    <a:solidFill>
                      <a:srgbClr val="FF0000"/>
                    </a:solidFill>
                  </a:rPr>
                  <a:t>5°C</a:t>
                </a:r>
              </a:p>
            </p:txBody>
          </p:sp>
        </p:grpSp>
        <p:sp>
          <p:nvSpPr>
            <p:cNvPr id="142" name="Tekstvak 141">
              <a:extLst>
                <a:ext uri="{FF2B5EF4-FFF2-40B4-BE49-F238E27FC236}">
                  <a16:creationId xmlns:a16="http://schemas.microsoft.com/office/drawing/2014/main" id="{71893A39-1060-4F9B-B4DC-67752975C2C2}"/>
                </a:ext>
              </a:extLst>
            </p:cNvPr>
            <p:cNvSpPr txBox="1"/>
            <p:nvPr/>
          </p:nvSpPr>
          <p:spPr>
            <a:xfrm>
              <a:off x="7506766" y="3677394"/>
              <a:ext cx="17848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Lake shrunk</a:t>
              </a:r>
            </a:p>
          </p:txBody>
        </p:sp>
      </p:grpSp>
      <p:sp>
        <p:nvSpPr>
          <p:cNvPr id="148" name="Pijl: rechts 147">
            <a:extLst>
              <a:ext uri="{FF2B5EF4-FFF2-40B4-BE49-F238E27FC236}">
                <a16:creationId xmlns:a16="http://schemas.microsoft.com/office/drawing/2014/main" id="{609E0007-89A8-442D-BA10-5427B2489A8F}"/>
              </a:ext>
            </a:extLst>
          </p:cNvPr>
          <p:cNvSpPr/>
          <p:nvPr/>
        </p:nvSpPr>
        <p:spPr>
          <a:xfrm>
            <a:off x="9203067" y="3940231"/>
            <a:ext cx="394946" cy="284297"/>
          </a:xfrm>
          <a:prstGeom prst="rightArrow">
            <a:avLst>
              <a:gd name="adj1" fmla="val 10448"/>
              <a:gd name="adj2" fmla="val 6913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0D214071-8FBF-48A8-B044-6AB0EA41B2D5}"/>
              </a:ext>
            </a:extLst>
          </p:cNvPr>
          <p:cNvGrpSpPr/>
          <p:nvPr/>
        </p:nvGrpSpPr>
        <p:grpSpPr>
          <a:xfrm>
            <a:off x="9000818" y="3023145"/>
            <a:ext cx="2621190" cy="1918396"/>
            <a:chOff x="9371348" y="3637032"/>
            <a:chExt cx="2621190" cy="1918396"/>
          </a:xfrm>
        </p:grpSpPr>
        <p:grpSp>
          <p:nvGrpSpPr>
            <p:cNvPr id="143" name="Groep 142">
              <a:extLst>
                <a:ext uri="{FF2B5EF4-FFF2-40B4-BE49-F238E27FC236}">
                  <a16:creationId xmlns:a16="http://schemas.microsoft.com/office/drawing/2014/main" id="{60DFB638-ADDC-4E81-B173-7C0D709D6020}"/>
                </a:ext>
              </a:extLst>
            </p:cNvPr>
            <p:cNvGrpSpPr/>
            <p:nvPr/>
          </p:nvGrpSpPr>
          <p:grpSpPr>
            <a:xfrm>
              <a:off x="10278819" y="4001814"/>
              <a:ext cx="1697545" cy="1553614"/>
              <a:chOff x="949569" y="1766705"/>
              <a:chExt cx="2279212" cy="1967792"/>
            </a:xfrm>
          </p:grpSpPr>
          <p:sp>
            <p:nvSpPr>
              <p:cNvPr id="144" name="Rechthoek 143">
                <a:extLst>
                  <a:ext uri="{FF2B5EF4-FFF2-40B4-BE49-F238E27FC236}">
                    <a16:creationId xmlns:a16="http://schemas.microsoft.com/office/drawing/2014/main" id="{52568AD9-EC2F-4CC5-B510-9C2B23D9636B}"/>
                  </a:ext>
                </a:extLst>
              </p:cNvPr>
              <p:cNvSpPr/>
              <p:nvPr/>
            </p:nvSpPr>
            <p:spPr>
              <a:xfrm>
                <a:off x="949569" y="1766705"/>
                <a:ext cx="1784838" cy="1858352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hthoek 144">
                <a:extLst>
                  <a:ext uri="{FF2B5EF4-FFF2-40B4-BE49-F238E27FC236}">
                    <a16:creationId xmlns:a16="http://schemas.microsoft.com/office/drawing/2014/main" id="{FC820F6B-346A-4ECE-A635-78C2012DDB64}"/>
                  </a:ext>
                </a:extLst>
              </p:cNvPr>
              <p:cNvSpPr/>
              <p:nvPr/>
            </p:nvSpPr>
            <p:spPr>
              <a:xfrm>
                <a:off x="949569" y="3069626"/>
                <a:ext cx="1784838" cy="548344"/>
              </a:xfrm>
              <a:prstGeom prst="rec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Tekstvak 145">
                <a:extLst>
                  <a:ext uri="{FF2B5EF4-FFF2-40B4-BE49-F238E27FC236}">
                    <a16:creationId xmlns:a16="http://schemas.microsoft.com/office/drawing/2014/main" id="{103F9C0B-FC00-43C7-ADDA-744004C6836D}"/>
                  </a:ext>
                </a:extLst>
              </p:cNvPr>
              <p:cNvSpPr txBox="1"/>
              <p:nvPr/>
            </p:nvSpPr>
            <p:spPr>
              <a:xfrm>
                <a:off x="1222130" y="2033649"/>
                <a:ext cx="2006651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90% Veg</a:t>
                </a:r>
              </a:p>
              <a:p>
                <a:r>
                  <a:rPr lang="en-US" sz="1600">
                    <a:solidFill>
                      <a:srgbClr val="FF0000"/>
                    </a:solidFill>
                  </a:rPr>
                  <a:t>0°C</a:t>
                </a:r>
              </a:p>
            </p:txBody>
          </p:sp>
          <p:sp>
            <p:nvSpPr>
              <p:cNvPr id="147" name="Tekstvak 146">
                <a:extLst>
                  <a:ext uri="{FF2B5EF4-FFF2-40B4-BE49-F238E27FC236}">
                    <a16:creationId xmlns:a16="http://schemas.microsoft.com/office/drawing/2014/main" id="{A22C9106-93C2-4BEC-A0F9-079BC28BEE63}"/>
                  </a:ext>
                </a:extLst>
              </p:cNvPr>
              <p:cNvSpPr txBox="1"/>
              <p:nvPr/>
            </p:nvSpPr>
            <p:spPr>
              <a:xfrm>
                <a:off x="1222130" y="2993827"/>
                <a:ext cx="2006651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10% Lake</a:t>
                </a:r>
              </a:p>
              <a:p>
                <a:r>
                  <a:rPr lang="en-US" sz="1600">
                    <a:solidFill>
                      <a:srgbClr val="FF0000"/>
                    </a:solidFill>
                  </a:rPr>
                  <a:t>0°C</a:t>
                </a:r>
              </a:p>
            </p:txBody>
          </p:sp>
        </p:grpSp>
        <p:sp>
          <p:nvSpPr>
            <p:cNvPr id="149" name="Tekstvak 148">
              <a:extLst>
                <a:ext uri="{FF2B5EF4-FFF2-40B4-BE49-F238E27FC236}">
                  <a16:creationId xmlns:a16="http://schemas.microsoft.com/office/drawing/2014/main" id="{2B5968E4-EA73-437F-B73E-63F6E3865846}"/>
                </a:ext>
              </a:extLst>
            </p:cNvPr>
            <p:cNvSpPr txBox="1"/>
            <p:nvPr/>
          </p:nvSpPr>
          <p:spPr>
            <a:xfrm>
              <a:off x="10207700" y="3637032"/>
              <a:ext cx="17848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Lake cooled</a:t>
              </a:r>
            </a:p>
          </p:txBody>
        </p:sp>
        <p:cxnSp>
          <p:nvCxnSpPr>
            <p:cNvPr id="150" name="Rechte verbindingslijn met pijl 149">
              <a:extLst>
                <a:ext uri="{FF2B5EF4-FFF2-40B4-BE49-F238E27FC236}">
                  <a16:creationId xmlns:a16="http://schemas.microsoft.com/office/drawing/2014/main" id="{CCBDB1F7-52DA-44F6-84A5-F23FA7A9D4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32978" y="5264492"/>
              <a:ext cx="311570" cy="19893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51" name="Tekstvak 150">
              <a:extLst>
                <a:ext uri="{FF2B5EF4-FFF2-40B4-BE49-F238E27FC236}">
                  <a16:creationId xmlns:a16="http://schemas.microsoft.com/office/drawing/2014/main" id="{2CB1CB3F-A7E0-42CD-9998-FC440FF16458}"/>
                </a:ext>
              </a:extLst>
            </p:cNvPr>
            <p:cNvSpPr txBox="1"/>
            <p:nvPr/>
          </p:nvSpPr>
          <p:spPr>
            <a:xfrm>
              <a:off x="9371348" y="4790038"/>
              <a:ext cx="10814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2"/>
                  </a:solidFill>
                </a:rPr>
                <a:t>to atm: </a:t>
              </a:r>
              <a:br>
                <a:rPr lang="en-US" sz="1400" b="1" dirty="0">
                  <a:solidFill>
                    <a:schemeClr val="accent2"/>
                  </a:solidFill>
                </a:rPr>
              </a:br>
              <a:r>
                <a:rPr lang="en-US" sz="1400" b="1" dirty="0">
                  <a:solidFill>
                    <a:schemeClr val="accent2"/>
                  </a:solidFill>
                </a:rPr>
                <a:t> - 0.1*5°C</a:t>
              </a:r>
            </a:p>
          </p:txBody>
        </p:sp>
      </p:grpSp>
      <p:sp>
        <p:nvSpPr>
          <p:cNvPr id="152" name="Tekstvak 151">
            <a:extLst>
              <a:ext uri="{FF2B5EF4-FFF2-40B4-BE49-F238E27FC236}">
                <a16:creationId xmlns:a16="http://schemas.microsoft.com/office/drawing/2014/main" id="{5E810FB9-5BA8-4039-8CB8-5E550D16AEDF}"/>
              </a:ext>
            </a:extLst>
          </p:cNvPr>
          <p:cNvSpPr txBox="1"/>
          <p:nvPr/>
        </p:nvSpPr>
        <p:spPr>
          <a:xfrm>
            <a:off x="6096000" y="5350539"/>
            <a:ext cx="5405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7030A0"/>
                </a:solidFill>
              </a:rPr>
              <a:t> 	</a:t>
            </a:r>
            <a:r>
              <a:rPr lang="en-US" dirty="0">
                <a:solidFill>
                  <a:schemeClr val="accent2"/>
                </a:solidFill>
              </a:rPr>
              <a:t>+0.2*5°C </a:t>
            </a:r>
            <a:r>
              <a:rPr lang="en-US" dirty="0">
                <a:solidFill>
                  <a:srgbClr val="7030A0"/>
                </a:solidFill>
              </a:rPr>
              <a:t>– 0.1*5°C</a:t>
            </a:r>
            <a:r>
              <a:rPr lang="en-US" dirty="0">
                <a:solidFill>
                  <a:schemeClr val="accent2"/>
                </a:solidFill>
              </a:rPr>
              <a:t>–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</a:rPr>
              <a:t>0.1*5°C </a:t>
            </a:r>
            <a:r>
              <a:rPr lang="en-US" dirty="0"/>
              <a:t>= 0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		</a:t>
            </a:r>
            <a:r>
              <a:rPr lang="en-US" dirty="0"/>
              <a:t>Energy is conserved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Correction fluxes are much smaller </a:t>
            </a:r>
          </a:p>
        </p:txBody>
      </p:sp>
      <p:cxnSp>
        <p:nvCxnSpPr>
          <p:cNvPr id="47" name="Rechte verbindingslijn met pijl 46">
            <a:extLst>
              <a:ext uri="{FF2B5EF4-FFF2-40B4-BE49-F238E27FC236}">
                <a16:creationId xmlns:a16="http://schemas.microsoft.com/office/drawing/2014/main" id="{B044E78D-5082-4744-A5D7-4C2207B3749C}"/>
              </a:ext>
            </a:extLst>
          </p:cNvPr>
          <p:cNvCxnSpPr>
            <a:cxnSpLocks/>
          </p:cNvCxnSpPr>
          <p:nvPr/>
        </p:nvCxnSpPr>
        <p:spPr>
          <a:xfrm flipV="1">
            <a:off x="2390055" y="4741894"/>
            <a:ext cx="400874" cy="164857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" name="Tekstvak 47">
            <a:extLst>
              <a:ext uri="{FF2B5EF4-FFF2-40B4-BE49-F238E27FC236}">
                <a16:creationId xmlns:a16="http://schemas.microsoft.com/office/drawing/2014/main" id="{ECB093DE-EF51-4C12-BFF6-B1B213EB577F}"/>
              </a:ext>
            </a:extLst>
          </p:cNvPr>
          <p:cNvSpPr txBox="1"/>
          <p:nvPr/>
        </p:nvSpPr>
        <p:spPr>
          <a:xfrm>
            <a:off x="2150702" y="4255200"/>
            <a:ext cx="1077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7030A0"/>
                </a:solidFill>
              </a:rPr>
              <a:t>E flux</a:t>
            </a:r>
            <a:br>
              <a:rPr lang="en-US" sz="1400" b="1">
                <a:solidFill>
                  <a:srgbClr val="7030A0"/>
                </a:solidFill>
              </a:rPr>
            </a:br>
            <a:r>
              <a:rPr lang="en-US" sz="1400" b="1">
                <a:solidFill>
                  <a:srgbClr val="7030A0"/>
                </a:solidFill>
              </a:rPr>
              <a:t>+ 0  </a:t>
            </a:r>
          </a:p>
        </p:txBody>
      </p:sp>
      <p:cxnSp>
        <p:nvCxnSpPr>
          <p:cNvPr id="49" name="Rechte verbindingslijn met pijl 48">
            <a:extLst>
              <a:ext uri="{FF2B5EF4-FFF2-40B4-BE49-F238E27FC236}">
                <a16:creationId xmlns:a16="http://schemas.microsoft.com/office/drawing/2014/main" id="{0F2B46CE-0E2E-4FD3-99A1-8E8CB18CE2ED}"/>
              </a:ext>
            </a:extLst>
          </p:cNvPr>
          <p:cNvCxnSpPr>
            <a:cxnSpLocks/>
          </p:cNvCxnSpPr>
          <p:nvPr/>
        </p:nvCxnSpPr>
        <p:spPr>
          <a:xfrm flipH="1">
            <a:off x="7005477" y="4748130"/>
            <a:ext cx="336085" cy="191586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0" name="Tekstvak 49">
            <a:extLst>
              <a:ext uri="{FF2B5EF4-FFF2-40B4-BE49-F238E27FC236}">
                <a16:creationId xmlns:a16="http://schemas.microsoft.com/office/drawing/2014/main" id="{8BAD1EE6-9DE1-4320-A703-12C82370FB87}"/>
              </a:ext>
            </a:extLst>
          </p:cNvPr>
          <p:cNvSpPr txBox="1"/>
          <p:nvPr/>
        </p:nvSpPr>
        <p:spPr>
          <a:xfrm>
            <a:off x="6778981" y="4278360"/>
            <a:ext cx="108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</a:rPr>
              <a:t>E flux: </a:t>
            </a:r>
            <a:br>
              <a:rPr lang="en-US" sz="1400" b="1" dirty="0">
                <a:solidFill>
                  <a:srgbClr val="7030A0"/>
                </a:solidFill>
              </a:rPr>
            </a:br>
            <a:r>
              <a:rPr lang="en-US" sz="1400" b="1" dirty="0">
                <a:solidFill>
                  <a:srgbClr val="7030A0"/>
                </a:solidFill>
              </a:rPr>
              <a:t>-0.1*5°C</a:t>
            </a:r>
          </a:p>
        </p:txBody>
      </p:sp>
      <p:grpSp>
        <p:nvGrpSpPr>
          <p:cNvPr id="51" name="Groep 50">
            <a:extLst>
              <a:ext uri="{FF2B5EF4-FFF2-40B4-BE49-F238E27FC236}">
                <a16:creationId xmlns:a16="http://schemas.microsoft.com/office/drawing/2014/main" id="{7FA223A0-63C4-4868-9BBF-C4E89F20F6F0}"/>
              </a:ext>
            </a:extLst>
          </p:cNvPr>
          <p:cNvGrpSpPr/>
          <p:nvPr/>
        </p:nvGrpSpPr>
        <p:grpSpPr>
          <a:xfrm>
            <a:off x="9598013" y="624216"/>
            <a:ext cx="1784838" cy="1872114"/>
            <a:chOff x="43163" y="3691070"/>
            <a:chExt cx="1784838" cy="1872114"/>
          </a:xfrm>
        </p:grpSpPr>
        <p:grpSp>
          <p:nvGrpSpPr>
            <p:cNvPr id="52" name="Groep 51">
              <a:extLst>
                <a:ext uri="{FF2B5EF4-FFF2-40B4-BE49-F238E27FC236}">
                  <a16:creationId xmlns:a16="http://schemas.microsoft.com/office/drawing/2014/main" id="{C829CC9F-98BE-4253-8EA0-833FD157E3A4}"/>
                </a:ext>
              </a:extLst>
            </p:cNvPr>
            <p:cNvGrpSpPr/>
            <p:nvPr/>
          </p:nvGrpSpPr>
          <p:grpSpPr>
            <a:xfrm>
              <a:off x="98418" y="4030340"/>
              <a:ext cx="1601899" cy="1532844"/>
              <a:chOff x="949569" y="1766705"/>
              <a:chExt cx="2150793" cy="1941485"/>
            </a:xfrm>
          </p:grpSpPr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495A6697-D4BC-4D47-B88B-4B6D975FE248}"/>
                  </a:ext>
                </a:extLst>
              </p:cNvPr>
              <p:cNvSpPr/>
              <p:nvPr/>
            </p:nvSpPr>
            <p:spPr>
              <a:xfrm>
                <a:off x="949569" y="1766705"/>
                <a:ext cx="1784838" cy="1858352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CAEFB806-BDA4-4267-9891-1E1A4B93D8E8}"/>
                  </a:ext>
                </a:extLst>
              </p:cNvPr>
              <p:cNvSpPr/>
              <p:nvPr/>
            </p:nvSpPr>
            <p:spPr>
              <a:xfrm>
                <a:off x="949569" y="3003187"/>
                <a:ext cx="1784838" cy="614782"/>
              </a:xfrm>
              <a:prstGeom prst="rec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kstvak 55">
                <a:extLst>
                  <a:ext uri="{FF2B5EF4-FFF2-40B4-BE49-F238E27FC236}">
                    <a16:creationId xmlns:a16="http://schemas.microsoft.com/office/drawing/2014/main" id="{475B29C8-B26E-44F9-A874-587605D7B35A}"/>
                  </a:ext>
                </a:extLst>
              </p:cNvPr>
              <p:cNvSpPr txBox="1"/>
              <p:nvPr/>
            </p:nvSpPr>
            <p:spPr>
              <a:xfrm>
                <a:off x="1222130" y="2033649"/>
                <a:ext cx="1878232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90% Veg</a:t>
                </a:r>
              </a:p>
              <a:p>
                <a:r>
                  <a:rPr lang="en-US" sz="1600"/>
                  <a:t>10°C</a:t>
                </a:r>
              </a:p>
            </p:txBody>
          </p:sp>
          <p:sp>
            <p:nvSpPr>
              <p:cNvPr id="57" name="Tekstvak 56">
                <a:extLst>
                  <a:ext uri="{FF2B5EF4-FFF2-40B4-BE49-F238E27FC236}">
                    <a16:creationId xmlns:a16="http://schemas.microsoft.com/office/drawing/2014/main" id="{5C286D32-255D-4A06-A62E-AF033C780408}"/>
                  </a:ext>
                </a:extLst>
              </p:cNvPr>
              <p:cNvSpPr txBox="1"/>
              <p:nvPr/>
            </p:nvSpPr>
            <p:spPr>
              <a:xfrm>
                <a:off x="1227989" y="2967520"/>
                <a:ext cx="1452016" cy="74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10% Lake</a:t>
                </a:r>
              </a:p>
              <a:p>
                <a:r>
                  <a:rPr lang="en-US" sz="1600"/>
                  <a:t>20°C</a:t>
                </a:r>
              </a:p>
            </p:txBody>
          </p:sp>
        </p:grpSp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3C155332-4476-4AF2-9BFA-2AD8B8AF91D8}"/>
                </a:ext>
              </a:extLst>
            </p:cNvPr>
            <p:cNvSpPr txBox="1"/>
            <p:nvPr/>
          </p:nvSpPr>
          <p:spPr>
            <a:xfrm>
              <a:off x="43163" y="3691070"/>
              <a:ext cx="17848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Reference state</a:t>
              </a:r>
            </a:p>
          </p:txBody>
        </p:sp>
      </p:grpSp>
      <p:sp>
        <p:nvSpPr>
          <p:cNvPr id="58" name="Titel 1">
            <a:extLst>
              <a:ext uri="{FF2B5EF4-FFF2-40B4-BE49-F238E27FC236}">
                <a16:creationId xmlns:a16="http://schemas.microsoft.com/office/drawing/2014/main" id="{4D1DBE2B-82F0-4D28-ACE6-D1A2A5F3C614}"/>
              </a:ext>
            </a:extLst>
          </p:cNvPr>
          <p:cNvSpPr txBox="1">
            <a:spLocks/>
          </p:cNvSpPr>
          <p:nvPr/>
        </p:nvSpPr>
        <p:spPr>
          <a:xfrm>
            <a:off x="558697" y="5607365"/>
            <a:ext cx="1151735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Same principle for water and ice</a:t>
            </a:r>
          </a:p>
        </p:txBody>
      </p:sp>
    </p:spTree>
    <p:extLst>
      <p:ext uri="{BB962C8B-B14F-4D97-AF65-F5344CB8AC3E}">
        <p14:creationId xmlns:p14="http://schemas.microsoft.com/office/powerpoint/2010/main" val="57934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40" grpId="0" animBg="1"/>
      <p:bldP spid="141" grpId="0" animBg="1"/>
      <p:bldP spid="148" grpId="0" animBg="1"/>
      <p:bldP spid="152" grpId="0"/>
      <p:bldP spid="48" grpId="0"/>
      <p:bldP spid="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43D09A-451E-4642-AFE1-0F8C8A960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541" y="1253331"/>
            <a:ext cx="527266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Represent reservoirs in CLM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Choose Input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Implement dynamical lakes in CLM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Conserve water and energy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Look at global effects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Preliminary results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932BA872-1ABF-4E34-A284-AEF1CF32C053}"/>
              </a:ext>
            </a:extLst>
          </p:cNvPr>
          <p:cNvSpPr txBox="1">
            <a:spLocks/>
          </p:cNvSpPr>
          <p:nvPr/>
        </p:nvSpPr>
        <p:spPr>
          <a:xfrm>
            <a:off x="6919333" y="1253331"/>
            <a:ext cx="527266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9" name="Stroomdiagram: Ophalen 8">
            <a:extLst>
              <a:ext uri="{FF2B5EF4-FFF2-40B4-BE49-F238E27FC236}">
                <a16:creationId xmlns:a16="http://schemas.microsoft.com/office/drawing/2014/main" id="{00329F15-44A2-4C29-8E88-4799966A78F9}"/>
              </a:ext>
            </a:extLst>
          </p:cNvPr>
          <p:cNvSpPr/>
          <p:nvPr/>
        </p:nvSpPr>
        <p:spPr>
          <a:xfrm rot="5400000">
            <a:off x="487725" y="4148253"/>
            <a:ext cx="295507" cy="217449"/>
          </a:xfrm>
          <a:prstGeom prst="flowChartExtra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53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ijdelijke aanduiding voor inhoud 3">
            <a:extLst>
              <a:ext uri="{FF2B5EF4-FFF2-40B4-BE49-F238E27FC236}">
                <a16:creationId xmlns:a16="http://schemas.microsoft.com/office/drawing/2014/main" id="{BF27524F-AA42-4B35-89E1-31F4C5C143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7674751"/>
              </p:ext>
            </p:extLst>
          </p:nvPr>
        </p:nvGraphicFramePr>
        <p:xfrm>
          <a:off x="847982" y="1530842"/>
          <a:ext cx="2885164" cy="1688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5164">
                  <a:extLst>
                    <a:ext uri="{9D8B030D-6E8A-4147-A177-3AD203B41FA5}">
                      <a16:colId xmlns:a16="http://schemas.microsoft.com/office/drawing/2014/main" val="159840869"/>
                    </a:ext>
                  </a:extLst>
                </a:gridCol>
              </a:tblGrid>
              <a:tr h="347240">
                <a:tc>
                  <a:txBody>
                    <a:bodyPr/>
                    <a:lstStyle/>
                    <a:p>
                      <a:r>
                        <a:rPr lang="en-US" sz="1600"/>
                        <a:t>CLM Land-only</a:t>
                      </a:r>
                      <a:endParaRPr lang="en-US" sz="16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496673"/>
                  </a:ext>
                </a:extLst>
              </a:tr>
              <a:tr h="251677">
                <a:tc>
                  <a:txBody>
                    <a:bodyPr/>
                    <a:lstStyle/>
                    <a:p>
                      <a:r>
                        <a:rPr lang="en-US" sz="1600" dirty="0"/>
                        <a:t>1.9 x 2.5 ° </a:t>
                      </a:r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086938"/>
                  </a:ext>
                </a:extLst>
              </a:tr>
              <a:tr h="251677">
                <a:tc>
                  <a:txBody>
                    <a:bodyPr/>
                    <a:lstStyle/>
                    <a:p>
                      <a:r>
                        <a:rPr lang="en-US" sz="1600"/>
                        <a:t>1900 – 2000</a:t>
                      </a:r>
                      <a:endParaRPr lang="en-US" sz="16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102592"/>
                  </a:ext>
                </a:extLst>
              </a:tr>
              <a:tr h="251677">
                <a:tc>
                  <a:txBody>
                    <a:bodyPr/>
                    <a:lstStyle/>
                    <a:p>
                      <a:r>
                        <a:rPr lang="en-US" sz="1600"/>
                        <a:t>RES: </a:t>
                      </a:r>
                      <a:r>
                        <a:rPr lang="en-US" sz="16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dynamic lake area changes</a:t>
                      </a:r>
                      <a:endParaRPr lang="en-US" sz="16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319338"/>
                  </a:ext>
                </a:extLst>
              </a:tr>
              <a:tr h="305028">
                <a:tc>
                  <a:txBody>
                    <a:bodyPr/>
                    <a:lstStyle/>
                    <a:p>
                      <a:r>
                        <a:rPr lang="en-US" sz="1600" dirty="0"/>
                        <a:t>CTL: 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lake area constant at 1900</a:t>
                      </a:r>
                      <a:endParaRPr 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195063"/>
                  </a:ext>
                </a:extLst>
              </a:tr>
            </a:tbl>
          </a:graphicData>
        </a:graphic>
      </p:graphicFrame>
      <p:sp>
        <p:nvSpPr>
          <p:cNvPr id="12" name="Titel 1">
            <a:extLst>
              <a:ext uri="{FF2B5EF4-FFF2-40B4-BE49-F238E27FC236}">
                <a16:creationId xmlns:a16="http://schemas.microsoft.com/office/drawing/2014/main" id="{0FA9FF42-2A16-4972-9AD7-BEFB9D7CD4DE}"/>
              </a:ext>
            </a:extLst>
          </p:cNvPr>
          <p:cNvSpPr txBox="1">
            <a:spLocks/>
          </p:cNvSpPr>
          <p:nvPr/>
        </p:nvSpPr>
        <p:spPr>
          <a:xfrm>
            <a:off x="562890" y="-42099"/>
            <a:ext cx="1051560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Preliminary results</a:t>
            </a:r>
            <a:br>
              <a:rPr lang="en-US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cs typeface="Calibri Light"/>
              </a:rPr>
              <a:t>Lake area fraction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4E0AE72-C217-456D-B544-1868652F4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390" y="719395"/>
            <a:ext cx="8414610" cy="517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84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Afbeelding 31">
            <a:extLst>
              <a:ext uri="{FF2B5EF4-FFF2-40B4-BE49-F238E27FC236}">
                <a16:creationId xmlns:a16="http://schemas.microsoft.com/office/drawing/2014/main" id="{146C47F1-AAD2-4945-A772-567A21776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593" y="719395"/>
            <a:ext cx="8413407" cy="5177481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1EB8385B-1642-416F-B63C-B4B4E39D0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89" y="3549864"/>
            <a:ext cx="3921187" cy="2751607"/>
          </a:xfrm>
          <a:prstGeom prst="rect">
            <a:avLst/>
          </a:prstGeom>
        </p:spPr>
      </p:pic>
      <p:sp>
        <p:nvSpPr>
          <p:cNvPr id="33" name="Titel 1">
            <a:extLst>
              <a:ext uri="{FF2B5EF4-FFF2-40B4-BE49-F238E27FC236}">
                <a16:creationId xmlns:a16="http://schemas.microsoft.com/office/drawing/2014/main" id="{78A7D4CB-3D89-404D-9036-6E150E76F2A7}"/>
              </a:ext>
            </a:extLst>
          </p:cNvPr>
          <p:cNvSpPr txBox="1">
            <a:spLocks/>
          </p:cNvSpPr>
          <p:nvPr/>
        </p:nvSpPr>
        <p:spPr>
          <a:xfrm>
            <a:off x="562890" y="-42099"/>
            <a:ext cx="1051560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/>
              <a:t>Lake area increases</a:t>
            </a:r>
            <a:br>
              <a:rPr lang="en-US" sz="2800" b="1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800" b="1">
                <a:solidFill>
                  <a:schemeClr val="bg1">
                    <a:lumMod val="65000"/>
                  </a:schemeClr>
                </a:solidFill>
              </a:rPr>
              <a:t>with 8% over the 20</a:t>
            </a:r>
            <a:r>
              <a:rPr lang="en-US" sz="2800" b="1" baseline="30000">
                <a:solidFill>
                  <a:schemeClr val="bg1">
                    <a:lumMod val="65000"/>
                  </a:schemeClr>
                </a:solidFill>
              </a:rPr>
              <a:t>th</a:t>
            </a:r>
            <a:r>
              <a:rPr lang="en-US" sz="2800" b="1">
                <a:solidFill>
                  <a:schemeClr val="bg1">
                    <a:lumMod val="65000"/>
                  </a:schemeClr>
                </a:solidFill>
              </a:rPr>
              <a:t> century</a:t>
            </a:r>
          </a:p>
        </p:txBody>
      </p:sp>
      <p:graphicFrame>
        <p:nvGraphicFramePr>
          <p:cNvPr id="5" name="Tijdelijke aanduiding voor inhoud 3">
            <a:extLst>
              <a:ext uri="{FF2B5EF4-FFF2-40B4-BE49-F238E27FC236}">
                <a16:creationId xmlns:a16="http://schemas.microsoft.com/office/drawing/2014/main" id="{260F4CC6-80BA-4E70-B001-777152D529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1297863"/>
              </p:ext>
            </p:extLst>
          </p:nvPr>
        </p:nvGraphicFramePr>
        <p:xfrm>
          <a:off x="847982" y="1530842"/>
          <a:ext cx="2885164" cy="1688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5164">
                  <a:extLst>
                    <a:ext uri="{9D8B030D-6E8A-4147-A177-3AD203B41FA5}">
                      <a16:colId xmlns:a16="http://schemas.microsoft.com/office/drawing/2014/main" val="159840869"/>
                    </a:ext>
                  </a:extLst>
                </a:gridCol>
              </a:tblGrid>
              <a:tr h="347240">
                <a:tc>
                  <a:txBody>
                    <a:bodyPr/>
                    <a:lstStyle/>
                    <a:p>
                      <a:r>
                        <a:rPr lang="en-US" sz="1600"/>
                        <a:t>CLM Land-only</a:t>
                      </a:r>
                      <a:endParaRPr lang="en-US" sz="16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496673"/>
                  </a:ext>
                </a:extLst>
              </a:tr>
              <a:tr h="251677">
                <a:tc>
                  <a:txBody>
                    <a:bodyPr/>
                    <a:lstStyle/>
                    <a:p>
                      <a:r>
                        <a:rPr lang="en-US" sz="1600" dirty="0"/>
                        <a:t>1.9 x 2.5 ° </a:t>
                      </a:r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086938"/>
                  </a:ext>
                </a:extLst>
              </a:tr>
              <a:tr h="251677">
                <a:tc>
                  <a:txBody>
                    <a:bodyPr/>
                    <a:lstStyle/>
                    <a:p>
                      <a:r>
                        <a:rPr lang="en-US" sz="1600"/>
                        <a:t>1900 – 2000</a:t>
                      </a:r>
                      <a:endParaRPr lang="en-US" sz="16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102592"/>
                  </a:ext>
                </a:extLst>
              </a:tr>
              <a:tr h="251677">
                <a:tc>
                  <a:txBody>
                    <a:bodyPr/>
                    <a:lstStyle/>
                    <a:p>
                      <a:r>
                        <a:rPr lang="en-US" sz="1600"/>
                        <a:t>RES: </a:t>
                      </a:r>
                      <a:r>
                        <a:rPr lang="en-US" sz="16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dynamic lake area changes</a:t>
                      </a:r>
                      <a:endParaRPr lang="en-US" sz="16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319338"/>
                  </a:ext>
                </a:extLst>
              </a:tr>
              <a:tr h="305028">
                <a:tc>
                  <a:txBody>
                    <a:bodyPr/>
                    <a:lstStyle/>
                    <a:p>
                      <a:r>
                        <a:rPr lang="en-US" sz="1600" dirty="0"/>
                        <a:t>CTL: 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lake area constant at 1900</a:t>
                      </a:r>
                      <a:endParaRPr 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195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7774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D667592-AE5F-46C0-8EF6-662C4D7D7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9825"/>
            <a:ext cx="12192000" cy="913765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E1485EE-C084-4837-B5D6-22B0A05D2A3D}"/>
              </a:ext>
            </a:extLst>
          </p:cNvPr>
          <p:cNvSpPr txBox="1"/>
          <p:nvPr/>
        </p:nvSpPr>
        <p:spPr>
          <a:xfrm>
            <a:off x="0" y="-1316471"/>
            <a:ext cx="12192000" cy="9137650"/>
          </a:xfrm>
          <a:prstGeom prst="rect">
            <a:avLst/>
          </a:prstGeom>
          <a:solidFill>
            <a:schemeClr val="bg1">
              <a:lumMod val="75000"/>
              <a:alpha val="6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74ABD94-704E-480E-AF91-A99DBA1E1A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917" b="1"/>
          <a:stretch/>
        </p:blipFill>
        <p:spPr>
          <a:xfrm>
            <a:off x="556319" y="3261253"/>
            <a:ext cx="2086676" cy="1325563"/>
          </a:xfrm>
          <a:prstGeom prst="rect">
            <a:avLst/>
          </a:prstGeom>
          <a:ln>
            <a:solidFill>
              <a:srgbClr val="00339F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E073D93-8DA5-4225-BE72-AB545229C0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899" b="13178"/>
          <a:stretch/>
        </p:blipFill>
        <p:spPr>
          <a:xfrm>
            <a:off x="2964255" y="3261253"/>
            <a:ext cx="2086676" cy="1347501"/>
          </a:xfrm>
          <a:prstGeom prst="rect">
            <a:avLst/>
          </a:prstGeom>
          <a:ln>
            <a:solidFill>
              <a:srgbClr val="00339F"/>
            </a:solidFill>
          </a:ln>
        </p:spPr>
      </p:pic>
      <p:pic>
        <p:nvPicPr>
          <p:cNvPr id="6" name="Picture 4" descr="http://media.beam.usnews.com/8d/a34471077404b520946693ee59ccc7/media:3f7cccffe7c546309783334e194800eaMidwestFlooding.JPEG">
            <a:extLst>
              <a:ext uri="{FF2B5EF4-FFF2-40B4-BE49-F238E27FC236}">
                <a16:creationId xmlns:a16="http://schemas.microsoft.com/office/drawing/2014/main" id="{6FA970C6-6DDF-4A9B-847E-DB538EFFC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560" y="3261253"/>
            <a:ext cx="2021876" cy="1347501"/>
          </a:xfrm>
          <a:prstGeom prst="rect">
            <a:avLst/>
          </a:prstGeom>
          <a:noFill/>
          <a:ln>
            <a:solidFill>
              <a:srgbClr val="00339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498ABEB-643D-47BE-90B6-4EAAA59DB4D0}"/>
              </a:ext>
            </a:extLst>
          </p:cNvPr>
          <p:cNvSpPr txBox="1"/>
          <p:nvPr/>
        </p:nvSpPr>
        <p:spPr>
          <a:xfrm>
            <a:off x="762085" y="4714239"/>
            <a:ext cx="1975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Irrigation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C3CC4C9-93DD-49AA-957F-37CD1AC7B301}"/>
              </a:ext>
            </a:extLst>
          </p:cNvPr>
          <p:cNvSpPr txBox="1"/>
          <p:nvPr/>
        </p:nvSpPr>
        <p:spPr>
          <a:xfrm>
            <a:off x="2964255" y="4713266"/>
            <a:ext cx="1975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Hydropower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E99CECB-9168-48E5-BE3B-17BC1BF615FE}"/>
              </a:ext>
            </a:extLst>
          </p:cNvPr>
          <p:cNvSpPr txBox="1"/>
          <p:nvPr/>
        </p:nvSpPr>
        <p:spPr>
          <a:xfrm>
            <a:off x="5282817" y="4713266"/>
            <a:ext cx="1975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Flood control</a:t>
            </a:r>
          </a:p>
        </p:txBody>
      </p:sp>
      <p:pic>
        <p:nvPicPr>
          <p:cNvPr id="10" name="Picture 6" descr="Lake Chabot Boat Rentals and Fees | Lake Chabot Marina &amp;amp; Cafe">
            <a:extLst>
              <a:ext uri="{FF2B5EF4-FFF2-40B4-BE49-F238E27FC236}">
                <a16:creationId xmlns:a16="http://schemas.microsoft.com/office/drawing/2014/main" id="{1E35492B-D2D6-4344-BAE5-8EF0837E6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065" y="3261253"/>
            <a:ext cx="2021876" cy="1350225"/>
          </a:xfrm>
          <a:prstGeom prst="rect">
            <a:avLst/>
          </a:prstGeom>
          <a:noFill/>
          <a:ln>
            <a:solidFill>
              <a:srgbClr val="00339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1DD4B9E3-55F0-4E17-96F2-305E88C9CFA7}"/>
              </a:ext>
            </a:extLst>
          </p:cNvPr>
          <p:cNvSpPr txBox="1"/>
          <p:nvPr/>
        </p:nvSpPr>
        <p:spPr>
          <a:xfrm>
            <a:off x="7258726" y="4713266"/>
            <a:ext cx="260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Navigation and recreation</a:t>
            </a:r>
          </a:p>
        </p:txBody>
      </p:sp>
      <p:pic>
        <p:nvPicPr>
          <p:cNvPr id="12" name="Picture 8" descr="http://www.hgi-fire.com/wp-content/uploads/2011/07/Water-Supply.jpg">
            <a:extLst>
              <a:ext uri="{FF2B5EF4-FFF2-40B4-BE49-F238E27FC236}">
                <a16:creationId xmlns:a16="http://schemas.microsoft.com/office/drawing/2014/main" id="{43E4C0F9-C9F7-47AE-A6DF-E7A8D01E3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2" t="5131" r="2657" b="5131"/>
          <a:stretch/>
        </p:blipFill>
        <p:spPr bwMode="auto">
          <a:xfrm>
            <a:off x="9775736" y="3244225"/>
            <a:ext cx="1872093" cy="1364529"/>
          </a:xfrm>
          <a:prstGeom prst="rect">
            <a:avLst/>
          </a:prstGeom>
          <a:noFill/>
          <a:ln>
            <a:solidFill>
              <a:srgbClr val="00339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9D20FD8D-F9ED-47D9-A777-8C9DFE20EE22}"/>
              </a:ext>
            </a:extLst>
          </p:cNvPr>
          <p:cNvSpPr txBox="1"/>
          <p:nvPr/>
        </p:nvSpPr>
        <p:spPr>
          <a:xfrm>
            <a:off x="10005422" y="4713266"/>
            <a:ext cx="1975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Water supply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4596738-95FF-437E-B82E-8B8677A52A9E}"/>
              </a:ext>
            </a:extLst>
          </p:cNvPr>
          <p:cNvSpPr txBox="1">
            <a:spLocks/>
          </p:cNvSpPr>
          <p:nvPr/>
        </p:nvSpPr>
        <p:spPr>
          <a:xfrm>
            <a:off x="640197" y="270558"/>
            <a:ext cx="1051560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The role of reservoirs </a:t>
            </a:r>
            <a:br>
              <a:rPr lang="en-US" sz="2800" b="1" dirty="0">
                <a:solidFill>
                  <a:schemeClr val="bg1">
                    <a:lumMod val="65000"/>
                  </a:schemeClr>
                </a:solidFill>
              </a:rPr>
            </a:b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AA5925B8-4294-44A5-9D3A-8C09973721BA}"/>
              </a:ext>
            </a:extLst>
          </p:cNvPr>
          <p:cNvSpPr txBox="1">
            <a:spLocks/>
          </p:cNvSpPr>
          <p:nvPr/>
        </p:nvSpPr>
        <p:spPr>
          <a:xfrm>
            <a:off x="1729623" y="671554"/>
            <a:ext cx="9944275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/>
              <a:t>Impound 17% of annual continental discharge</a:t>
            </a:r>
          </a:p>
          <a:p>
            <a:pPr marL="0" indent="0" algn="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/>
              <a:t>Reduce global sea level with ~30 mm</a:t>
            </a:r>
          </a:p>
          <a:p>
            <a:pPr marL="0" indent="0" algn="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/>
              <a:t>Cover 9% of global lake area</a:t>
            </a:r>
          </a:p>
          <a:p>
            <a:pPr marL="0" indent="0" algn="r">
              <a:buFont typeface="Arial" panose="020B0604020202020204" pitchFamily="34" charset="0"/>
              <a:buNone/>
            </a:pPr>
            <a:br>
              <a:rPr lang="en-US" dirty="0"/>
            </a:b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C9CFEB9D-3E15-4ECB-9F10-D0202AA5FBDC}"/>
              </a:ext>
            </a:extLst>
          </p:cNvPr>
          <p:cNvSpPr txBox="1">
            <a:spLocks/>
          </p:cNvSpPr>
          <p:nvPr/>
        </p:nvSpPr>
        <p:spPr>
          <a:xfrm>
            <a:off x="957322" y="5199538"/>
            <a:ext cx="11971275" cy="10732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dirty="0"/>
              <a:t>How are reservoirs impacting the global climate?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82463923-2345-4A25-9B2B-F8E00B0071B9}"/>
              </a:ext>
            </a:extLst>
          </p:cNvPr>
          <p:cNvSpPr txBox="1">
            <a:spLocks/>
          </p:cNvSpPr>
          <p:nvPr/>
        </p:nvSpPr>
        <p:spPr>
          <a:xfrm>
            <a:off x="1178047" y="5760978"/>
            <a:ext cx="11971275" cy="10732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What is the effect of global lake area expansion in the 20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century?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How can reservoirs be represented in a LSM (Community Land Model)   </a:t>
            </a:r>
          </a:p>
          <a:p>
            <a:pPr marL="0" indent="0">
              <a:buFont typeface="Arial" panose="020B0604020202020204" pitchFamily="34" charset="0"/>
              <a:buNone/>
            </a:pPr>
            <a:br>
              <a:rPr lang="en-US" dirty="0"/>
            </a:b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83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3" grpId="0"/>
      <p:bldP spid="15" grpId="0"/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ijdelijke aanduiding voor inhoud 3">
            <a:extLst>
              <a:ext uri="{FF2B5EF4-FFF2-40B4-BE49-F238E27FC236}">
                <a16:creationId xmlns:a16="http://schemas.microsoft.com/office/drawing/2014/main" id="{BF27524F-AA42-4B35-89E1-31F4C5C143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0687697"/>
              </p:ext>
            </p:extLst>
          </p:nvPr>
        </p:nvGraphicFramePr>
        <p:xfrm>
          <a:off x="847982" y="1530842"/>
          <a:ext cx="2885164" cy="1688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5164">
                  <a:extLst>
                    <a:ext uri="{9D8B030D-6E8A-4147-A177-3AD203B41FA5}">
                      <a16:colId xmlns:a16="http://schemas.microsoft.com/office/drawing/2014/main" val="159840869"/>
                    </a:ext>
                  </a:extLst>
                </a:gridCol>
              </a:tblGrid>
              <a:tr h="347240">
                <a:tc>
                  <a:txBody>
                    <a:bodyPr/>
                    <a:lstStyle/>
                    <a:p>
                      <a:r>
                        <a:rPr lang="en-US" sz="1600"/>
                        <a:t>CLM Land-only</a:t>
                      </a:r>
                      <a:endParaRPr lang="en-US" sz="16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496673"/>
                  </a:ext>
                </a:extLst>
              </a:tr>
              <a:tr h="251677">
                <a:tc>
                  <a:txBody>
                    <a:bodyPr/>
                    <a:lstStyle/>
                    <a:p>
                      <a:r>
                        <a:rPr lang="en-US" sz="1600" dirty="0"/>
                        <a:t>1.9 x 2.5 ° </a:t>
                      </a:r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086938"/>
                  </a:ext>
                </a:extLst>
              </a:tr>
              <a:tr h="251677">
                <a:tc>
                  <a:txBody>
                    <a:bodyPr/>
                    <a:lstStyle/>
                    <a:p>
                      <a:r>
                        <a:rPr lang="en-US" sz="1600"/>
                        <a:t>1900 – 2000</a:t>
                      </a:r>
                      <a:endParaRPr lang="en-US" sz="16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102592"/>
                  </a:ext>
                </a:extLst>
              </a:tr>
              <a:tr h="251677">
                <a:tc>
                  <a:txBody>
                    <a:bodyPr/>
                    <a:lstStyle/>
                    <a:p>
                      <a:r>
                        <a:rPr lang="en-US" sz="1600"/>
                        <a:t>RES: </a:t>
                      </a:r>
                      <a:r>
                        <a:rPr lang="en-US" sz="16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dynamic lake area changes</a:t>
                      </a:r>
                      <a:endParaRPr lang="en-US" sz="16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319338"/>
                  </a:ext>
                </a:extLst>
              </a:tr>
              <a:tr h="305028">
                <a:tc>
                  <a:txBody>
                    <a:bodyPr/>
                    <a:lstStyle/>
                    <a:p>
                      <a:r>
                        <a:rPr lang="en-US" sz="1600" dirty="0"/>
                        <a:t>CTL: 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lake area constant at 1900</a:t>
                      </a:r>
                      <a:endParaRPr 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195063"/>
                  </a:ext>
                </a:extLst>
              </a:tr>
            </a:tbl>
          </a:graphicData>
        </a:graphic>
      </p:graphicFrame>
      <p:pic>
        <p:nvPicPr>
          <p:cNvPr id="9" name="Afbeelding 8">
            <a:extLst>
              <a:ext uri="{FF2B5EF4-FFF2-40B4-BE49-F238E27FC236}">
                <a16:creationId xmlns:a16="http://schemas.microsoft.com/office/drawing/2014/main" id="{3B756AC2-1819-46CF-B78C-CCB34C055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254" y="3292643"/>
            <a:ext cx="5465482" cy="336337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2539F0A-9B31-4D8F-8C99-DBCA5FDC6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8" y="3292644"/>
            <a:ext cx="5465483" cy="3363374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0FA9FF42-2A16-4972-9AD7-BEFB9D7CD4DE}"/>
              </a:ext>
            </a:extLst>
          </p:cNvPr>
          <p:cNvSpPr txBox="1">
            <a:spLocks/>
          </p:cNvSpPr>
          <p:nvPr/>
        </p:nvSpPr>
        <p:spPr>
          <a:xfrm>
            <a:off x="562890" y="-42099"/>
            <a:ext cx="1051560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Effects on radiation</a:t>
            </a:r>
            <a:br>
              <a:rPr lang="en-US" sz="2800" b="1" dirty="0">
                <a:solidFill>
                  <a:schemeClr val="bg1">
                    <a:lumMod val="65000"/>
                  </a:schemeClr>
                </a:solidFill>
              </a:rPr>
            </a:b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8491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ijdelijke aanduiding voor inhoud 3">
            <a:extLst>
              <a:ext uri="{FF2B5EF4-FFF2-40B4-BE49-F238E27FC236}">
                <a16:creationId xmlns:a16="http://schemas.microsoft.com/office/drawing/2014/main" id="{BF27524F-AA42-4B35-89E1-31F4C5C143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058960"/>
              </p:ext>
            </p:extLst>
          </p:nvPr>
        </p:nvGraphicFramePr>
        <p:xfrm>
          <a:off x="847982" y="1530842"/>
          <a:ext cx="2885164" cy="1688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5164">
                  <a:extLst>
                    <a:ext uri="{9D8B030D-6E8A-4147-A177-3AD203B41FA5}">
                      <a16:colId xmlns:a16="http://schemas.microsoft.com/office/drawing/2014/main" val="159840869"/>
                    </a:ext>
                  </a:extLst>
                </a:gridCol>
              </a:tblGrid>
              <a:tr h="347240">
                <a:tc>
                  <a:txBody>
                    <a:bodyPr/>
                    <a:lstStyle/>
                    <a:p>
                      <a:r>
                        <a:rPr lang="en-US" sz="1600"/>
                        <a:t>CLM Land-only</a:t>
                      </a:r>
                      <a:endParaRPr lang="en-US" sz="16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496673"/>
                  </a:ext>
                </a:extLst>
              </a:tr>
              <a:tr h="251677">
                <a:tc>
                  <a:txBody>
                    <a:bodyPr/>
                    <a:lstStyle/>
                    <a:p>
                      <a:r>
                        <a:rPr lang="en-US" sz="1600" dirty="0"/>
                        <a:t>1.9 x 2.5 ° </a:t>
                      </a:r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086938"/>
                  </a:ext>
                </a:extLst>
              </a:tr>
              <a:tr h="251677">
                <a:tc>
                  <a:txBody>
                    <a:bodyPr/>
                    <a:lstStyle/>
                    <a:p>
                      <a:r>
                        <a:rPr lang="en-US" sz="1600"/>
                        <a:t>1900 – 2000</a:t>
                      </a:r>
                      <a:endParaRPr lang="en-US" sz="16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102592"/>
                  </a:ext>
                </a:extLst>
              </a:tr>
              <a:tr h="251677">
                <a:tc>
                  <a:txBody>
                    <a:bodyPr/>
                    <a:lstStyle/>
                    <a:p>
                      <a:r>
                        <a:rPr lang="en-US" sz="1600"/>
                        <a:t>RES: </a:t>
                      </a:r>
                      <a:r>
                        <a:rPr lang="en-US" sz="16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dynamic lake area changes</a:t>
                      </a:r>
                      <a:endParaRPr lang="en-US" sz="16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319338"/>
                  </a:ext>
                </a:extLst>
              </a:tr>
              <a:tr h="305028">
                <a:tc>
                  <a:txBody>
                    <a:bodyPr/>
                    <a:lstStyle/>
                    <a:p>
                      <a:r>
                        <a:rPr lang="en-US" sz="1600" dirty="0"/>
                        <a:t>CTL: 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lake area constant at 1900</a:t>
                      </a:r>
                      <a:endParaRPr 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195063"/>
                  </a:ext>
                </a:extLst>
              </a:tr>
            </a:tbl>
          </a:graphicData>
        </a:graphic>
      </p:graphicFrame>
      <p:pic>
        <p:nvPicPr>
          <p:cNvPr id="9" name="Afbeelding 8">
            <a:extLst>
              <a:ext uri="{FF2B5EF4-FFF2-40B4-BE49-F238E27FC236}">
                <a16:creationId xmlns:a16="http://schemas.microsoft.com/office/drawing/2014/main" id="{3B756AC2-1819-46CF-B78C-CCB34C055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254" y="3292643"/>
            <a:ext cx="5465482" cy="3363374"/>
          </a:xfrm>
          <a:prstGeom prst="rect">
            <a:avLst/>
          </a:prstGeom>
        </p:spPr>
      </p:pic>
      <p:pic>
        <p:nvPicPr>
          <p:cNvPr id="10" name="Tijdelijke aanduiding voor inhoud 5">
            <a:extLst>
              <a:ext uri="{FF2B5EF4-FFF2-40B4-BE49-F238E27FC236}">
                <a16:creationId xmlns:a16="http://schemas.microsoft.com/office/drawing/2014/main" id="{A144B49F-8F35-40E7-878D-992A0AE2D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255" y="0"/>
            <a:ext cx="5465481" cy="336337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2539F0A-9B31-4D8F-8C99-DBCA5FDC6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8" y="3292644"/>
            <a:ext cx="5465483" cy="3363374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0FA9FF42-2A16-4972-9AD7-BEFB9D7CD4DE}"/>
              </a:ext>
            </a:extLst>
          </p:cNvPr>
          <p:cNvSpPr txBox="1">
            <a:spLocks/>
          </p:cNvSpPr>
          <p:nvPr/>
        </p:nvSpPr>
        <p:spPr>
          <a:xfrm>
            <a:off x="562890" y="-42099"/>
            <a:ext cx="1051560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Effects on radiation</a:t>
            </a:r>
            <a:br>
              <a:rPr lang="en-US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show local increases in Net Radiation</a:t>
            </a:r>
          </a:p>
        </p:txBody>
      </p:sp>
    </p:spTree>
    <p:extLst>
      <p:ext uri="{BB962C8B-B14F-4D97-AF65-F5344CB8AC3E}">
        <p14:creationId xmlns:p14="http://schemas.microsoft.com/office/powerpoint/2010/main" val="25253972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DB10A59-216A-4EE3-8D99-D111005D8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256" y="3292645"/>
            <a:ext cx="5465481" cy="336337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04CEDEA-E4A4-41B7-BFDD-0178B826D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" y="3292644"/>
            <a:ext cx="5465481" cy="3363373"/>
          </a:xfrm>
          <a:prstGeom prst="rect">
            <a:avLst/>
          </a:prstGeom>
        </p:spPr>
      </p:pic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E7365182-F377-48E0-BE05-DA53E90E8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255" y="0"/>
            <a:ext cx="5465481" cy="3363373"/>
          </a:xfr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6F55943B-78E9-4476-B3B6-5726999289F8}"/>
              </a:ext>
            </a:extLst>
          </p:cNvPr>
          <p:cNvSpPr txBox="1">
            <a:spLocks/>
          </p:cNvSpPr>
          <p:nvPr/>
        </p:nvSpPr>
        <p:spPr>
          <a:xfrm>
            <a:off x="715290" y="110301"/>
            <a:ext cx="1051560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Effects on surface energy fluxes</a:t>
            </a:r>
            <a:br>
              <a:rPr lang="en-US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show increase in LHF and decrease in SHF</a:t>
            </a:r>
          </a:p>
        </p:txBody>
      </p:sp>
    </p:spTree>
    <p:extLst>
      <p:ext uri="{BB962C8B-B14F-4D97-AF65-F5344CB8AC3E}">
        <p14:creationId xmlns:p14="http://schemas.microsoft.com/office/powerpoint/2010/main" val="29509411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E7D82BF0-1054-4EF8-9C38-E3E8A424A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8" y="3292644"/>
            <a:ext cx="5465481" cy="336337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FD0F67C-CD2F-4414-9C9B-707E19EE6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255" y="3292643"/>
            <a:ext cx="5465481" cy="336337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0A80251-2B28-4574-9B55-8EFE5F70F0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252" y="0"/>
            <a:ext cx="5465483" cy="3363373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DA332CCC-D932-45FC-A31E-014B7CF82B60}"/>
              </a:ext>
            </a:extLst>
          </p:cNvPr>
          <p:cNvSpPr txBox="1">
            <a:spLocks/>
          </p:cNvSpPr>
          <p:nvPr/>
        </p:nvSpPr>
        <p:spPr>
          <a:xfrm>
            <a:off x="688949" y="110300"/>
            <a:ext cx="1051560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Effects on temperature</a:t>
            </a:r>
            <a:br>
              <a:rPr lang="en-US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dampen extremes, largest for hot extreme</a:t>
            </a:r>
          </a:p>
        </p:txBody>
      </p:sp>
    </p:spTree>
    <p:extLst>
      <p:ext uri="{BB962C8B-B14F-4D97-AF65-F5344CB8AC3E}">
        <p14:creationId xmlns:p14="http://schemas.microsoft.com/office/powerpoint/2010/main" val="39385790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932BA872-1ABF-4E34-A284-AEF1CF32C053}"/>
              </a:ext>
            </a:extLst>
          </p:cNvPr>
          <p:cNvSpPr txBox="1">
            <a:spLocks/>
          </p:cNvSpPr>
          <p:nvPr/>
        </p:nvSpPr>
        <p:spPr>
          <a:xfrm>
            <a:off x="6919333" y="1253331"/>
            <a:ext cx="527266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BBD564AF-85A3-4184-996F-F0FEE960E3DA}"/>
              </a:ext>
            </a:extLst>
          </p:cNvPr>
          <p:cNvSpPr txBox="1">
            <a:spLocks/>
          </p:cNvSpPr>
          <p:nvPr/>
        </p:nvSpPr>
        <p:spPr>
          <a:xfrm>
            <a:off x="972541" y="1253331"/>
            <a:ext cx="527266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Represent reservoirs in CLM</a:t>
            </a:r>
            <a:br>
              <a:rPr lang="en-US"/>
            </a:br>
            <a:r>
              <a:rPr lang="en-US">
                <a:solidFill>
                  <a:schemeClr val="bg1">
                    <a:lumMod val="65000"/>
                  </a:schemeClr>
                </a:solidFill>
              </a:rPr>
              <a:t>Choose Input data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Implement dynamical lakes in CLM</a:t>
            </a:r>
            <a:br>
              <a:rPr lang="en-US"/>
            </a:br>
            <a:r>
              <a:rPr lang="en-US">
                <a:solidFill>
                  <a:schemeClr val="bg1">
                    <a:lumMod val="65000"/>
                  </a:schemeClr>
                </a:solidFill>
              </a:rPr>
              <a:t>Conserve water and energy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Look at global effects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>
                    <a:lumMod val="65000"/>
                  </a:schemeClr>
                </a:solidFill>
              </a:rPr>
              <a:t>Preliminary results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818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alf kader 1">
            <a:extLst>
              <a:ext uri="{FF2B5EF4-FFF2-40B4-BE49-F238E27FC236}">
                <a16:creationId xmlns:a16="http://schemas.microsoft.com/office/drawing/2014/main" id="{12F48D84-0898-4811-A328-FCAC09788AEC}"/>
              </a:ext>
            </a:extLst>
          </p:cNvPr>
          <p:cNvSpPr/>
          <p:nvPr/>
        </p:nvSpPr>
        <p:spPr>
          <a:xfrm rot="18790633">
            <a:off x="6338492" y="1440536"/>
            <a:ext cx="248527" cy="239022"/>
          </a:xfrm>
          <a:prstGeom prst="halfFrame">
            <a:avLst>
              <a:gd name="adj1" fmla="val 12500"/>
              <a:gd name="adj2" fmla="val 13889"/>
            </a:avLst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932BA872-1ABF-4E34-A284-AEF1CF32C053}"/>
              </a:ext>
            </a:extLst>
          </p:cNvPr>
          <p:cNvSpPr txBox="1">
            <a:spLocks/>
          </p:cNvSpPr>
          <p:nvPr/>
        </p:nvSpPr>
        <p:spPr>
          <a:xfrm>
            <a:off x="6919333" y="1253331"/>
            <a:ext cx="527266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Reservoirs, lake area and depths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from</a:t>
            </a:r>
            <a:r>
              <a:rPr lang="en-US" dirty="0"/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GRanD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HydroLAKES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ECC5E6CB-DDA3-460C-811A-E1C3ECC9768F}"/>
              </a:ext>
            </a:extLst>
          </p:cNvPr>
          <p:cNvSpPr txBox="1">
            <a:spLocks/>
          </p:cNvSpPr>
          <p:nvPr/>
        </p:nvSpPr>
        <p:spPr>
          <a:xfrm>
            <a:off x="972541" y="1253331"/>
            <a:ext cx="527266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Represent reservoirs in CLM</a:t>
            </a:r>
            <a:br>
              <a:rPr lang="en-US"/>
            </a:br>
            <a:r>
              <a:rPr lang="en-US">
                <a:solidFill>
                  <a:schemeClr val="bg1">
                    <a:lumMod val="65000"/>
                  </a:schemeClr>
                </a:solidFill>
              </a:rPr>
              <a:t>Choose Input data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Implement dynamical lakes in CLM</a:t>
            </a:r>
            <a:br>
              <a:rPr lang="en-US"/>
            </a:br>
            <a:r>
              <a:rPr lang="en-US">
                <a:solidFill>
                  <a:schemeClr val="bg1">
                    <a:lumMod val="65000"/>
                  </a:schemeClr>
                </a:solidFill>
              </a:rPr>
              <a:t>Conserve water and energy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Look at global effects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>
                    <a:lumMod val="65000"/>
                  </a:schemeClr>
                </a:solidFill>
              </a:rPr>
              <a:t>Preliminary results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6988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alf kader 1">
            <a:extLst>
              <a:ext uri="{FF2B5EF4-FFF2-40B4-BE49-F238E27FC236}">
                <a16:creationId xmlns:a16="http://schemas.microsoft.com/office/drawing/2014/main" id="{12F48D84-0898-4811-A328-FCAC09788AEC}"/>
              </a:ext>
            </a:extLst>
          </p:cNvPr>
          <p:cNvSpPr/>
          <p:nvPr/>
        </p:nvSpPr>
        <p:spPr>
          <a:xfrm rot="18790633">
            <a:off x="6338492" y="1440536"/>
            <a:ext cx="248527" cy="239022"/>
          </a:xfrm>
          <a:prstGeom prst="halfFrame">
            <a:avLst>
              <a:gd name="adj1" fmla="val 12500"/>
              <a:gd name="adj2" fmla="val 13889"/>
            </a:avLst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Half kader 3">
            <a:extLst>
              <a:ext uri="{FF2B5EF4-FFF2-40B4-BE49-F238E27FC236}">
                <a16:creationId xmlns:a16="http://schemas.microsoft.com/office/drawing/2014/main" id="{F012DF14-3D5D-48CC-939E-84A2BDA56AE5}"/>
              </a:ext>
            </a:extLst>
          </p:cNvPr>
          <p:cNvSpPr/>
          <p:nvPr/>
        </p:nvSpPr>
        <p:spPr>
          <a:xfrm rot="18790633">
            <a:off x="6338495" y="2836968"/>
            <a:ext cx="248527" cy="239022"/>
          </a:xfrm>
          <a:prstGeom prst="halfFrame">
            <a:avLst>
              <a:gd name="adj1" fmla="val 12500"/>
              <a:gd name="adj2" fmla="val 13889"/>
            </a:avLst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932BA872-1ABF-4E34-A284-AEF1CF32C053}"/>
              </a:ext>
            </a:extLst>
          </p:cNvPr>
          <p:cNvSpPr txBox="1">
            <a:spLocks/>
          </p:cNvSpPr>
          <p:nvPr/>
        </p:nvSpPr>
        <p:spPr>
          <a:xfrm>
            <a:off x="6919333" y="1253331"/>
            <a:ext cx="527266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Reservoirs, lake area and depths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from</a:t>
            </a:r>
            <a:r>
              <a:rPr lang="en-US" dirty="0"/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GRanD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HydroLAKES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Water and Energy conserved 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with baselines and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dynbal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fluxes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19D8A044-DB56-4D2F-8ACD-F60E3ED297BC}"/>
              </a:ext>
            </a:extLst>
          </p:cNvPr>
          <p:cNvSpPr txBox="1">
            <a:spLocks/>
          </p:cNvSpPr>
          <p:nvPr/>
        </p:nvSpPr>
        <p:spPr>
          <a:xfrm>
            <a:off x="972541" y="1253331"/>
            <a:ext cx="527266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Represent reservoirs in CLM</a:t>
            </a:r>
            <a:br>
              <a:rPr lang="en-US"/>
            </a:br>
            <a:r>
              <a:rPr lang="en-US">
                <a:solidFill>
                  <a:schemeClr val="bg1">
                    <a:lumMod val="65000"/>
                  </a:schemeClr>
                </a:solidFill>
              </a:rPr>
              <a:t>Choose Input data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Implement dynamical lakes in CLM</a:t>
            </a:r>
            <a:br>
              <a:rPr lang="en-US"/>
            </a:br>
            <a:r>
              <a:rPr lang="en-US">
                <a:solidFill>
                  <a:schemeClr val="bg1">
                    <a:lumMod val="65000"/>
                  </a:schemeClr>
                </a:solidFill>
              </a:rPr>
              <a:t>Conserve water and energy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Look at global effects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>
                    <a:lumMod val="65000"/>
                  </a:schemeClr>
                </a:solidFill>
              </a:rPr>
              <a:t>Preliminary results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7346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652BBFCD-3DC7-4BD0-86B3-9C8B3877CD90}"/>
              </a:ext>
            </a:extLst>
          </p:cNvPr>
          <p:cNvGrpSpPr/>
          <p:nvPr/>
        </p:nvGrpSpPr>
        <p:grpSpPr>
          <a:xfrm>
            <a:off x="6343245" y="1435783"/>
            <a:ext cx="239025" cy="3213786"/>
            <a:chOff x="8059243" y="1402330"/>
            <a:chExt cx="239025" cy="3213786"/>
          </a:xfrm>
        </p:grpSpPr>
        <p:sp>
          <p:nvSpPr>
            <p:cNvPr id="2" name="Half kader 1">
              <a:extLst>
                <a:ext uri="{FF2B5EF4-FFF2-40B4-BE49-F238E27FC236}">
                  <a16:creationId xmlns:a16="http://schemas.microsoft.com/office/drawing/2014/main" id="{12F48D84-0898-4811-A328-FCAC09788AEC}"/>
                </a:ext>
              </a:extLst>
            </p:cNvPr>
            <p:cNvSpPr/>
            <p:nvPr/>
          </p:nvSpPr>
          <p:spPr>
            <a:xfrm rot="18790633">
              <a:off x="8054490" y="1407083"/>
              <a:ext cx="248527" cy="239022"/>
            </a:xfrm>
            <a:prstGeom prst="halfFrame">
              <a:avLst>
                <a:gd name="adj1" fmla="val 12500"/>
                <a:gd name="adj2" fmla="val 13889"/>
              </a:avLst>
            </a:prstGeom>
            <a:solidFill>
              <a:srgbClr val="ED7D3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Half kader 3">
              <a:extLst>
                <a:ext uri="{FF2B5EF4-FFF2-40B4-BE49-F238E27FC236}">
                  <a16:creationId xmlns:a16="http://schemas.microsoft.com/office/drawing/2014/main" id="{F012DF14-3D5D-48CC-939E-84A2BDA56AE5}"/>
                </a:ext>
              </a:extLst>
            </p:cNvPr>
            <p:cNvSpPr/>
            <p:nvPr/>
          </p:nvSpPr>
          <p:spPr>
            <a:xfrm rot="18790633">
              <a:off x="8054493" y="2803515"/>
              <a:ext cx="248527" cy="239022"/>
            </a:xfrm>
            <a:prstGeom prst="halfFrame">
              <a:avLst>
                <a:gd name="adj1" fmla="val 12500"/>
                <a:gd name="adj2" fmla="val 13889"/>
              </a:avLst>
            </a:prstGeom>
            <a:solidFill>
              <a:srgbClr val="ED7D3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Half kader 4">
              <a:extLst>
                <a:ext uri="{FF2B5EF4-FFF2-40B4-BE49-F238E27FC236}">
                  <a16:creationId xmlns:a16="http://schemas.microsoft.com/office/drawing/2014/main" id="{2DF317C8-F9D9-4454-BE28-95D9AC4A6364}"/>
                </a:ext>
              </a:extLst>
            </p:cNvPr>
            <p:cNvSpPr/>
            <p:nvPr/>
          </p:nvSpPr>
          <p:spPr>
            <a:xfrm rot="18790633">
              <a:off x="8054492" y="4372342"/>
              <a:ext cx="248527" cy="239022"/>
            </a:xfrm>
            <a:prstGeom prst="halfFrame">
              <a:avLst>
                <a:gd name="adj1" fmla="val 12500"/>
                <a:gd name="adj2" fmla="val 13889"/>
              </a:avLst>
            </a:prstGeom>
            <a:solidFill>
              <a:srgbClr val="ED7D3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932BA872-1ABF-4E34-A284-AEF1CF32C053}"/>
              </a:ext>
            </a:extLst>
          </p:cNvPr>
          <p:cNvSpPr txBox="1">
            <a:spLocks/>
          </p:cNvSpPr>
          <p:nvPr/>
        </p:nvSpPr>
        <p:spPr>
          <a:xfrm>
            <a:off x="6919333" y="1253331"/>
            <a:ext cx="5272667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Reservoirs, lake area and depths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from</a:t>
            </a:r>
            <a:r>
              <a:rPr lang="en-US" dirty="0"/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GRanD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HydroLAKES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Water and Energy conserved 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with baselines and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dynbal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fluxes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Reservoir effects localized &amp; small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higher LHF, dampen T extremes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59E00F68-13A5-4E3E-B34A-8FC9AEEC8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541" y="1253331"/>
            <a:ext cx="527266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Represent reservoirs in CLM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Choose Input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Implement dynamical lakes in CLM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Conserve water and energy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Look at global effects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Preliminary results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0833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CE1DF7-92F0-4450-959C-1E201AAD1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276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Deploy coupled atmosphere – land simulations at 0.9°x1.25° resolution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To fully account for all the feedbacks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Perform model evaluation 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To see whether transient lake area improves the skill of CLM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Implement reservoir management rules in routing model</a:t>
            </a:r>
            <a:endParaRPr lang="en-US" dirty="0">
              <a:cs typeface="Calibri" panose="020F0502020204030204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To simulate effect on river discharge and improve river runoff 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4BBC2D5-DE9E-4A53-9F23-85FAF179B146}"/>
              </a:ext>
            </a:extLst>
          </p:cNvPr>
          <p:cNvSpPr txBox="1">
            <a:spLocks/>
          </p:cNvSpPr>
          <p:nvPr/>
        </p:nvSpPr>
        <p:spPr>
          <a:xfrm>
            <a:off x="838200" y="394177"/>
            <a:ext cx="1051560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Next steps</a:t>
            </a:r>
            <a:br>
              <a:rPr lang="en-US" sz="2800" b="1" dirty="0">
                <a:solidFill>
                  <a:schemeClr val="bg1">
                    <a:lumMod val="65000"/>
                  </a:schemeClr>
                </a:solidFill>
              </a:rPr>
            </a:b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1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2C1DDD67-26DB-4B25-A563-882C81172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45359"/>
            <a:ext cx="10515600" cy="411186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F1C0-44CE-4722-A2F0-77352D0F488E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Afbeelding 5">
            <a:extLst>
              <a:ext uri="{FF2B5EF4-FFF2-40B4-BE49-F238E27FC236}">
                <a16:creationId xmlns:a16="http://schemas.microsoft.com/office/drawing/2014/main" id="{3490856B-FCCF-4B14-BA98-E5EE871E08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7" b="13951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685644" y="6532123"/>
            <a:ext cx="4506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>
                <a:solidFill>
                  <a:schemeClr val="bg1">
                    <a:lumMod val="95000"/>
                  </a:schemeClr>
                </a:solidFill>
              </a:rPr>
              <a:t>Picture: Glen Canyon Dam Adaptive Management Program</a:t>
            </a:r>
          </a:p>
        </p:txBody>
      </p:sp>
      <p:sp>
        <p:nvSpPr>
          <p:cNvPr id="9" name="Rectangle 8"/>
          <p:cNvSpPr/>
          <p:nvPr/>
        </p:nvSpPr>
        <p:spPr>
          <a:xfrm>
            <a:off x="8138160" y="3756739"/>
            <a:ext cx="4061427" cy="899886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THANK YOU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5254" y="268585"/>
            <a:ext cx="2133432" cy="803613"/>
          </a:xfrm>
          <a:prstGeom prst="rect">
            <a:avLst/>
          </a:prstGeom>
          <a:solidFill>
            <a:srgbClr val="FFFFFF">
              <a:alpha val="52000"/>
            </a:srgbClr>
          </a:solidFill>
          <a:ln w="444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254" y="268585"/>
            <a:ext cx="2133432" cy="803613"/>
          </a:xfrm>
          <a:prstGeom prst="rect">
            <a:avLst/>
          </a:prstGeom>
        </p:spPr>
      </p:pic>
      <p:sp>
        <p:nvSpPr>
          <p:cNvPr id="10" name="Tijdelijke aanduiding voor tekst 23">
            <a:extLst>
              <a:ext uri="{FF2B5EF4-FFF2-40B4-BE49-F238E27FC236}">
                <a16:creationId xmlns:a16="http://schemas.microsoft.com/office/drawing/2014/main" id="{3C9FDDFA-D2A1-4AB1-963C-9DB9E5F4B18B}"/>
              </a:ext>
            </a:extLst>
          </p:cNvPr>
          <p:cNvSpPr txBox="1">
            <a:spLocks/>
          </p:cNvSpPr>
          <p:nvPr/>
        </p:nvSpPr>
        <p:spPr>
          <a:xfrm>
            <a:off x="8138160" y="4808315"/>
            <a:ext cx="4053840" cy="652221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</p:spPr>
        <p:txBody>
          <a:bodyPr vert="horz" wrap="square" lIns="90000" tIns="36000" rIns="91440" bIns="36000" rtlCol="0">
            <a:spAutoFit/>
          </a:bodyPr>
          <a:lstStyle>
            <a:lvl1pPr marL="0" indent="0" algn="l" defTabSz="914377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268288" indent="-257175" algn="l" defTabSz="914377" rtl="0" eaLnBrk="1" latinLnBrk="0" hangingPunct="1">
              <a:lnSpc>
                <a:spcPct val="95000"/>
              </a:lnSpc>
              <a:spcBef>
                <a:spcPts val="500"/>
              </a:spcBef>
              <a:buClr>
                <a:srgbClr val="FF5000"/>
              </a:buClr>
              <a:buSzPct val="90000"/>
              <a:buFont typeface="LucidaGrande" charset="0"/>
              <a:buChar char="▶︎"/>
              <a:tabLst/>
              <a:defRPr sz="1400" kern="120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671513" indent="-220663" algn="l" defTabSz="914377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90000"/>
              <a:buFont typeface="LucidaGrande" charset="0"/>
              <a:buChar char="▶︎"/>
              <a:tabLst/>
              <a:defRPr sz="1400" kern="120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073150" indent="-219075" algn="l" defTabSz="914377" rtl="0" eaLnBrk="1" latinLnBrk="0" hangingPunct="1">
              <a:lnSpc>
                <a:spcPct val="95000"/>
              </a:lnSpc>
              <a:spcBef>
                <a:spcPts val="500"/>
              </a:spcBef>
              <a:buClr>
                <a:srgbClr val="FF5000"/>
              </a:buClr>
              <a:buFont typeface="Arial"/>
              <a:buChar char="•"/>
              <a:tabLst/>
              <a:defRPr sz="1400" kern="120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476375" indent="-231775" algn="l" defTabSz="914377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1400" kern="120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en-GB" sz="2800" dirty="0">
                <a:latin typeface="+mn-lt"/>
              </a:rPr>
              <a:t>Inne.Vanderkelen@vub.be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12478A76-5604-49A3-BC04-69002D9C3B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54" y="1244200"/>
            <a:ext cx="2641599" cy="52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49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43D09A-451E-4642-AFE1-0F8C8A960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541" y="1253331"/>
            <a:ext cx="527266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Represent reservoirs in CLM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Choose Input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Implement dynamical lakes in CLM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Conserve water and energy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Look at global effects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Preliminary results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932BA872-1ABF-4E34-A284-AEF1CF32C053}"/>
              </a:ext>
            </a:extLst>
          </p:cNvPr>
          <p:cNvSpPr txBox="1">
            <a:spLocks/>
          </p:cNvSpPr>
          <p:nvPr/>
        </p:nvSpPr>
        <p:spPr>
          <a:xfrm>
            <a:off x="6919333" y="1253331"/>
            <a:ext cx="527266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7" name="Stroomdiagram: Ophalen 6">
            <a:extLst>
              <a:ext uri="{FF2B5EF4-FFF2-40B4-BE49-F238E27FC236}">
                <a16:creationId xmlns:a16="http://schemas.microsoft.com/office/drawing/2014/main" id="{C5B57E44-58FA-45EC-B694-5D6C2387E29C}"/>
              </a:ext>
            </a:extLst>
          </p:cNvPr>
          <p:cNvSpPr/>
          <p:nvPr/>
        </p:nvSpPr>
        <p:spPr>
          <a:xfrm rot="5400000">
            <a:off x="487725" y="1388326"/>
            <a:ext cx="295507" cy="217449"/>
          </a:xfrm>
          <a:prstGeom prst="flowChartExtra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roomdiagram: Ophalen 7">
            <a:extLst>
              <a:ext uri="{FF2B5EF4-FFF2-40B4-BE49-F238E27FC236}">
                <a16:creationId xmlns:a16="http://schemas.microsoft.com/office/drawing/2014/main" id="{B12ED80E-C85B-4B9C-B6DB-2CB6A4BF145C}"/>
              </a:ext>
            </a:extLst>
          </p:cNvPr>
          <p:cNvSpPr/>
          <p:nvPr/>
        </p:nvSpPr>
        <p:spPr>
          <a:xfrm rot="5400000">
            <a:off x="487725" y="2756209"/>
            <a:ext cx="295507" cy="217449"/>
          </a:xfrm>
          <a:prstGeom prst="flowChartExtra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roomdiagram: Ophalen 8">
            <a:extLst>
              <a:ext uri="{FF2B5EF4-FFF2-40B4-BE49-F238E27FC236}">
                <a16:creationId xmlns:a16="http://schemas.microsoft.com/office/drawing/2014/main" id="{00329F15-44A2-4C29-8E88-4799966A78F9}"/>
              </a:ext>
            </a:extLst>
          </p:cNvPr>
          <p:cNvSpPr/>
          <p:nvPr/>
        </p:nvSpPr>
        <p:spPr>
          <a:xfrm rot="5400000">
            <a:off x="487725" y="4148253"/>
            <a:ext cx="295507" cy="217449"/>
          </a:xfrm>
          <a:prstGeom prst="flowChartExtra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034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DDAF6F-FA61-4009-9A96-3A5C9CBE6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Extra slides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8FDC88A-22B5-4F6C-8C5F-E3E14773D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869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92C23F6F-7ED3-4480-A5A6-C774FAA26293}"/>
              </a:ext>
            </a:extLst>
          </p:cNvPr>
          <p:cNvSpPr txBox="1">
            <a:spLocks/>
          </p:cNvSpPr>
          <p:nvPr/>
        </p:nvSpPr>
        <p:spPr>
          <a:xfrm>
            <a:off x="562890" y="-42099"/>
            <a:ext cx="1151735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/>
              <a:t>Subtracting baselines minimize the needed correction fluxes</a:t>
            </a:r>
            <a:br>
              <a:rPr lang="en-US" sz="2800" b="1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800" b="1">
                <a:solidFill>
                  <a:schemeClr val="bg1">
                    <a:lumMod val="65000"/>
                  </a:schemeClr>
                </a:solidFill>
              </a:rPr>
              <a:t>Illustrated with heat correction fluxes for two lakes</a:t>
            </a: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C6225E40-47B0-4C99-92F6-FAF21BE02F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299768"/>
              </p:ext>
            </p:extLst>
          </p:nvPr>
        </p:nvGraphicFramePr>
        <p:xfrm>
          <a:off x="731838" y="1743312"/>
          <a:ext cx="9755494" cy="37147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0987">
                  <a:extLst>
                    <a:ext uri="{9D8B030D-6E8A-4147-A177-3AD203B41FA5}">
                      <a16:colId xmlns:a16="http://schemas.microsoft.com/office/drawing/2014/main" val="985504419"/>
                    </a:ext>
                  </a:extLst>
                </a:gridCol>
                <a:gridCol w="1606111">
                  <a:extLst>
                    <a:ext uri="{9D8B030D-6E8A-4147-A177-3AD203B41FA5}">
                      <a16:colId xmlns:a16="http://schemas.microsoft.com/office/drawing/2014/main" val="3291792986"/>
                    </a:ext>
                  </a:extLst>
                </a:gridCol>
                <a:gridCol w="1729290">
                  <a:extLst>
                    <a:ext uri="{9D8B030D-6E8A-4147-A177-3AD203B41FA5}">
                      <a16:colId xmlns:a16="http://schemas.microsoft.com/office/drawing/2014/main" val="1169659112"/>
                    </a:ext>
                  </a:extLst>
                </a:gridCol>
                <a:gridCol w="1639014">
                  <a:extLst>
                    <a:ext uri="{9D8B030D-6E8A-4147-A177-3AD203B41FA5}">
                      <a16:colId xmlns:a16="http://schemas.microsoft.com/office/drawing/2014/main" val="1177816601"/>
                    </a:ext>
                  </a:extLst>
                </a:gridCol>
                <a:gridCol w="1710092">
                  <a:extLst>
                    <a:ext uri="{9D8B030D-6E8A-4147-A177-3AD203B41FA5}">
                      <a16:colId xmlns:a16="http://schemas.microsoft.com/office/drawing/2014/main" val="2042557507"/>
                    </a:ext>
                  </a:extLst>
                </a:gridCol>
              </a:tblGrid>
              <a:tr h="471488"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/>
                        <a:t>Nasser Reservoir (Egypt &amp; Sudan)</a:t>
                      </a:r>
                      <a:endParaRPr lang="en-US" sz="18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err="1"/>
                        <a:t>Khantayskoye</a:t>
                      </a:r>
                      <a:r>
                        <a:rPr lang="en-GB" sz="1800"/>
                        <a:t> Reservoir (Russia)</a:t>
                      </a:r>
                      <a:endParaRPr lang="en-US"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035671"/>
                  </a:ext>
                </a:extLst>
              </a:tr>
              <a:tr h="47148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Δ</a:t>
                      </a:r>
                      <a:r>
                        <a:rPr lang="nl-BE" sz="180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lake %   </a:t>
                      </a:r>
                      <a:endParaRPr lang="en-US" sz="1800" b="0" i="0" u="none" strike="noStrike" kern="12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+ 5 %</a:t>
                      </a:r>
                      <a:endParaRPr lang="en-US" sz="1800" b="0" i="0" u="none" strike="noStrike" kern="12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en-US" sz="18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+ 6 %</a:t>
                      </a:r>
                      <a:endParaRPr lang="en-US" sz="1800" b="0" i="0" u="none" strike="noStrike" kern="12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621350"/>
                  </a:ext>
                </a:extLst>
              </a:tr>
              <a:tr h="309008">
                <a:tc>
                  <a:txBody>
                    <a:bodyPr/>
                    <a:lstStyle/>
                    <a:p>
                      <a:pPr algn="r"/>
                      <a:endParaRPr lang="en-US" sz="18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588414"/>
                  </a:ext>
                </a:extLst>
              </a:tr>
              <a:tr h="471488">
                <a:tc>
                  <a:txBody>
                    <a:bodyPr/>
                    <a:lstStyle/>
                    <a:p>
                      <a:pPr algn="r"/>
                      <a:endParaRPr lang="en-US" sz="18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No Baselines</a:t>
                      </a:r>
                      <a:endParaRPr lang="en-US" sz="18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Baselines</a:t>
                      </a:r>
                      <a:endParaRPr lang="en-US" sz="18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R="36000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No Baselines</a:t>
                      </a:r>
                      <a:endParaRPr lang="en-US" sz="18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Baselines</a:t>
                      </a:r>
                      <a:endParaRPr lang="en-US" sz="18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168850"/>
                  </a:ext>
                </a:extLst>
              </a:tr>
              <a:tr h="471488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>
                          <a:effectLst/>
                        </a:rPr>
                        <a:t>Heat correction flux (W/m²)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-0.93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0.48   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R="360000" anchor="b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0.78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0.53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51690998"/>
                  </a:ext>
                </a:extLst>
              </a:tr>
              <a:tr h="320515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% of Sensible Heat Flux </a:t>
                      </a:r>
                      <a:endParaRPr lang="en-US" sz="18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3 %</a:t>
                      </a:r>
                      <a:endParaRPr lang="en-US" sz="18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1%</a:t>
                      </a:r>
                      <a:endParaRPr lang="en-US" sz="18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R="360000" anchor="b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5%</a:t>
                      </a:r>
                      <a:endParaRPr lang="en-US" sz="18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3%</a:t>
                      </a:r>
                      <a:endParaRPr lang="en-US" sz="18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8009253"/>
                  </a:ext>
                </a:extLst>
              </a:tr>
              <a:tr h="320515">
                <a:tc>
                  <a:txBody>
                    <a:bodyPr/>
                    <a:lstStyle/>
                    <a:p>
                      <a:pPr algn="r" fontAlgn="t"/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R="360000" anchor="b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607517073"/>
                  </a:ext>
                </a:extLst>
              </a:tr>
              <a:tr h="183834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>
                          <a:effectLst/>
                        </a:rPr>
                        <a:t>Water correction flux (m/year)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0.67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0.14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R="360000" anchor="b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0.66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0.07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680676695"/>
                  </a:ext>
                </a:extLst>
              </a:tr>
              <a:tr h="320515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% of runoff </a:t>
                      </a:r>
                      <a:endParaRPr lang="en-US" sz="18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670 %</a:t>
                      </a:r>
                      <a:endParaRPr lang="en-US" sz="18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140 %</a:t>
                      </a:r>
                      <a:endParaRPr lang="en-US" sz="18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R="360000" anchor="b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244 %</a:t>
                      </a:r>
                      <a:endParaRPr lang="en-US" sz="18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26 %</a:t>
                      </a:r>
                      <a:endParaRPr lang="en-US" sz="18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0043983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2283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30B12E39-8310-4050-8D33-A93DAFD131DA}"/>
              </a:ext>
            </a:extLst>
          </p:cNvPr>
          <p:cNvSpPr txBox="1">
            <a:spLocks/>
          </p:cNvSpPr>
          <p:nvPr/>
        </p:nvSpPr>
        <p:spPr>
          <a:xfrm>
            <a:off x="562890" y="-42099"/>
            <a:ext cx="1151735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0000"/>
                </a:solidFill>
              </a:rPr>
              <a:t>Global maximal correction fluxes </a:t>
            </a:r>
            <a:br>
              <a:rPr lang="en-US" sz="2800" b="1" dirty="0"/>
            </a:b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After a 100-year 2° simulation</a:t>
            </a:r>
            <a:endParaRPr lang="en-US" dirty="0">
              <a:solidFill>
                <a:schemeClr val="bg1">
                  <a:lumMod val="65000"/>
                </a:schemeClr>
              </a:solidFill>
              <a:cs typeface="Calibri Light" panose="020F0302020204030204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2CBCDA8-6FCF-4B89-B955-C3A8837A4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94" y="94590"/>
            <a:ext cx="4995978" cy="3074448"/>
          </a:xfrm>
          <a:prstGeom prst="rect">
            <a:avLst/>
          </a:prstGeom>
        </p:spPr>
      </p:pic>
      <p:pic>
        <p:nvPicPr>
          <p:cNvPr id="6" name="Tijdelijke aanduiding voor inhoud 3">
            <a:extLst>
              <a:ext uri="{FF2B5EF4-FFF2-40B4-BE49-F238E27FC236}">
                <a16:creationId xmlns:a16="http://schemas.microsoft.com/office/drawing/2014/main" id="{B589B354-1A94-43B4-9599-555F7B03F1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09" y="3482344"/>
            <a:ext cx="4710070" cy="289850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7B0DFC6-4C5F-4CF4-97CE-7BA7A882B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267" y="3429000"/>
            <a:ext cx="4901405" cy="3016249"/>
          </a:xfrm>
          <a:prstGeom prst="rect">
            <a:avLst/>
          </a:prstGeom>
        </p:spPr>
      </p:pic>
      <p:graphicFrame>
        <p:nvGraphicFramePr>
          <p:cNvPr id="8" name="Tijdelijke aanduiding voor inhoud 3">
            <a:extLst>
              <a:ext uri="{FF2B5EF4-FFF2-40B4-BE49-F238E27FC236}">
                <a16:creationId xmlns:a16="http://schemas.microsoft.com/office/drawing/2014/main" id="{206FC247-78B7-4FA4-B0BD-AFC6B34C03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1167889"/>
              </p:ext>
            </p:extLst>
          </p:nvPr>
        </p:nvGraphicFramePr>
        <p:xfrm>
          <a:off x="1100022" y="1509641"/>
          <a:ext cx="3350058" cy="1353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5029">
                  <a:extLst>
                    <a:ext uri="{9D8B030D-6E8A-4147-A177-3AD203B41FA5}">
                      <a16:colId xmlns:a16="http://schemas.microsoft.com/office/drawing/2014/main" val="159840869"/>
                    </a:ext>
                  </a:extLst>
                </a:gridCol>
                <a:gridCol w="1675029">
                  <a:extLst>
                    <a:ext uri="{9D8B030D-6E8A-4147-A177-3AD203B41FA5}">
                      <a16:colId xmlns:a16="http://schemas.microsoft.com/office/drawing/2014/main" val="4285635793"/>
                    </a:ext>
                  </a:extLst>
                </a:gridCol>
              </a:tblGrid>
              <a:tr h="347240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Correction flux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Global maximum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496673"/>
                  </a:ext>
                </a:extLst>
              </a:tr>
              <a:tr h="251677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2.6   W/m²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086938"/>
                  </a:ext>
                </a:extLst>
              </a:tr>
              <a:tr h="251677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Liquid water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0.32 m/year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102592"/>
                  </a:ext>
                </a:extLst>
              </a:tr>
              <a:tr h="251677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0.03 m/year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319338"/>
                  </a:ext>
                </a:extLst>
              </a:tr>
            </a:tbl>
          </a:graphicData>
        </a:graphic>
      </p:graphicFrame>
      <p:sp>
        <p:nvSpPr>
          <p:cNvPr id="2" name="Tekstvak 1">
            <a:extLst>
              <a:ext uri="{FF2B5EF4-FFF2-40B4-BE49-F238E27FC236}">
                <a16:creationId xmlns:a16="http://schemas.microsoft.com/office/drawing/2014/main" id="{664C0942-102A-4F7F-9A19-0D3BBEEBE12D}"/>
              </a:ext>
            </a:extLst>
          </p:cNvPr>
          <p:cNvSpPr txBox="1"/>
          <p:nvPr/>
        </p:nvSpPr>
        <p:spPr>
          <a:xfrm>
            <a:off x="6699126" y="190130"/>
            <a:ext cx="1361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Energy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DFBD163-7F6F-46B0-9315-881731054C07}"/>
              </a:ext>
            </a:extLst>
          </p:cNvPr>
          <p:cNvSpPr txBox="1"/>
          <p:nvPr/>
        </p:nvSpPr>
        <p:spPr>
          <a:xfrm>
            <a:off x="6797123" y="3651621"/>
            <a:ext cx="1361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Ice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43A6FA2-B570-4297-9069-6895BD34BEB3}"/>
              </a:ext>
            </a:extLst>
          </p:cNvPr>
          <p:cNvSpPr txBox="1"/>
          <p:nvPr/>
        </p:nvSpPr>
        <p:spPr>
          <a:xfrm>
            <a:off x="299525" y="3647279"/>
            <a:ext cx="1361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Liquid</a:t>
            </a:r>
          </a:p>
        </p:txBody>
      </p:sp>
    </p:spTree>
    <p:extLst>
      <p:ext uri="{BB962C8B-B14F-4D97-AF65-F5344CB8AC3E}">
        <p14:creationId xmlns:p14="http://schemas.microsoft.com/office/powerpoint/2010/main" val="2041812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15DB566-9D74-4533-8A5E-04B4AAB0C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F1C0-44CE-4722-A2F0-77352D0F488E}" type="slidenum">
              <a:rPr lang="en-US" smtClean="0"/>
              <a:pPr/>
              <a:t>43</a:t>
            </a:fld>
            <a:endParaRPr lang="en-US"/>
          </a:p>
        </p:txBody>
      </p:sp>
      <p:graphicFrame>
        <p:nvGraphicFramePr>
          <p:cNvPr id="8" name="Tijdelijke aanduiding voor inhoud 9">
            <a:extLst>
              <a:ext uri="{FF2B5EF4-FFF2-40B4-BE49-F238E27FC236}">
                <a16:creationId xmlns:a16="http://schemas.microsoft.com/office/drawing/2014/main" id="{F29F6F6D-C9A1-498B-90CF-70D6B98388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9523165"/>
              </p:ext>
            </p:extLst>
          </p:nvPr>
        </p:nvGraphicFramePr>
        <p:xfrm>
          <a:off x="323875" y="813639"/>
          <a:ext cx="11544249" cy="523072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826658">
                  <a:extLst>
                    <a:ext uri="{9D8B030D-6E8A-4147-A177-3AD203B41FA5}">
                      <a16:colId xmlns:a16="http://schemas.microsoft.com/office/drawing/2014/main" val="1748339053"/>
                    </a:ext>
                  </a:extLst>
                </a:gridCol>
                <a:gridCol w="4910667">
                  <a:extLst>
                    <a:ext uri="{9D8B030D-6E8A-4147-A177-3AD203B41FA5}">
                      <a16:colId xmlns:a16="http://schemas.microsoft.com/office/drawing/2014/main" val="1867577833"/>
                    </a:ext>
                  </a:extLst>
                </a:gridCol>
                <a:gridCol w="4806924">
                  <a:extLst>
                    <a:ext uri="{9D8B030D-6E8A-4147-A177-3AD203B41FA5}">
                      <a16:colId xmlns:a16="http://schemas.microsoft.com/office/drawing/2014/main" val="1770869265"/>
                    </a:ext>
                  </a:extLst>
                </a:gridCol>
              </a:tblGrid>
              <a:tr h="661706"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err="1"/>
                        <a:t>HydroLAKES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GLDB v3 (+)</a:t>
                      </a:r>
                    </a:p>
                    <a:p>
                      <a:pPr algn="ctr"/>
                      <a:r>
                        <a:rPr lang="en-US" sz="1600" b="0" i="1"/>
                        <a:t>(v1 originally used in CLM)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884242"/>
                  </a:ext>
                </a:extLst>
              </a:tr>
              <a:tr h="473574">
                <a:tc>
                  <a:txBody>
                    <a:bodyPr/>
                    <a:lstStyle/>
                    <a:p>
                      <a:pPr algn="l"/>
                      <a:r>
                        <a:rPr lang="en-US" b="1"/>
                        <a:t>Format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/>
                        <a:t>Lake polygons</a:t>
                      </a:r>
                    </a:p>
                    <a:p>
                      <a:pPr algn="l"/>
                      <a:r>
                        <a:rPr lang="en-US" b="0"/>
                        <a:t>(1 427 688 lakes &gt; 0.1 km²)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/>
                        <a:t>Raster (lake percent; 1 km)</a:t>
                      </a:r>
                    </a:p>
                    <a:p>
                      <a:pPr algn="l"/>
                      <a:endParaRPr lang="en-US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38015"/>
                  </a:ext>
                </a:extLst>
              </a:tr>
              <a:tr h="834697">
                <a:tc>
                  <a:txBody>
                    <a:bodyPr/>
                    <a:lstStyle/>
                    <a:p>
                      <a:pPr algn="l"/>
                      <a:r>
                        <a:rPr lang="en-US" b="1"/>
                        <a:t>Data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err="1"/>
                        <a:t>CanVec</a:t>
                      </a:r>
                      <a:r>
                        <a:rPr lang="en-US" b="0"/>
                        <a:t>, SRTM SWBD, GLWD, NHD, ECRINS, manual mapping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/>
                        <a:t>in situ info 14 960 lakes (depth), lake coverage from ECOCLIMAP2; in v3 updated with JRC Global Surface Water Explorer (GSWE)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188542"/>
                  </a:ext>
                </a:extLst>
              </a:tr>
              <a:tr h="473574">
                <a:tc>
                  <a:txBody>
                    <a:bodyPr/>
                    <a:lstStyle/>
                    <a:p>
                      <a:pPr algn="l"/>
                      <a:r>
                        <a:rPr lang="en-US" b="1"/>
                        <a:t>Rivers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/>
                        <a:t>No rivers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/>
                        <a:t>Yes (distinguish between lake/river type by ECOCLIMAP2)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007965"/>
                  </a:ext>
                </a:extLst>
              </a:tr>
              <a:tr h="473574">
                <a:tc>
                  <a:txBody>
                    <a:bodyPr/>
                    <a:lstStyle/>
                    <a:p>
                      <a:pPr algn="l"/>
                      <a:r>
                        <a:rPr lang="en-US" b="1"/>
                        <a:t>Scale/resolution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/>
                        <a:t>general 1:250000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/>
                        <a:t>1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434514"/>
                  </a:ext>
                </a:extLst>
              </a:tr>
              <a:tr h="473574">
                <a:tc>
                  <a:txBody>
                    <a:bodyPr/>
                    <a:lstStyle/>
                    <a:p>
                      <a:pPr algn="l"/>
                      <a:r>
                        <a:rPr lang="en-US" b="1"/>
                        <a:t>Lake depths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/>
                        <a:t>estimated by prediction model with topography; </a:t>
                      </a:r>
                    </a:p>
                    <a:p>
                      <a:pPr algn="l"/>
                      <a:r>
                        <a:rPr lang="en-US" b="0"/>
                        <a:t>Lakes &gt; 500km² from literature</a:t>
                      </a:r>
                    </a:p>
                    <a:p>
                      <a:pPr algn="l"/>
                      <a:r>
                        <a:rPr lang="en-US" b="0"/>
                        <a:t>1 value per lake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/>
                        <a:t>in situ info about 14 960 lakes, indirect estimates based on geology for every grid cell</a:t>
                      </a:r>
                      <a:br>
                        <a:rPr lang="en-US" b="0"/>
                      </a:br>
                      <a:r>
                        <a:rPr lang="en-US" b="0"/>
                        <a:t>bathymetry (for large lakes?)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6369327"/>
                  </a:ext>
                </a:extLst>
              </a:tr>
              <a:tr h="473574">
                <a:tc>
                  <a:txBody>
                    <a:bodyPr/>
                    <a:lstStyle/>
                    <a:p>
                      <a:pPr algn="l"/>
                      <a:r>
                        <a:rPr lang="en-US" b="1"/>
                        <a:t>Reference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err="1"/>
                        <a:t>Messager</a:t>
                      </a:r>
                      <a:r>
                        <a:rPr lang="en-US" b="0"/>
                        <a:t> et al.,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b="0"/>
                        <a:t>Choulga et al., 2014 (v2)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132597"/>
                  </a:ext>
                </a:extLst>
              </a:tr>
              <a:tr h="473574">
                <a:tc>
                  <a:txBody>
                    <a:bodyPr/>
                    <a:lstStyle/>
                    <a:p>
                      <a:pPr algn="l"/>
                      <a:r>
                        <a:rPr lang="en-US" b="1"/>
                        <a:t>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/>
                        <a:t>Coupled with </a:t>
                      </a:r>
                      <a:r>
                        <a:rPr lang="en-US" b="0" err="1"/>
                        <a:t>GRanD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/>
                        <a:t>Used in many climate models (ECMWF, HIRLAM)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5374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55487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3C2F4D-F5F9-4A6D-97BB-95F817205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C489876-122E-4BED-BEE2-120FAA04F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F1C0-44CE-4722-A2F0-77352D0F488E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13" name="Tijdelijke aanduiding voor inhoud 12">
            <a:extLst>
              <a:ext uri="{FF2B5EF4-FFF2-40B4-BE49-F238E27FC236}">
                <a16:creationId xmlns:a16="http://schemas.microsoft.com/office/drawing/2014/main" id="{DB812272-1F07-4A7B-9B4A-710328BF11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-161925"/>
            <a:ext cx="11475720" cy="7650481"/>
          </a:xfrm>
        </p:spPr>
      </p:pic>
    </p:spTree>
    <p:extLst>
      <p:ext uri="{BB962C8B-B14F-4D97-AF65-F5344CB8AC3E}">
        <p14:creationId xmlns:p14="http://schemas.microsoft.com/office/powerpoint/2010/main" val="13224242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3C2F4D-F5F9-4A6D-97BB-95F817205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C489876-122E-4BED-BEE2-120FAA04F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F1C0-44CE-4722-A2F0-77352D0F488E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13" name="Tijdelijke aanduiding voor inhoud 12">
            <a:extLst>
              <a:ext uri="{FF2B5EF4-FFF2-40B4-BE49-F238E27FC236}">
                <a16:creationId xmlns:a16="http://schemas.microsoft.com/office/drawing/2014/main" id="{DB812272-1F07-4A7B-9B4A-710328BF11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-161925"/>
            <a:ext cx="11475720" cy="7650481"/>
          </a:xfr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4D0AAD7-03FD-4EFC-AF1C-691B4807D688}"/>
              </a:ext>
            </a:extLst>
          </p:cNvPr>
          <p:cNvSpPr/>
          <p:nvPr/>
        </p:nvSpPr>
        <p:spPr>
          <a:xfrm>
            <a:off x="6013579" y="2631233"/>
            <a:ext cx="200609" cy="177282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F4BE177-356B-4CCA-8C48-45DA66C04AA0}"/>
              </a:ext>
            </a:extLst>
          </p:cNvPr>
          <p:cNvSpPr/>
          <p:nvPr/>
        </p:nvSpPr>
        <p:spPr>
          <a:xfrm>
            <a:off x="6576526" y="1822580"/>
            <a:ext cx="200609" cy="177282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81EDFD45-6542-4046-8B44-B8A369123D07}"/>
              </a:ext>
            </a:extLst>
          </p:cNvPr>
          <p:cNvSpPr/>
          <p:nvPr/>
        </p:nvSpPr>
        <p:spPr>
          <a:xfrm>
            <a:off x="7150566" y="1822580"/>
            <a:ext cx="200609" cy="177282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DBD9CEDC-2266-4FBE-AD88-57AA8AC7827A}"/>
              </a:ext>
            </a:extLst>
          </p:cNvPr>
          <p:cNvCxnSpPr>
            <a:cxnSpLocks/>
          </p:cNvCxnSpPr>
          <p:nvPr/>
        </p:nvCxnSpPr>
        <p:spPr>
          <a:xfrm flipV="1">
            <a:off x="6777135" y="215551"/>
            <a:ext cx="1879185" cy="1624709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D141F83F-64BB-4EE3-854E-9EF5DFB3969E}"/>
              </a:ext>
            </a:extLst>
          </p:cNvPr>
          <p:cNvCxnSpPr>
            <a:cxnSpLocks/>
          </p:cNvCxnSpPr>
          <p:nvPr/>
        </p:nvCxnSpPr>
        <p:spPr>
          <a:xfrm flipV="1">
            <a:off x="7351175" y="627888"/>
            <a:ext cx="1981801" cy="1205447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555CBB1D-61F9-4F72-896E-5D60A99CE2BB}"/>
              </a:ext>
            </a:extLst>
          </p:cNvPr>
          <p:cNvCxnSpPr>
            <a:cxnSpLocks/>
          </p:cNvCxnSpPr>
          <p:nvPr/>
        </p:nvCxnSpPr>
        <p:spPr>
          <a:xfrm flipV="1">
            <a:off x="6214188" y="2292096"/>
            <a:ext cx="4124628" cy="3391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34F329BE-809B-4DAE-B85D-C4DF5680C2D5}"/>
              </a:ext>
            </a:extLst>
          </p:cNvPr>
          <p:cNvSpPr txBox="1"/>
          <p:nvPr/>
        </p:nvSpPr>
        <p:spPr>
          <a:xfrm>
            <a:off x="8656320" y="26468"/>
            <a:ext cx="277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accent2">
                    <a:lumMod val="50000"/>
                  </a:schemeClr>
                </a:solidFill>
              </a:rPr>
              <a:t>Sea of Azov (not in </a:t>
            </a:r>
            <a:r>
              <a:rPr lang="en-US" sz="1200" b="1" err="1">
                <a:solidFill>
                  <a:schemeClr val="accent2">
                    <a:lumMod val="50000"/>
                  </a:schemeClr>
                </a:solidFill>
              </a:rPr>
              <a:t>HydroLAKES</a:t>
            </a:r>
            <a:r>
              <a:rPr lang="en-US" sz="1200" b="1">
                <a:solidFill>
                  <a:schemeClr val="accent2">
                    <a:lumMod val="50000"/>
                  </a:schemeClr>
                </a:solidFill>
              </a:rPr>
              <a:t>, could be due to land-sea masking)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0396F5C3-02D1-4E05-AF83-FB9E7EE6E3A4}"/>
              </a:ext>
            </a:extLst>
          </p:cNvPr>
          <p:cNvSpPr txBox="1"/>
          <p:nvPr/>
        </p:nvSpPr>
        <p:spPr>
          <a:xfrm>
            <a:off x="9342431" y="489388"/>
            <a:ext cx="2241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accent2">
                    <a:lumMod val="50000"/>
                  </a:schemeClr>
                </a:solidFill>
              </a:rPr>
              <a:t>Aral Sea (not in GLDBv3)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26F8D750-CCE4-4B72-896E-551664B8FE8C}"/>
              </a:ext>
            </a:extLst>
          </p:cNvPr>
          <p:cNvSpPr txBox="1"/>
          <p:nvPr/>
        </p:nvSpPr>
        <p:spPr>
          <a:xfrm>
            <a:off x="10296528" y="2114815"/>
            <a:ext cx="2241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accent2">
                    <a:lumMod val="50000"/>
                  </a:schemeClr>
                </a:solidFill>
              </a:rPr>
              <a:t>Lake Chad (not in GLDB v3)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D6C95F3D-C82F-4E99-97C9-303F89696A46}"/>
              </a:ext>
            </a:extLst>
          </p:cNvPr>
          <p:cNvSpPr/>
          <p:nvPr/>
        </p:nvSpPr>
        <p:spPr>
          <a:xfrm>
            <a:off x="4010608" y="3026227"/>
            <a:ext cx="654698" cy="248817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D959CDE6-A9C7-4F53-A972-C89D2BAD2CD9}"/>
              </a:ext>
            </a:extLst>
          </p:cNvPr>
          <p:cNvCxnSpPr>
            <a:cxnSpLocks/>
          </p:cNvCxnSpPr>
          <p:nvPr/>
        </p:nvCxnSpPr>
        <p:spPr>
          <a:xfrm>
            <a:off x="4614516" y="3284379"/>
            <a:ext cx="5861534" cy="28740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vak 19">
            <a:extLst>
              <a:ext uri="{FF2B5EF4-FFF2-40B4-BE49-F238E27FC236}">
                <a16:creationId xmlns:a16="http://schemas.microsoft.com/office/drawing/2014/main" id="{3FA4F94D-AA67-4E6B-9FE8-901EF765BB78}"/>
              </a:ext>
            </a:extLst>
          </p:cNvPr>
          <p:cNvSpPr txBox="1"/>
          <p:nvPr/>
        </p:nvSpPr>
        <p:spPr>
          <a:xfrm>
            <a:off x="10476050" y="3424844"/>
            <a:ext cx="2241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err="1">
                <a:solidFill>
                  <a:schemeClr val="accent2">
                    <a:lumMod val="50000"/>
                  </a:schemeClr>
                </a:solidFill>
              </a:rPr>
              <a:t>Amazone</a:t>
            </a:r>
            <a:br>
              <a:rPr lang="en-US" sz="1200" b="1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200" b="1">
                <a:solidFill>
                  <a:schemeClr val="accent2">
                    <a:lumMod val="50000"/>
                  </a:schemeClr>
                </a:solidFill>
              </a:rPr>
              <a:t> (not in </a:t>
            </a:r>
            <a:r>
              <a:rPr lang="en-US" sz="1200" b="1" err="1">
                <a:solidFill>
                  <a:schemeClr val="accent2">
                    <a:lumMod val="50000"/>
                  </a:schemeClr>
                </a:solidFill>
              </a:rPr>
              <a:t>HydroLAKES</a:t>
            </a:r>
            <a:r>
              <a:rPr lang="en-US" sz="1200" b="1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3F664045-61B2-4C3F-8554-A8DD80C99E43}"/>
              </a:ext>
            </a:extLst>
          </p:cNvPr>
          <p:cNvSpPr/>
          <p:nvPr/>
        </p:nvSpPr>
        <p:spPr>
          <a:xfrm>
            <a:off x="6013579" y="2958661"/>
            <a:ext cx="433874" cy="248817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14C9A6A3-D352-4DC2-ADBD-4BA09336E4D4}"/>
              </a:ext>
            </a:extLst>
          </p:cNvPr>
          <p:cNvCxnSpPr>
            <a:cxnSpLocks/>
          </p:cNvCxnSpPr>
          <p:nvPr/>
        </p:nvCxnSpPr>
        <p:spPr>
          <a:xfrm>
            <a:off x="6447453" y="2969649"/>
            <a:ext cx="4028597" cy="7531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kstvak 23">
            <a:extLst>
              <a:ext uri="{FF2B5EF4-FFF2-40B4-BE49-F238E27FC236}">
                <a16:creationId xmlns:a16="http://schemas.microsoft.com/office/drawing/2014/main" id="{9A996191-8141-478C-8730-53791A5C055C}"/>
              </a:ext>
            </a:extLst>
          </p:cNvPr>
          <p:cNvSpPr txBox="1"/>
          <p:nvPr/>
        </p:nvSpPr>
        <p:spPr>
          <a:xfrm>
            <a:off x="10476050" y="2856502"/>
            <a:ext cx="2241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accent2">
                    <a:lumMod val="50000"/>
                  </a:schemeClr>
                </a:solidFill>
              </a:rPr>
              <a:t>Congo river</a:t>
            </a:r>
            <a:br>
              <a:rPr lang="en-US" sz="1200" b="1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200" b="1">
                <a:solidFill>
                  <a:schemeClr val="accent2">
                    <a:lumMod val="50000"/>
                  </a:schemeClr>
                </a:solidFill>
              </a:rPr>
              <a:t> (not in </a:t>
            </a:r>
            <a:r>
              <a:rPr lang="en-US" sz="1200" b="1" err="1">
                <a:solidFill>
                  <a:schemeClr val="accent2">
                    <a:lumMod val="50000"/>
                  </a:schemeClr>
                </a:solidFill>
              </a:rPr>
              <a:t>HydroLAKES</a:t>
            </a:r>
            <a:r>
              <a:rPr lang="en-US" sz="1200" b="1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B78E8390-EC9C-4231-9BFE-86F653CBD9D0}"/>
              </a:ext>
            </a:extLst>
          </p:cNvPr>
          <p:cNvSpPr/>
          <p:nvPr/>
        </p:nvSpPr>
        <p:spPr>
          <a:xfrm>
            <a:off x="8684685" y="1166327"/>
            <a:ext cx="421993" cy="317241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C666DF9A-60C4-4412-A6F4-2BDAE29F4281}"/>
              </a:ext>
            </a:extLst>
          </p:cNvPr>
          <p:cNvCxnSpPr>
            <a:cxnSpLocks/>
          </p:cNvCxnSpPr>
          <p:nvPr/>
        </p:nvCxnSpPr>
        <p:spPr>
          <a:xfrm>
            <a:off x="9042779" y="1161371"/>
            <a:ext cx="1882131" cy="104399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kstvak 27">
            <a:extLst>
              <a:ext uri="{FF2B5EF4-FFF2-40B4-BE49-F238E27FC236}">
                <a16:creationId xmlns:a16="http://schemas.microsoft.com/office/drawing/2014/main" id="{E03540B6-2E33-4EC3-99CF-19EAFBF1A5DE}"/>
              </a:ext>
            </a:extLst>
          </p:cNvPr>
          <p:cNvSpPr txBox="1"/>
          <p:nvPr/>
        </p:nvSpPr>
        <p:spPr>
          <a:xfrm>
            <a:off x="10806922" y="1015183"/>
            <a:ext cx="2241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accent2">
                    <a:lumMod val="50000"/>
                  </a:schemeClr>
                </a:solidFill>
              </a:rPr>
              <a:t>Lena river</a:t>
            </a:r>
            <a:br>
              <a:rPr lang="en-US" sz="1200" b="1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200" b="1">
                <a:solidFill>
                  <a:schemeClr val="accent2">
                    <a:lumMod val="50000"/>
                  </a:schemeClr>
                </a:solidFill>
              </a:rPr>
              <a:t> (not in </a:t>
            </a:r>
            <a:r>
              <a:rPr lang="en-US" sz="1200" b="1" err="1">
                <a:solidFill>
                  <a:schemeClr val="accent2">
                    <a:lumMod val="50000"/>
                  </a:schemeClr>
                </a:solidFill>
              </a:rPr>
              <a:t>HydroLAKES</a:t>
            </a:r>
            <a:r>
              <a:rPr lang="en-US" sz="1200" b="1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448164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F84010-3936-49F8-94A6-3F87F9CD3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6566AA-1DF2-4CA4-9141-ADB08E0D7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0627AE1-284A-4B84-9DE0-D60609FD2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F1C0-44CE-4722-A2F0-77352D0F488E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" name="Picture 12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4BBA19BF-B876-49B8-9B1A-94B5B29DC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-193040"/>
            <a:ext cx="11511280" cy="767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857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322CAB-5427-4C04-90AD-FE6DAC3B9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98F22F-DFA8-4ACA-9CCD-C5BD0DD3B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5A07116-2ECF-4048-B102-BD8BDB03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F1C0-44CE-4722-A2F0-77352D0F488E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" name="Picture 10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B45ABE46-EC88-4032-881C-6DD96C919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-193039"/>
            <a:ext cx="11511280" cy="767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871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C1378A-6FEA-4A76-8ED5-43D7EAD08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222" y="32632"/>
            <a:ext cx="10515600" cy="733151"/>
          </a:xfrm>
        </p:spPr>
        <p:txBody>
          <a:bodyPr>
            <a:normAutofit/>
          </a:bodyPr>
          <a:lstStyle/>
          <a:p>
            <a:r>
              <a:rPr lang="en-US" sz="2800" err="1"/>
              <a:t>Gridcell</a:t>
            </a:r>
            <a:r>
              <a:rPr lang="en-US" sz="2800"/>
              <a:t> dynamical land use: </a:t>
            </a:r>
            <a:r>
              <a:rPr lang="en-US" sz="2800" b="1"/>
              <a:t>energy conservation* </a:t>
            </a:r>
            <a:br>
              <a:rPr lang="en-US" sz="2800" b="1"/>
            </a:br>
            <a:r>
              <a:rPr lang="en-US" sz="1600"/>
              <a:t>Mass conservation for lake water is not an issue, as lake water is virtual and doesn’t interact with the atmosphere (fixed depth)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755378-9224-4247-886A-D4C47046B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890" y="1174781"/>
            <a:ext cx="1354015" cy="4923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/>
              <a:t>CASE 1 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A75775DB-F2C1-4276-BC45-E8B9A7A58700}"/>
              </a:ext>
            </a:extLst>
          </p:cNvPr>
          <p:cNvGrpSpPr/>
          <p:nvPr/>
        </p:nvGrpSpPr>
        <p:grpSpPr>
          <a:xfrm>
            <a:off x="1508801" y="1465401"/>
            <a:ext cx="1784838" cy="1532844"/>
            <a:chOff x="949569" y="1766705"/>
            <a:chExt cx="1784838" cy="1941485"/>
          </a:xfrm>
        </p:grpSpPr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FA7A14B1-6E8A-4CD1-945B-63F3DB2B1C0E}"/>
                </a:ext>
              </a:extLst>
            </p:cNvPr>
            <p:cNvSpPr/>
            <p:nvPr/>
          </p:nvSpPr>
          <p:spPr>
            <a:xfrm>
              <a:off x="949569" y="1766705"/>
              <a:ext cx="1784838" cy="1858352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D044E7AE-574B-4939-B932-BD3A897EA0FF}"/>
                </a:ext>
              </a:extLst>
            </p:cNvPr>
            <p:cNvSpPr/>
            <p:nvPr/>
          </p:nvSpPr>
          <p:spPr>
            <a:xfrm>
              <a:off x="949569" y="3003187"/>
              <a:ext cx="1784838" cy="614782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D5AD3CE9-2BFC-4EFE-ABA9-09486D528FAF}"/>
                </a:ext>
              </a:extLst>
            </p:cNvPr>
            <p:cNvSpPr txBox="1"/>
            <p:nvPr/>
          </p:nvSpPr>
          <p:spPr>
            <a:xfrm>
              <a:off x="1222130" y="2033649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90% Veg</a:t>
              </a:r>
            </a:p>
            <a:p>
              <a:r>
                <a:rPr lang="en-US" sz="1600"/>
                <a:t>10°C</a:t>
              </a: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3255CB07-3537-4AB3-99C0-22082C5B320F}"/>
                </a:ext>
              </a:extLst>
            </p:cNvPr>
            <p:cNvSpPr txBox="1"/>
            <p:nvPr/>
          </p:nvSpPr>
          <p:spPr>
            <a:xfrm>
              <a:off x="1227990" y="2967520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10% Lake</a:t>
              </a:r>
            </a:p>
            <a:p>
              <a:r>
                <a:rPr lang="en-US" sz="1600"/>
                <a:t>20°C</a:t>
              </a:r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B1A57D34-D9D4-4EAA-823C-8200977B4577}"/>
              </a:ext>
            </a:extLst>
          </p:cNvPr>
          <p:cNvSpPr txBox="1"/>
          <p:nvPr/>
        </p:nvSpPr>
        <p:spPr>
          <a:xfrm>
            <a:off x="1427968" y="1080893"/>
            <a:ext cx="178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Baseline state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55B78DE3-9C54-4E4F-B171-5BCD1BED0297}"/>
              </a:ext>
            </a:extLst>
          </p:cNvPr>
          <p:cNvSpPr txBox="1"/>
          <p:nvPr/>
        </p:nvSpPr>
        <p:spPr>
          <a:xfrm>
            <a:off x="4204256" y="1100817"/>
            <a:ext cx="178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Lake expanded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AB4CADB6-269A-43A4-B65A-830A1BA0675B}"/>
              </a:ext>
            </a:extLst>
          </p:cNvPr>
          <p:cNvSpPr txBox="1"/>
          <p:nvPr/>
        </p:nvSpPr>
        <p:spPr>
          <a:xfrm>
            <a:off x="6845655" y="1288867"/>
            <a:ext cx="52180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/>
              <a:t> no </a:t>
            </a:r>
            <a:r>
              <a:rPr lang="en-US" err="1"/>
              <a:t>dynbal</a:t>
            </a:r>
            <a:r>
              <a:rPr lang="en-US"/>
              <a:t> fluxes needed</a:t>
            </a:r>
            <a:br>
              <a:rPr lang="en-US"/>
            </a:br>
            <a:r>
              <a:rPr lang="en-US"/>
              <a:t> (no interaction with atmosphere, lake nor vegetation have gained energy from/to atmosphere)</a:t>
            </a:r>
            <a:br>
              <a:rPr lang="en-US"/>
            </a:br>
            <a:endParaRPr lang="en-US"/>
          </a:p>
          <a:p>
            <a:r>
              <a:rPr lang="en-US"/>
              <a:t>BUT: lake itself has gained energy (0.1*20°C)</a:t>
            </a:r>
          </a:p>
          <a:p>
            <a:r>
              <a:rPr lang="en-US"/>
              <a:t>But virtual state, so doesn’t matter!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2" name="Tijdelijke aanduiding voor inhoud 2">
            <a:extLst>
              <a:ext uri="{FF2B5EF4-FFF2-40B4-BE49-F238E27FC236}">
                <a16:creationId xmlns:a16="http://schemas.microsoft.com/office/drawing/2014/main" id="{7F1F3CC8-22FF-4278-83AC-E26707AD8348}"/>
              </a:ext>
            </a:extLst>
          </p:cNvPr>
          <p:cNvSpPr txBox="1">
            <a:spLocks/>
          </p:cNvSpPr>
          <p:nvPr/>
        </p:nvSpPr>
        <p:spPr>
          <a:xfrm>
            <a:off x="0" y="3235093"/>
            <a:ext cx="1354015" cy="492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/>
              <a:t>CASE 2 </a:t>
            </a:r>
          </a:p>
        </p:txBody>
      </p:sp>
      <p:grpSp>
        <p:nvGrpSpPr>
          <p:cNvPr id="46" name="Groep 45">
            <a:extLst>
              <a:ext uri="{FF2B5EF4-FFF2-40B4-BE49-F238E27FC236}">
                <a16:creationId xmlns:a16="http://schemas.microsoft.com/office/drawing/2014/main" id="{10B10BAB-05F0-47FC-A234-94ED78548AC2}"/>
              </a:ext>
            </a:extLst>
          </p:cNvPr>
          <p:cNvGrpSpPr/>
          <p:nvPr/>
        </p:nvGrpSpPr>
        <p:grpSpPr>
          <a:xfrm>
            <a:off x="4202177" y="1459015"/>
            <a:ext cx="1784838" cy="1467209"/>
            <a:chOff x="949569" y="1766705"/>
            <a:chExt cx="1784838" cy="1858352"/>
          </a:xfrm>
        </p:grpSpPr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D1E8B90C-4D5B-4075-BB35-6BE7A532C705}"/>
                </a:ext>
              </a:extLst>
            </p:cNvPr>
            <p:cNvSpPr/>
            <p:nvPr/>
          </p:nvSpPr>
          <p:spPr>
            <a:xfrm>
              <a:off x="949569" y="1766705"/>
              <a:ext cx="1784838" cy="1858352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151CFE59-D056-4004-B5BC-A8603B9DEA2D}"/>
                </a:ext>
              </a:extLst>
            </p:cNvPr>
            <p:cNvSpPr/>
            <p:nvPr/>
          </p:nvSpPr>
          <p:spPr>
            <a:xfrm>
              <a:off x="949569" y="2877299"/>
              <a:ext cx="1784838" cy="740670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kstvak 48">
              <a:extLst>
                <a:ext uri="{FF2B5EF4-FFF2-40B4-BE49-F238E27FC236}">
                  <a16:creationId xmlns:a16="http://schemas.microsoft.com/office/drawing/2014/main" id="{62886E5E-2056-4A06-AB08-99A7E5B94525}"/>
                </a:ext>
              </a:extLst>
            </p:cNvPr>
            <p:cNvSpPr txBox="1"/>
            <p:nvPr/>
          </p:nvSpPr>
          <p:spPr>
            <a:xfrm>
              <a:off x="1222130" y="2033649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80% Veg</a:t>
              </a:r>
            </a:p>
            <a:p>
              <a:r>
                <a:rPr lang="en-US" sz="1600"/>
                <a:t>10°C</a:t>
              </a:r>
            </a:p>
          </p:txBody>
        </p:sp>
        <p:sp>
          <p:nvSpPr>
            <p:cNvPr id="50" name="Tekstvak 49">
              <a:extLst>
                <a:ext uri="{FF2B5EF4-FFF2-40B4-BE49-F238E27FC236}">
                  <a16:creationId xmlns:a16="http://schemas.microsoft.com/office/drawing/2014/main" id="{D0307321-3728-4ECE-90F1-AF3F11C04560}"/>
                </a:ext>
              </a:extLst>
            </p:cNvPr>
            <p:cNvSpPr txBox="1"/>
            <p:nvPr/>
          </p:nvSpPr>
          <p:spPr>
            <a:xfrm>
              <a:off x="1222130" y="2870211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20% Lake</a:t>
              </a:r>
            </a:p>
            <a:p>
              <a:r>
                <a:rPr lang="en-US" sz="1600"/>
                <a:t>20°C</a:t>
              </a:r>
            </a:p>
          </p:txBody>
        </p:sp>
      </p:grpSp>
      <p:grpSp>
        <p:nvGrpSpPr>
          <p:cNvPr id="51" name="Groep 50">
            <a:extLst>
              <a:ext uri="{FF2B5EF4-FFF2-40B4-BE49-F238E27FC236}">
                <a16:creationId xmlns:a16="http://schemas.microsoft.com/office/drawing/2014/main" id="{7B8E4F30-0264-437B-A39B-5005C2A4BF7D}"/>
              </a:ext>
            </a:extLst>
          </p:cNvPr>
          <p:cNvGrpSpPr/>
          <p:nvPr/>
        </p:nvGrpSpPr>
        <p:grpSpPr>
          <a:xfrm>
            <a:off x="98417" y="4030340"/>
            <a:ext cx="1784838" cy="1532844"/>
            <a:chOff x="949569" y="1766705"/>
            <a:chExt cx="1784838" cy="1941485"/>
          </a:xfrm>
        </p:grpSpPr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6C8700E3-1CEE-4779-A869-D68A308B7E25}"/>
                </a:ext>
              </a:extLst>
            </p:cNvPr>
            <p:cNvSpPr/>
            <p:nvPr/>
          </p:nvSpPr>
          <p:spPr>
            <a:xfrm>
              <a:off x="949569" y="1766705"/>
              <a:ext cx="1784838" cy="1858352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41F9F6FE-F44A-481A-9D68-2EDCD7C0BC63}"/>
                </a:ext>
              </a:extLst>
            </p:cNvPr>
            <p:cNvSpPr/>
            <p:nvPr/>
          </p:nvSpPr>
          <p:spPr>
            <a:xfrm>
              <a:off x="949569" y="3003187"/>
              <a:ext cx="1784838" cy="614782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kstvak 53">
              <a:extLst>
                <a:ext uri="{FF2B5EF4-FFF2-40B4-BE49-F238E27FC236}">
                  <a16:creationId xmlns:a16="http://schemas.microsoft.com/office/drawing/2014/main" id="{F0EB35FD-D9B7-42AF-BE41-918BB15CAA4A}"/>
                </a:ext>
              </a:extLst>
            </p:cNvPr>
            <p:cNvSpPr txBox="1"/>
            <p:nvPr/>
          </p:nvSpPr>
          <p:spPr>
            <a:xfrm>
              <a:off x="1222130" y="2033649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90% Veg</a:t>
              </a:r>
            </a:p>
            <a:p>
              <a:r>
                <a:rPr lang="en-US" sz="1600"/>
                <a:t>10°C</a:t>
              </a:r>
            </a:p>
          </p:txBody>
        </p:sp>
        <p:sp>
          <p:nvSpPr>
            <p:cNvPr id="55" name="Tekstvak 54">
              <a:extLst>
                <a:ext uri="{FF2B5EF4-FFF2-40B4-BE49-F238E27FC236}">
                  <a16:creationId xmlns:a16="http://schemas.microsoft.com/office/drawing/2014/main" id="{8C41EBC4-B2BB-4B0C-8188-A2046CD01414}"/>
                </a:ext>
              </a:extLst>
            </p:cNvPr>
            <p:cNvSpPr txBox="1"/>
            <p:nvPr/>
          </p:nvSpPr>
          <p:spPr>
            <a:xfrm>
              <a:off x="1227990" y="2967520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10% Lake</a:t>
              </a:r>
            </a:p>
            <a:p>
              <a:r>
                <a:rPr lang="en-US" sz="1600"/>
                <a:t>20°C</a:t>
              </a:r>
            </a:p>
          </p:txBody>
        </p:sp>
      </p:grpSp>
      <p:sp>
        <p:nvSpPr>
          <p:cNvPr id="56" name="Tekstvak 55">
            <a:extLst>
              <a:ext uri="{FF2B5EF4-FFF2-40B4-BE49-F238E27FC236}">
                <a16:creationId xmlns:a16="http://schemas.microsoft.com/office/drawing/2014/main" id="{8E0D5C6C-EDA3-4103-97DA-B96291C4B328}"/>
              </a:ext>
            </a:extLst>
          </p:cNvPr>
          <p:cNvSpPr txBox="1"/>
          <p:nvPr/>
        </p:nvSpPr>
        <p:spPr>
          <a:xfrm>
            <a:off x="0" y="3618480"/>
            <a:ext cx="178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Baseline state</a:t>
            </a:r>
          </a:p>
        </p:txBody>
      </p:sp>
      <p:sp>
        <p:nvSpPr>
          <p:cNvPr id="58" name="Tekstvak 57">
            <a:extLst>
              <a:ext uri="{FF2B5EF4-FFF2-40B4-BE49-F238E27FC236}">
                <a16:creationId xmlns:a16="http://schemas.microsoft.com/office/drawing/2014/main" id="{DE138A78-0990-4FBA-9E03-0B1D0A0E0B10}"/>
              </a:ext>
            </a:extLst>
          </p:cNvPr>
          <p:cNvSpPr txBox="1"/>
          <p:nvPr/>
        </p:nvSpPr>
        <p:spPr>
          <a:xfrm>
            <a:off x="2506233" y="3675173"/>
            <a:ext cx="178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Lake expanded</a:t>
            </a:r>
          </a:p>
        </p:txBody>
      </p:sp>
      <p:grpSp>
        <p:nvGrpSpPr>
          <p:cNvPr id="59" name="Groep 58">
            <a:extLst>
              <a:ext uri="{FF2B5EF4-FFF2-40B4-BE49-F238E27FC236}">
                <a16:creationId xmlns:a16="http://schemas.microsoft.com/office/drawing/2014/main" id="{A3D5A50F-E7F3-44FE-879D-7150CF4AD3BB}"/>
              </a:ext>
            </a:extLst>
          </p:cNvPr>
          <p:cNvGrpSpPr/>
          <p:nvPr/>
        </p:nvGrpSpPr>
        <p:grpSpPr>
          <a:xfrm>
            <a:off x="2504154" y="4033371"/>
            <a:ext cx="1784838" cy="1467209"/>
            <a:chOff x="949569" y="1766705"/>
            <a:chExt cx="1784838" cy="1858352"/>
          </a:xfrm>
        </p:grpSpPr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FD5FEB7F-4B6D-47E3-9C32-2186D26DF5C7}"/>
                </a:ext>
              </a:extLst>
            </p:cNvPr>
            <p:cNvSpPr/>
            <p:nvPr/>
          </p:nvSpPr>
          <p:spPr>
            <a:xfrm>
              <a:off x="949569" y="1766705"/>
              <a:ext cx="1784838" cy="1858352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D13B9850-C195-467B-BF83-2A6F235B3DC9}"/>
                </a:ext>
              </a:extLst>
            </p:cNvPr>
            <p:cNvSpPr/>
            <p:nvPr/>
          </p:nvSpPr>
          <p:spPr>
            <a:xfrm>
              <a:off x="949569" y="2877299"/>
              <a:ext cx="1784838" cy="740670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kstvak 61">
              <a:extLst>
                <a:ext uri="{FF2B5EF4-FFF2-40B4-BE49-F238E27FC236}">
                  <a16:creationId xmlns:a16="http://schemas.microsoft.com/office/drawing/2014/main" id="{3975BF08-191E-4C86-963F-8C7CF379259D}"/>
                </a:ext>
              </a:extLst>
            </p:cNvPr>
            <p:cNvSpPr txBox="1"/>
            <p:nvPr/>
          </p:nvSpPr>
          <p:spPr>
            <a:xfrm>
              <a:off x="1222130" y="2033649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80% Veg</a:t>
              </a:r>
            </a:p>
            <a:p>
              <a:r>
                <a:rPr lang="en-US" sz="1600"/>
                <a:t>10°C</a:t>
              </a:r>
            </a:p>
          </p:txBody>
        </p:sp>
        <p:sp>
          <p:nvSpPr>
            <p:cNvPr id="63" name="Tekstvak 62">
              <a:extLst>
                <a:ext uri="{FF2B5EF4-FFF2-40B4-BE49-F238E27FC236}">
                  <a16:creationId xmlns:a16="http://schemas.microsoft.com/office/drawing/2014/main" id="{F687EDE3-F809-4CC3-B742-254F43A2008E}"/>
                </a:ext>
              </a:extLst>
            </p:cNvPr>
            <p:cNvSpPr txBox="1"/>
            <p:nvPr/>
          </p:nvSpPr>
          <p:spPr>
            <a:xfrm>
              <a:off x="1222130" y="2870211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20% Lake</a:t>
              </a:r>
            </a:p>
            <a:p>
              <a:r>
                <a:rPr lang="en-US" sz="1600"/>
                <a:t>20°C</a:t>
              </a:r>
            </a:p>
          </p:txBody>
        </p:sp>
      </p:grpSp>
      <p:sp>
        <p:nvSpPr>
          <p:cNvPr id="65" name="Tekstvak 64">
            <a:extLst>
              <a:ext uri="{FF2B5EF4-FFF2-40B4-BE49-F238E27FC236}">
                <a16:creationId xmlns:a16="http://schemas.microsoft.com/office/drawing/2014/main" id="{1F4E38D6-39D0-4AD1-9ABF-55F1AFD21732}"/>
              </a:ext>
            </a:extLst>
          </p:cNvPr>
          <p:cNvSpPr txBox="1"/>
          <p:nvPr/>
        </p:nvSpPr>
        <p:spPr>
          <a:xfrm>
            <a:off x="5236646" y="3656959"/>
            <a:ext cx="178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Lake warmed</a:t>
            </a:r>
          </a:p>
        </p:txBody>
      </p:sp>
      <p:grpSp>
        <p:nvGrpSpPr>
          <p:cNvPr id="66" name="Groep 65">
            <a:extLst>
              <a:ext uri="{FF2B5EF4-FFF2-40B4-BE49-F238E27FC236}">
                <a16:creationId xmlns:a16="http://schemas.microsoft.com/office/drawing/2014/main" id="{33FB50DA-4BFF-48A7-B8B9-E5EA98337DC7}"/>
              </a:ext>
            </a:extLst>
          </p:cNvPr>
          <p:cNvGrpSpPr/>
          <p:nvPr/>
        </p:nvGrpSpPr>
        <p:grpSpPr>
          <a:xfrm>
            <a:off x="5234567" y="4015157"/>
            <a:ext cx="1784838" cy="1467209"/>
            <a:chOff x="949569" y="1766705"/>
            <a:chExt cx="1784838" cy="1858352"/>
          </a:xfrm>
        </p:grpSpPr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D66D06E0-7D41-43DF-B7BE-7955F5F33464}"/>
                </a:ext>
              </a:extLst>
            </p:cNvPr>
            <p:cNvSpPr/>
            <p:nvPr/>
          </p:nvSpPr>
          <p:spPr>
            <a:xfrm>
              <a:off x="949569" y="1766705"/>
              <a:ext cx="1784838" cy="1858352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E34F9DAD-9682-4A80-9C57-01FDB9DA9272}"/>
                </a:ext>
              </a:extLst>
            </p:cNvPr>
            <p:cNvSpPr/>
            <p:nvPr/>
          </p:nvSpPr>
          <p:spPr>
            <a:xfrm>
              <a:off x="949569" y="2877299"/>
              <a:ext cx="1784838" cy="740670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kstvak 68">
              <a:extLst>
                <a:ext uri="{FF2B5EF4-FFF2-40B4-BE49-F238E27FC236}">
                  <a16:creationId xmlns:a16="http://schemas.microsoft.com/office/drawing/2014/main" id="{5DA24104-3318-4394-8DA8-6C1F3F8BB90F}"/>
                </a:ext>
              </a:extLst>
            </p:cNvPr>
            <p:cNvSpPr txBox="1"/>
            <p:nvPr/>
          </p:nvSpPr>
          <p:spPr>
            <a:xfrm>
              <a:off x="1222130" y="2033649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80% Veg</a:t>
              </a:r>
            </a:p>
            <a:p>
              <a:r>
                <a:rPr lang="en-US" sz="1600"/>
                <a:t>10°C</a:t>
              </a:r>
            </a:p>
          </p:txBody>
        </p:sp>
        <p:sp>
          <p:nvSpPr>
            <p:cNvPr id="70" name="Tekstvak 69">
              <a:extLst>
                <a:ext uri="{FF2B5EF4-FFF2-40B4-BE49-F238E27FC236}">
                  <a16:creationId xmlns:a16="http://schemas.microsoft.com/office/drawing/2014/main" id="{8FD79649-E298-47F2-AB6F-7FA9EA820EAC}"/>
                </a:ext>
              </a:extLst>
            </p:cNvPr>
            <p:cNvSpPr txBox="1"/>
            <p:nvPr/>
          </p:nvSpPr>
          <p:spPr>
            <a:xfrm>
              <a:off x="1222130" y="2870211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20% Lake</a:t>
              </a:r>
            </a:p>
            <a:p>
              <a:r>
                <a:rPr lang="en-US" sz="1600"/>
                <a:t>25°C</a:t>
              </a:r>
            </a:p>
          </p:txBody>
        </p:sp>
      </p:grpSp>
      <p:cxnSp>
        <p:nvCxnSpPr>
          <p:cNvPr id="73" name="Rechte verbindingslijn met pijl 72">
            <a:extLst>
              <a:ext uri="{FF2B5EF4-FFF2-40B4-BE49-F238E27FC236}">
                <a16:creationId xmlns:a16="http://schemas.microsoft.com/office/drawing/2014/main" id="{399B86D8-7C97-4852-8BE1-037BA29E5AC5}"/>
              </a:ext>
            </a:extLst>
          </p:cNvPr>
          <p:cNvCxnSpPr>
            <a:cxnSpLocks/>
          </p:cNvCxnSpPr>
          <p:nvPr/>
        </p:nvCxnSpPr>
        <p:spPr>
          <a:xfrm flipV="1">
            <a:off x="4880772" y="5326530"/>
            <a:ext cx="340559" cy="160197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5" name="Pijl: rechts 74">
            <a:extLst>
              <a:ext uri="{FF2B5EF4-FFF2-40B4-BE49-F238E27FC236}">
                <a16:creationId xmlns:a16="http://schemas.microsoft.com/office/drawing/2014/main" id="{A3ACF5A5-9613-49C4-872A-78979E55FD54}"/>
              </a:ext>
            </a:extLst>
          </p:cNvPr>
          <p:cNvSpPr/>
          <p:nvPr/>
        </p:nvSpPr>
        <p:spPr>
          <a:xfrm>
            <a:off x="2019535" y="4562057"/>
            <a:ext cx="386863" cy="284297"/>
          </a:xfrm>
          <a:prstGeom prst="rightArrow">
            <a:avLst>
              <a:gd name="adj1" fmla="val 10448"/>
              <a:gd name="adj2" fmla="val 59852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Pijl: rechts 75">
            <a:extLst>
              <a:ext uri="{FF2B5EF4-FFF2-40B4-BE49-F238E27FC236}">
                <a16:creationId xmlns:a16="http://schemas.microsoft.com/office/drawing/2014/main" id="{FED88460-1902-45D7-885E-14BDEF0B5B52}"/>
              </a:ext>
            </a:extLst>
          </p:cNvPr>
          <p:cNvSpPr/>
          <p:nvPr/>
        </p:nvSpPr>
        <p:spPr>
          <a:xfrm>
            <a:off x="3470099" y="1990986"/>
            <a:ext cx="602510" cy="284297"/>
          </a:xfrm>
          <a:prstGeom prst="rightArrow">
            <a:avLst>
              <a:gd name="adj1" fmla="val 10448"/>
              <a:gd name="adj2" fmla="val 6913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kstvak 76">
            <a:extLst>
              <a:ext uri="{FF2B5EF4-FFF2-40B4-BE49-F238E27FC236}">
                <a16:creationId xmlns:a16="http://schemas.microsoft.com/office/drawing/2014/main" id="{232427F6-1A8B-4E70-B837-3E7326A4C2F9}"/>
              </a:ext>
            </a:extLst>
          </p:cNvPr>
          <p:cNvSpPr txBox="1"/>
          <p:nvPr/>
        </p:nvSpPr>
        <p:spPr>
          <a:xfrm>
            <a:off x="4263017" y="4884374"/>
            <a:ext cx="108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</a:rPr>
              <a:t>from atm: </a:t>
            </a:r>
            <a:br>
              <a:rPr lang="en-US" sz="1400" b="1">
                <a:solidFill>
                  <a:schemeClr val="accent2"/>
                </a:solidFill>
              </a:rPr>
            </a:br>
            <a:r>
              <a:rPr lang="en-US" sz="1400" b="1">
                <a:solidFill>
                  <a:schemeClr val="accent2"/>
                </a:solidFill>
              </a:rPr>
              <a:t> + 0,2*5°C</a:t>
            </a:r>
          </a:p>
        </p:txBody>
      </p:sp>
      <p:grpSp>
        <p:nvGrpSpPr>
          <p:cNvPr id="80" name="Groep 79">
            <a:extLst>
              <a:ext uri="{FF2B5EF4-FFF2-40B4-BE49-F238E27FC236}">
                <a16:creationId xmlns:a16="http://schemas.microsoft.com/office/drawing/2014/main" id="{CA8DE6DE-B134-4066-8F1A-A54AD82436A3}"/>
              </a:ext>
            </a:extLst>
          </p:cNvPr>
          <p:cNvGrpSpPr/>
          <p:nvPr/>
        </p:nvGrpSpPr>
        <p:grpSpPr>
          <a:xfrm>
            <a:off x="7586510" y="4014663"/>
            <a:ext cx="1784838" cy="1553614"/>
            <a:chOff x="949569" y="1766705"/>
            <a:chExt cx="1784838" cy="1967792"/>
          </a:xfrm>
        </p:grpSpPr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F82B8DCF-13EE-4F08-AECA-52192E203A80}"/>
                </a:ext>
              </a:extLst>
            </p:cNvPr>
            <p:cNvSpPr/>
            <p:nvPr/>
          </p:nvSpPr>
          <p:spPr>
            <a:xfrm>
              <a:off x="949569" y="1766705"/>
              <a:ext cx="1784838" cy="1858352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545A7659-3115-474B-85AB-50A8856F1336}"/>
                </a:ext>
              </a:extLst>
            </p:cNvPr>
            <p:cNvSpPr/>
            <p:nvPr/>
          </p:nvSpPr>
          <p:spPr>
            <a:xfrm>
              <a:off x="949569" y="3069626"/>
              <a:ext cx="1784838" cy="548344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kstvak 82">
              <a:extLst>
                <a:ext uri="{FF2B5EF4-FFF2-40B4-BE49-F238E27FC236}">
                  <a16:creationId xmlns:a16="http://schemas.microsoft.com/office/drawing/2014/main" id="{D556F255-6754-4FA0-9545-8FE596C542AA}"/>
                </a:ext>
              </a:extLst>
            </p:cNvPr>
            <p:cNvSpPr txBox="1"/>
            <p:nvPr/>
          </p:nvSpPr>
          <p:spPr>
            <a:xfrm>
              <a:off x="1222130" y="2033649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90% Veg</a:t>
              </a:r>
            </a:p>
            <a:p>
              <a:r>
                <a:rPr lang="en-US" sz="1600"/>
                <a:t>10°C</a:t>
              </a:r>
            </a:p>
          </p:txBody>
        </p:sp>
        <p:sp>
          <p:nvSpPr>
            <p:cNvPr id="84" name="Tekstvak 83">
              <a:extLst>
                <a:ext uri="{FF2B5EF4-FFF2-40B4-BE49-F238E27FC236}">
                  <a16:creationId xmlns:a16="http://schemas.microsoft.com/office/drawing/2014/main" id="{0A021ABB-9925-4CD2-B983-13F2DF038218}"/>
                </a:ext>
              </a:extLst>
            </p:cNvPr>
            <p:cNvSpPr txBox="1"/>
            <p:nvPr/>
          </p:nvSpPr>
          <p:spPr>
            <a:xfrm>
              <a:off x="1222130" y="2993827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10% Lake</a:t>
              </a:r>
            </a:p>
            <a:p>
              <a:r>
                <a:rPr lang="en-US" sz="1600"/>
                <a:t>25°C</a:t>
              </a:r>
            </a:p>
          </p:txBody>
        </p:sp>
      </p:grpSp>
      <p:sp>
        <p:nvSpPr>
          <p:cNvPr id="85" name="Pijl: rechts 84">
            <a:extLst>
              <a:ext uri="{FF2B5EF4-FFF2-40B4-BE49-F238E27FC236}">
                <a16:creationId xmlns:a16="http://schemas.microsoft.com/office/drawing/2014/main" id="{91408DE8-11E5-4A20-942B-1B708DA97F36}"/>
              </a:ext>
            </a:extLst>
          </p:cNvPr>
          <p:cNvSpPr/>
          <p:nvPr/>
        </p:nvSpPr>
        <p:spPr>
          <a:xfrm>
            <a:off x="7094493" y="4505741"/>
            <a:ext cx="394946" cy="284297"/>
          </a:xfrm>
          <a:prstGeom prst="rightArrow">
            <a:avLst>
              <a:gd name="adj1" fmla="val 10448"/>
              <a:gd name="adj2" fmla="val 6913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Pijl: rechts 85">
            <a:extLst>
              <a:ext uri="{FF2B5EF4-FFF2-40B4-BE49-F238E27FC236}">
                <a16:creationId xmlns:a16="http://schemas.microsoft.com/office/drawing/2014/main" id="{2E726EF3-D355-4E64-95DC-61379F677E25}"/>
              </a:ext>
            </a:extLst>
          </p:cNvPr>
          <p:cNvSpPr/>
          <p:nvPr/>
        </p:nvSpPr>
        <p:spPr>
          <a:xfrm>
            <a:off x="4484536" y="4516277"/>
            <a:ext cx="386863" cy="284297"/>
          </a:xfrm>
          <a:prstGeom prst="rightArrow">
            <a:avLst>
              <a:gd name="adj1" fmla="val 10448"/>
              <a:gd name="adj2" fmla="val 59852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kstvak 86">
            <a:extLst>
              <a:ext uri="{FF2B5EF4-FFF2-40B4-BE49-F238E27FC236}">
                <a16:creationId xmlns:a16="http://schemas.microsoft.com/office/drawing/2014/main" id="{6E99C367-25C2-4144-B457-E80891C36077}"/>
              </a:ext>
            </a:extLst>
          </p:cNvPr>
          <p:cNvSpPr txBox="1"/>
          <p:nvPr/>
        </p:nvSpPr>
        <p:spPr>
          <a:xfrm>
            <a:off x="7475297" y="3609202"/>
            <a:ext cx="178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Lake shrunk</a:t>
            </a:r>
          </a:p>
        </p:txBody>
      </p:sp>
      <p:grpSp>
        <p:nvGrpSpPr>
          <p:cNvPr id="88" name="Groep 87">
            <a:extLst>
              <a:ext uri="{FF2B5EF4-FFF2-40B4-BE49-F238E27FC236}">
                <a16:creationId xmlns:a16="http://schemas.microsoft.com/office/drawing/2014/main" id="{01F10AFD-5370-4BA4-B621-D7EDA0360506}"/>
              </a:ext>
            </a:extLst>
          </p:cNvPr>
          <p:cNvGrpSpPr/>
          <p:nvPr/>
        </p:nvGrpSpPr>
        <p:grpSpPr>
          <a:xfrm>
            <a:off x="10278819" y="4001814"/>
            <a:ext cx="1784838" cy="1553614"/>
            <a:chOff x="949569" y="1766705"/>
            <a:chExt cx="1784838" cy="1967792"/>
          </a:xfrm>
        </p:grpSpPr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214005C0-6680-4270-8FEE-8DD239E8B88F}"/>
                </a:ext>
              </a:extLst>
            </p:cNvPr>
            <p:cNvSpPr/>
            <p:nvPr/>
          </p:nvSpPr>
          <p:spPr>
            <a:xfrm>
              <a:off x="949569" y="1766705"/>
              <a:ext cx="1784838" cy="1858352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D14CEF9F-32D4-4B0A-AB49-06BA42E9310E}"/>
                </a:ext>
              </a:extLst>
            </p:cNvPr>
            <p:cNvSpPr/>
            <p:nvPr/>
          </p:nvSpPr>
          <p:spPr>
            <a:xfrm>
              <a:off x="949569" y="3069626"/>
              <a:ext cx="1784838" cy="548344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kstvak 90">
              <a:extLst>
                <a:ext uri="{FF2B5EF4-FFF2-40B4-BE49-F238E27FC236}">
                  <a16:creationId xmlns:a16="http://schemas.microsoft.com/office/drawing/2014/main" id="{27DF4C9D-EFD5-498E-BF55-82436A4D78B6}"/>
                </a:ext>
              </a:extLst>
            </p:cNvPr>
            <p:cNvSpPr txBox="1"/>
            <p:nvPr/>
          </p:nvSpPr>
          <p:spPr>
            <a:xfrm>
              <a:off x="1222130" y="2033649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90% Veg</a:t>
              </a:r>
            </a:p>
            <a:p>
              <a:r>
                <a:rPr lang="en-US" sz="1600"/>
                <a:t>10°C</a:t>
              </a:r>
            </a:p>
          </p:txBody>
        </p:sp>
        <p:sp>
          <p:nvSpPr>
            <p:cNvPr id="92" name="Tekstvak 91">
              <a:extLst>
                <a:ext uri="{FF2B5EF4-FFF2-40B4-BE49-F238E27FC236}">
                  <a16:creationId xmlns:a16="http://schemas.microsoft.com/office/drawing/2014/main" id="{9628C534-A80D-41CA-A8E7-E09B21EAB8CA}"/>
                </a:ext>
              </a:extLst>
            </p:cNvPr>
            <p:cNvSpPr txBox="1"/>
            <p:nvPr/>
          </p:nvSpPr>
          <p:spPr>
            <a:xfrm>
              <a:off x="1222130" y="2993827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10% Lake</a:t>
              </a:r>
            </a:p>
            <a:p>
              <a:r>
                <a:rPr lang="en-US" sz="1600"/>
                <a:t>20°C</a:t>
              </a:r>
            </a:p>
          </p:txBody>
        </p:sp>
      </p:grpSp>
      <p:sp>
        <p:nvSpPr>
          <p:cNvPr id="93" name="Pijl: rechts 92">
            <a:extLst>
              <a:ext uri="{FF2B5EF4-FFF2-40B4-BE49-F238E27FC236}">
                <a16:creationId xmlns:a16="http://schemas.microsoft.com/office/drawing/2014/main" id="{4B644947-A5F6-4E0C-B5DC-BC0D8B9083EB}"/>
              </a:ext>
            </a:extLst>
          </p:cNvPr>
          <p:cNvSpPr/>
          <p:nvPr/>
        </p:nvSpPr>
        <p:spPr>
          <a:xfrm>
            <a:off x="9577254" y="4497899"/>
            <a:ext cx="394946" cy="284297"/>
          </a:xfrm>
          <a:prstGeom prst="rightArrow">
            <a:avLst>
              <a:gd name="adj1" fmla="val 10448"/>
              <a:gd name="adj2" fmla="val 6913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kstvak 93">
            <a:extLst>
              <a:ext uri="{FF2B5EF4-FFF2-40B4-BE49-F238E27FC236}">
                <a16:creationId xmlns:a16="http://schemas.microsoft.com/office/drawing/2014/main" id="{0FE5C25C-8840-44AF-87A0-91F129D82174}"/>
              </a:ext>
            </a:extLst>
          </p:cNvPr>
          <p:cNvSpPr txBox="1"/>
          <p:nvPr/>
        </p:nvSpPr>
        <p:spPr>
          <a:xfrm>
            <a:off x="10191526" y="3576744"/>
            <a:ext cx="178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Lake cooled</a:t>
            </a:r>
          </a:p>
        </p:txBody>
      </p:sp>
      <p:cxnSp>
        <p:nvCxnSpPr>
          <p:cNvPr id="95" name="Rechte verbindingslijn met pijl 94">
            <a:extLst>
              <a:ext uri="{FF2B5EF4-FFF2-40B4-BE49-F238E27FC236}">
                <a16:creationId xmlns:a16="http://schemas.microsoft.com/office/drawing/2014/main" id="{B1861FCC-C6B9-4258-835A-D87E82434071}"/>
              </a:ext>
            </a:extLst>
          </p:cNvPr>
          <p:cNvCxnSpPr>
            <a:cxnSpLocks/>
          </p:cNvCxnSpPr>
          <p:nvPr/>
        </p:nvCxnSpPr>
        <p:spPr>
          <a:xfrm flipH="1">
            <a:off x="9932978" y="5264492"/>
            <a:ext cx="311570" cy="198935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6" name="Tekstvak 95">
            <a:extLst>
              <a:ext uri="{FF2B5EF4-FFF2-40B4-BE49-F238E27FC236}">
                <a16:creationId xmlns:a16="http://schemas.microsoft.com/office/drawing/2014/main" id="{9A5107BF-8C79-4BCF-A472-8EDF944C3E96}"/>
              </a:ext>
            </a:extLst>
          </p:cNvPr>
          <p:cNvSpPr txBox="1"/>
          <p:nvPr/>
        </p:nvSpPr>
        <p:spPr>
          <a:xfrm>
            <a:off x="9371348" y="4790038"/>
            <a:ext cx="108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</a:rPr>
              <a:t>to atm: </a:t>
            </a:r>
            <a:br>
              <a:rPr lang="en-US" sz="1400" b="1">
                <a:solidFill>
                  <a:schemeClr val="accent2"/>
                </a:solidFill>
              </a:rPr>
            </a:br>
            <a:r>
              <a:rPr lang="en-US" sz="1400" b="1">
                <a:solidFill>
                  <a:schemeClr val="accent2"/>
                </a:solidFill>
              </a:rPr>
              <a:t> - 0,1*5°C</a:t>
            </a:r>
          </a:p>
        </p:txBody>
      </p:sp>
      <p:sp>
        <p:nvSpPr>
          <p:cNvPr id="99" name="Tekstvak 98">
            <a:extLst>
              <a:ext uri="{FF2B5EF4-FFF2-40B4-BE49-F238E27FC236}">
                <a16:creationId xmlns:a16="http://schemas.microsoft.com/office/drawing/2014/main" id="{7EBF0D3F-C982-4FA7-98B5-D5C85CA73A39}"/>
              </a:ext>
            </a:extLst>
          </p:cNvPr>
          <p:cNvSpPr txBox="1"/>
          <p:nvPr/>
        </p:nvSpPr>
        <p:spPr>
          <a:xfrm>
            <a:off x="2443127" y="5788175"/>
            <a:ext cx="6128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+0.2*5 - 0.1 *5 = 0.5 </a:t>
            </a:r>
            <a:r>
              <a:rPr lang="en-US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b="1">
                <a:solidFill>
                  <a:schemeClr val="accent2"/>
                </a:solidFill>
              </a:rPr>
              <a:t> We have created 0.5 units of heat</a:t>
            </a:r>
          </a:p>
        </p:txBody>
      </p:sp>
      <p:sp>
        <p:nvSpPr>
          <p:cNvPr id="100" name="Tekstvak 99">
            <a:extLst>
              <a:ext uri="{FF2B5EF4-FFF2-40B4-BE49-F238E27FC236}">
                <a16:creationId xmlns:a16="http://schemas.microsoft.com/office/drawing/2014/main" id="{BDA1AD41-846B-4ED9-A0AA-247ED5597654}"/>
              </a:ext>
            </a:extLst>
          </p:cNvPr>
          <p:cNvSpPr txBox="1"/>
          <p:nvPr/>
        </p:nvSpPr>
        <p:spPr>
          <a:xfrm>
            <a:off x="2212966" y="6176215"/>
            <a:ext cx="78470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/>
              <a:t> </a:t>
            </a:r>
            <a:r>
              <a:rPr lang="en-US" err="1"/>
              <a:t>dynbal</a:t>
            </a:r>
            <a:r>
              <a:rPr lang="en-US"/>
              <a:t> fluxes are needed: if lake warms/cools AND expands/shrinks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2" name="Tekstvak 101">
            <a:extLst>
              <a:ext uri="{FF2B5EF4-FFF2-40B4-BE49-F238E27FC236}">
                <a16:creationId xmlns:a16="http://schemas.microsoft.com/office/drawing/2014/main" id="{9068DA2D-5A9F-406E-BF03-590CE2CE3166}"/>
              </a:ext>
            </a:extLst>
          </p:cNvPr>
          <p:cNvSpPr txBox="1"/>
          <p:nvPr/>
        </p:nvSpPr>
        <p:spPr>
          <a:xfrm>
            <a:off x="9632429" y="6473842"/>
            <a:ext cx="349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65000"/>
                  </a:schemeClr>
                </a:solidFill>
              </a:rPr>
              <a:t>Courtesy example: Bill Sacks</a:t>
            </a:r>
          </a:p>
        </p:txBody>
      </p:sp>
    </p:spTree>
    <p:extLst>
      <p:ext uri="{BB962C8B-B14F-4D97-AF65-F5344CB8AC3E}">
        <p14:creationId xmlns:p14="http://schemas.microsoft.com/office/powerpoint/2010/main" val="71918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7" grpId="0"/>
      <p:bldP spid="18" grpId="0"/>
      <p:bldP spid="32" grpId="0"/>
      <p:bldP spid="56" grpId="0"/>
      <p:bldP spid="58" grpId="0"/>
      <p:bldP spid="65" grpId="0"/>
      <p:bldP spid="75" grpId="0" animBg="1"/>
      <p:bldP spid="76" grpId="0" animBg="1"/>
      <p:bldP spid="77" grpId="0"/>
      <p:bldP spid="85" grpId="0" animBg="1"/>
      <p:bldP spid="86" grpId="0" animBg="1"/>
      <p:bldP spid="87" grpId="0"/>
      <p:bldP spid="93" grpId="0" animBg="1"/>
      <p:bldP spid="94" grpId="0"/>
      <p:bldP spid="96" grpId="0"/>
      <p:bldP spid="99" grpId="0"/>
      <p:bldP spid="10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kstvak 174">
            <a:extLst>
              <a:ext uri="{FF2B5EF4-FFF2-40B4-BE49-F238E27FC236}">
                <a16:creationId xmlns:a16="http://schemas.microsoft.com/office/drawing/2014/main" id="{A208A44B-6DC3-45E4-AF16-FB466CF04111}"/>
              </a:ext>
            </a:extLst>
          </p:cNvPr>
          <p:cNvSpPr txBox="1"/>
          <p:nvPr/>
        </p:nvSpPr>
        <p:spPr>
          <a:xfrm>
            <a:off x="9465229" y="4504146"/>
            <a:ext cx="1081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</a:rPr>
              <a:t>to atm: </a:t>
            </a:r>
            <a:br>
              <a:rPr lang="en-US" sz="1400" b="1">
                <a:solidFill>
                  <a:schemeClr val="accent2"/>
                </a:solidFill>
              </a:rPr>
            </a:br>
            <a:r>
              <a:rPr lang="en-US" sz="1400" b="1">
                <a:solidFill>
                  <a:schemeClr val="accent2"/>
                </a:solidFill>
              </a:rPr>
              <a:t> 0,1*5°C</a:t>
            </a:r>
            <a:br>
              <a:rPr lang="en-US" sz="1400" b="1">
                <a:solidFill>
                  <a:schemeClr val="accent2"/>
                </a:solidFill>
              </a:rPr>
            </a:br>
            <a:r>
              <a:rPr lang="en-US" sz="1400" b="1">
                <a:solidFill>
                  <a:schemeClr val="accent2"/>
                </a:solidFill>
              </a:rPr>
              <a:t>= - 0.5</a:t>
            </a:r>
          </a:p>
        </p:txBody>
      </p:sp>
      <p:sp>
        <p:nvSpPr>
          <p:cNvPr id="158" name="Tekstvak 157">
            <a:extLst>
              <a:ext uri="{FF2B5EF4-FFF2-40B4-BE49-F238E27FC236}">
                <a16:creationId xmlns:a16="http://schemas.microsoft.com/office/drawing/2014/main" id="{3924573C-8340-4DC0-920A-986A22AA6455}"/>
              </a:ext>
            </a:extLst>
          </p:cNvPr>
          <p:cNvSpPr txBox="1"/>
          <p:nvPr/>
        </p:nvSpPr>
        <p:spPr>
          <a:xfrm>
            <a:off x="4402139" y="4457316"/>
            <a:ext cx="1081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</a:rPr>
              <a:t>from atm: </a:t>
            </a:r>
            <a:br>
              <a:rPr lang="en-US" sz="1400" b="1">
                <a:solidFill>
                  <a:schemeClr val="accent2"/>
                </a:solidFill>
              </a:rPr>
            </a:br>
            <a:r>
              <a:rPr lang="en-US" sz="1400" b="1">
                <a:solidFill>
                  <a:schemeClr val="accent2"/>
                </a:solidFill>
              </a:rPr>
              <a:t> 0,2*5°C </a:t>
            </a:r>
            <a:br>
              <a:rPr lang="en-US" sz="1400" b="1">
                <a:solidFill>
                  <a:schemeClr val="accent2"/>
                </a:solidFill>
              </a:rPr>
            </a:br>
            <a:r>
              <a:rPr lang="en-US" sz="1400" b="1">
                <a:solidFill>
                  <a:schemeClr val="accent2"/>
                </a:solidFill>
              </a:rPr>
              <a:t>= + 1</a:t>
            </a:r>
          </a:p>
        </p:txBody>
      </p:sp>
      <p:sp>
        <p:nvSpPr>
          <p:cNvPr id="129" name="Tekstvak 128">
            <a:extLst>
              <a:ext uri="{FF2B5EF4-FFF2-40B4-BE49-F238E27FC236}">
                <a16:creationId xmlns:a16="http://schemas.microsoft.com/office/drawing/2014/main" id="{89CE2B11-E275-4C2F-9800-60FEEF5716E2}"/>
              </a:ext>
            </a:extLst>
          </p:cNvPr>
          <p:cNvSpPr txBox="1"/>
          <p:nvPr/>
        </p:nvSpPr>
        <p:spPr>
          <a:xfrm>
            <a:off x="9436700" y="1462664"/>
            <a:ext cx="1081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</a:rPr>
              <a:t>to atm: </a:t>
            </a:r>
            <a:br>
              <a:rPr lang="en-US" sz="1400" b="1">
                <a:solidFill>
                  <a:schemeClr val="accent2"/>
                </a:solidFill>
              </a:rPr>
            </a:br>
            <a:r>
              <a:rPr lang="en-US" sz="1400" b="1">
                <a:solidFill>
                  <a:schemeClr val="accent2"/>
                </a:solidFill>
              </a:rPr>
              <a:t> 0,1*5°C</a:t>
            </a:r>
            <a:br>
              <a:rPr lang="en-US" sz="1400" b="1">
                <a:solidFill>
                  <a:schemeClr val="accent2"/>
                </a:solidFill>
              </a:rPr>
            </a:br>
            <a:r>
              <a:rPr lang="en-US" sz="1400" b="1">
                <a:solidFill>
                  <a:schemeClr val="accent2"/>
                </a:solidFill>
              </a:rPr>
              <a:t>= - 0.5</a:t>
            </a:r>
          </a:p>
        </p:txBody>
      </p:sp>
      <p:sp>
        <p:nvSpPr>
          <p:cNvPr id="112" name="Tekstvak 111">
            <a:extLst>
              <a:ext uri="{FF2B5EF4-FFF2-40B4-BE49-F238E27FC236}">
                <a16:creationId xmlns:a16="http://schemas.microsoft.com/office/drawing/2014/main" id="{9F8BE369-93CF-4B22-B08B-07831471ADC4}"/>
              </a:ext>
            </a:extLst>
          </p:cNvPr>
          <p:cNvSpPr txBox="1"/>
          <p:nvPr/>
        </p:nvSpPr>
        <p:spPr>
          <a:xfrm>
            <a:off x="4373610" y="1415834"/>
            <a:ext cx="1081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</a:rPr>
              <a:t>from atm: </a:t>
            </a:r>
            <a:br>
              <a:rPr lang="en-US" sz="1400" b="1">
                <a:solidFill>
                  <a:schemeClr val="accent2"/>
                </a:solidFill>
              </a:rPr>
            </a:br>
            <a:r>
              <a:rPr lang="en-US" sz="1400" b="1">
                <a:solidFill>
                  <a:schemeClr val="accent2"/>
                </a:solidFill>
              </a:rPr>
              <a:t> 0,2*5°C </a:t>
            </a:r>
            <a:br>
              <a:rPr lang="en-US" sz="1400" b="1">
                <a:solidFill>
                  <a:schemeClr val="accent2"/>
                </a:solidFill>
              </a:rPr>
            </a:br>
            <a:r>
              <a:rPr lang="en-US" sz="1400" b="1">
                <a:solidFill>
                  <a:schemeClr val="accent2"/>
                </a:solidFill>
              </a:rPr>
              <a:t>= + 1</a:t>
            </a:r>
          </a:p>
        </p:txBody>
      </p:sp>
      <p:sp>
        <p:nvSpPr>
          <p:cNvPr id="100" name="Tekstvak 99">
            <a:extLst>
              <a:ext uri="{FF2B5EF4-FFF2-40B4-BE49-F238E27FC236}">
                <a16:creationId xmlns:a16="http://schemas.microsoft.com/office/drawing/2014/main" id="{BDA1AD41-846B-4ED9-A0AA-247ED5597654}"/>
              </a:ext>
            </a:extLst>
          </p:cNvPr>
          <p:cNvSpPr txBox="1"/>
          <p:nvPr/>
        </p:nvSpPr>
        <p:spPr>
          <a:xfrm>
            <a:off x="0" y="-49368"/>
            <a:ext cx="7847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Solution with </a:t>
            </a:r>
            <a:r>
              <a:rPr lang="en-US" b="1" err="1"/>
              <a:t>dynbal</a:t>
            </a:r>
            <a:r>
              <a:rPr lang="en-US" b="1"/>
              <a:t> fluxes only</a:t>
            </a:r>
            <a:endParaRPr lang="en-US"/>
          </a:p>
          <a:p>
            <a:endParaRPr lang="en-US"/>
          </a:p>
        </p:txBody>
      </p:sp>
      <p:grpSp>
        <p:nvGrpSpPr>
          <p:cNvPr id="64" name="Groep 63">
            <a:extLst>
              <a:ext uri="{FF2B5EF4-FFF2-40B4-BE49-F238E27FC236}">
                <a16:creationId xmlns:a16="http://schemas.microsoft.com/office/drawing/2014/main" id="{CE849260-BFA8-4FC4-B43D-24A3658B40EB}"/>
              </a:ext>
            </a:extLst>
          </p:cNvPr>
          <p:cNvGrpSpPr/>
          <p:nvPr/>
        </p:nvGrpSpPr>
        <p:grpSpPr>
          <a:xfrm>
            <a:off x="146633" y="706201"/>
            <a:ext cx="1784838" cy="1532844"/>
            <a:chOff x="949569" y="1766705"/>
            <a:chExt cx="1784838" cy="1941485"/>
          </a:xfrm>
        </p:grpSpPr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FBA8A927-2CAD-4A37-B1CD-C3800627F1C7}"/>
                </a:ext>
              </a:extLst>
            </p:cNvPr>
            <p:cNvSpPr/>
            <p:nvPr/>
          </p:nvSpPr>
          <p:spPr>
            <a:xfrm>
              <a:off x="949569" y="1766705"/>
              <a:ext cx="1784838" cy="1858352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E8478F1F-0143-419C-AFC6-FCFE80E1E72D}"/>
                </a:ext>
              </a:extLst>
            </p:cNvPr>
            <p:cNvSpPr/>
            <p:nvPr/>
          </p:nvSpPr>
          <p:spPr>
            <a:xfrm>
              <a:off x="949569" y="3003187"/>
              <a:ext cx="1784838" cy="614782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kstvak 73">
              <a:extLst>
                <a:ext uri="{FF2B5EF4-FFF2-40B4-BE49-F238E27FC236}">
                  <a16:creationId xmlns:a16="http://schemas.microsoft.com/office/drawing/2014/main" id="{4BA24A45-8DF2-4281-A464-21153D00A0C0}"/>
                </a:ext>
              </a:extLst>
            </p:cNvPr>
            <p:cNvSpPr txBox="1"/>
            <p:nvPr/>
          </p:nvSpPr>
          <p:spPr>
            <a:xfrm>
              <a:off x="1222130" y="2033649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90% Veg</a:t>
              </a:r>
            </a:p>
            <a:p>
              <a:r>
                <a:rPr lang="en-US" sz="1600"/>
                <a:t>10°C</a:t>
              </a:r>
            </a:p>
          </p:txBody>
        </p:sp>
        <p:sp>
          <p:nvSpPr>
            <p:cNvPr id="78" name="Tekstvak 77">
              <a:extLst>
                <a:ext uri="{FF2B5EF4-FFF2-40B4-BE49-F238E27FC236}">
                  <a16:creationId xmlns:a16="http://schemas.microsoft.com/office/drawing/2014/main" id="{5055427A-4218-4A62-B408-A9F0A4290888}"/>
                </a:ext>
              </a:extLst>
            </p:cNvPr>
            <p:cNvSpPr txBox="1"/>
            <p:nvPr/>
          </p:nvSpPr>
          <p:spPr>
            <a:xfrm>
              <a:off x="1227990" y="2967520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10% Lake</a:t>
              </a:r>
            </a:p>
            <a:p>
              <a:r>
                <a:rPr lang="en-US" sz="1600"/>
                <a:t>20°C</a:t>
              </a:r>
            </a:p>
          </p:txBody>
        </p:sp>
      </p:grpSp>
      <p:sp>
        <p:nvSpPr>
          <p:cNvPr id="79" name="Tekstvak 78">
            <a:extLst>
              <a:ext uri="{FF2B5EF4-FFF2-40B4-BE49-F238E27FC236}">
                <a16:creationId xmlns:a16="http://schemas.microsoft.com/office/drawing/2014/main" id="{284797D3-26AF-4668-9A9B-ADF68EBAFA7B}"/>
              </a:ext>
            </a:extLst>
          </p:cNvPr>
          <p:cNvSpPr txBox="1"/>
          <p:nvPr/>
        </p:nvSpPr>
        <p:spPr>
          <a:xfrm>
            <a:off x="2571585" y="347799"/>
            <a:ext cx="178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Lake expanded</a:t>
            </a:r>
          </a:p>
        </p:txBody>
      </p:sp>
      <p:grpSp>
        <p:nvGrpSpPr>
          <p:cNvPr id="97" name="Groep 96">
            <a:extLst>
              <a:ext uri="{FF2B5EF4-FFF2-40B4-BE49-F238E27FC236}">
                <a16:creationId xmlns:a16="http://schemas.microsoft.com/office/drawing/2014/main" id="{1A111A8D-FD1F-4762-852C-5FAD232B87A8}"/>
              </a:ext>
            </a:extLst>
          </p:cNvPr>
          <p:cNvGrpSpPr/>
          <p:nvPr/>
        </p:nvGrpSpPr>
        <p:grpSpPr>
          <a:xfrm>
            <a:off x="2569506" y="705997"/>
            <a:ext cx="1784838" cy="1467209"/>
            <a:chOff x="949569" y="1766705"/>
            <a:chExt cx="1784838" cy="1858352"/>
          </a:xfrm>
        </p:grpSpPr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5B6284D-A665-40CC-B51C-3E6795BE7E21}"/>
                </a:ext>
              </a:extLst>
            </p:cNvPr>
            <p:cNvSpPr/>
            <p:nvPr/>
          </p:nvSpPr>
          <p:spPr>
            <a:xfrm>
              <a:off x="949569" y="1766705"/>
              <a:ext cx="1784838" cy="1858352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51ACC5FB-E586-4772-8630-708D7EA789D6}"/>
                </a:ext>
              </a:extLst>
            </p:cNvPr>
            <p:cNvSpPr/>
            <p:nvPr/>
          </p:nvSpPr>
          <p:spPr>
            <a:xfrm>
              <a:off x="949569" y="2877299"/>
              <a:ext cx="1784838" cy="740670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kstvak 101">
              <a:extLst>
                <a:ext uri="{FF2B5EF4-FFF2-40B4-BE49-F238E27FC236}">
                  <a16:creationId xmlns:a16="http://schemas.microsoft.com/office/drawing/2014/main" id="{0E9C0D2B-F7E1-4029-AF9F-6EA6AB4F4A72}"/>
                </a:ext>
              </a:extLst>
            </p:cNvPr>
            <p:cNvSpPr txBox="1"/>
            <p:nvPr/>
          </p:nvSpPr>
          <p:spPr>
            <a:xfrm>
              <a:off x="1222130" y="2033649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80% Veg</a:t>
              </a:r>
            </a:p>
            <a:p>
              <a:r>
                <a:rPr lang="en-US" sz="1600"/>
                <a:t>10°C</a:t>
              </a:r>
            </a:p>
          </p:txBody>
        </p:sp>
        <p:sp>
          <p:nvSpPr>
            <p:cNvPr id="103" name="Tekstvak 102">
              <a:extLst>
                <a:ext uri="{FF2B5EF4-FFF2-40B4-BE49-F238E27FC236}">
                  <a16:creationId xmlns:a16="http://schemas.microsoft.com/office/drawing/2014/main" id="{17C727D1-B148-4FCC-8952-F4AE08B4D9A7}"/>
                </a:ext>
              </a:extLst>
            </p:cNvPr>
            <p:cNvSpPr txBox="1"/>
            <p:nvPr/>
          </p:nvSpPr>
          <p:spPr>
            <a:xfrm>
              <a:off x="1222130" y="2870211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20% Lake</a:t>
              </a:r>
            </a:p>
            <a:p>
              <a:r>
                <a:rPr lang="en-US" sz="1600"/>
                <a:t>20°C</a:t>
              </a:r>
            </a:p>
          </p:txBody>
        </p:sp>
      </p:grpSp>
      <p:sp>
        <p:nvSpPr>
          <p:cNvPr id="104" name="Tekstvak 103">
            <a:extLst>
              <a:ext uri="{FF2B5EF4-FFF2-40B4-BE49-F238E27FC236}">
                <a16:creationId xmlns:a16="http://schemas.microsoft.com/office/drawing/2014/main" id="{E20A555D-098F-4DF3-AD47-754524492E71}"/>
              </a:ext>
            </a:extLst>
          </p:cNvPr>
          <p:cNvSpPr txBox="1"/>
          <p:nvPr/>
        </p:nvSpPr>
        <p:spPr>
          <a:xfrm>
            <a:off x="5301998" y="329585"/>
            <a:ext cx="178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Lake warmed</a:t>
            </a:r>
          </a:p>
        </p:txBody>
      </p:sp>
      <p:grpSp>
        <p:nvGrpSpPr>
          <p:cNvPr id="105" name="Groep 104">
            <a:extLst>
              <a:ext uri="{FF2B5EF4-FFF2-40B4-BE49-F238E27FC236}">
                <a16:creationId xmlns:a16="http://schemas.microsoft.com/office/drawing/2014/main" id="{2316FFFF-4B52-43A5-88B2-E604C41E48A7}"/>
              </a:ext>
            </a:extLst>
          </p:cNvPr>
          <p:cNvGrpSpPr/>
          <p:nvPr/>
        </p:nvGrpSpPr>
        <p:grpSpPr>
          <a:xfrm>
            <a:off x="5299919" y="687783"/>
            <a:ext cx="1784838" cy="1467209"/>
            <a:chOff x="949569" y="1766705"/>
            <a:chExt cx="1784838" cy="1858352"/>
          </a:xfrm>
        </p:grpSpPr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C1AEC3CE-F9C6-4C86-9051-0E7A57135CFB}"/>
                </a:ext>
              </a:extLst>
            </p:cNvPr>
            <p:cNvSpPr/>
            <p:nvPr/>
          </p:nvSpPr>
          <p:spPr>
            <a:xfrm>
              <a:off x="949569" y="1766705"/>
              <a:ext cx="1784838" cy="1858352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3BBF1EC4-F148-4145-9C72-B1687551802E}"/>
                </a:ext>
              </a:extLst>
            </p:cNvPr>
            <p:cNvSpPr/>
            <p:nvPr/>
          </p:nvSpPr>
          <p:spPr>
            <a:xfrm>
              <a:off x="949569" y="2877299"/>
              <a:ext cx="1784838" cy="740670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kstvak 107">
              <a:extLst>
                <a:ext uri="{FF2B5EF4-FFF2-40B4-BE49-F238E27FC236}">
                  <a16:creationId xmlns:a16="http://schemas.microsoft.com/office/drawing/2014/main" id="{F6BD623C-3679-48F8-9E59-ACB007DF9FF6}"/>
                </a:ext>
              </a:extLst>
            </p:cNvPr>
            <p:cNvSpPr txBox="1"/>
            <p:nvPr/>
          </p:nvSpPr>
          <p:spPr>
            <a:xfrm>
              <a:off x="1222130" y="2033649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80% Veg</a:t>
              </a:r>
            </a:p>
            <a:p>
              <a:r>
                <a:rPr lang="en-US" sz="1600"/>
                <a:t>10°C</a:t>
              </a:r>
            </a:p>
          </p:txBody>
        </p:sp>
        <p:sp>
          <p:nvSpPr>
            <p:cNvPr id="109" name="Tekstvak 108">
              <a:extLst>
                <a:ext uri="{FF2B5EF4-FFF2-40B4-BE49-F238E27FC236}">
                  <a16:creationId xmlns:a16="http://schemas.microsoft.com/office/drawing/2014/main" id="{86AB13BD-FEBE-4287-8663-67051F618F46}"/>
                </a:ext>
              </a:extLst>
            </p:cNvPr>
            <p:cNvSpPr txBox="1"/>
            <p:nvPr/>
          </p:nvSpPr>
          <p:spPr>
            <a:xfrm>
              <a:off x="1222130" y="2870211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20% Lake</a:t>
              </a:r>
            </a:p>
            <a:p>
              <a:r>
                <a:rPr lang="en-US" sz="1600"/>
                <a:t>25°C</a:t>
              </a:r>
            </a:p>
          </p:txBody>
        </p:sp>
      </p:grpSp>
      <p:cxnSp>
        <p:nvCxnSpPr>
          <p:cNvPr id="110" name="Rechte verbindingslijn met pijl 109">
            <a:extLst>
              <a:ext uri="{FF2B5EF4-FFF2-40B4-BE49-F238E27FC236}">
                <a16:creationId xmlns:a16="http://schemas.microsoft.com/office/drawing/2014/main" id="{BE5A626C-2D55-43A8-B30E-692B49E65F57}"/>
              </a:ext>
            </a:extLst>
          </p:cNvPr>
          <p:cNvCxnSpPr>
            <a:cxnSpLocks/>
          </p:cNvCxnSpPr>
          <p:nvPr/>
        </p:nvCxnSpPr>
        <p:spPr>
          <a:xfrm flipV="1">
            <a:off x="4946124" y="1999156"/>
            <a:ext cx="340559" cy="160197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1" name="Pijl: rechts 110">
            <a:extLst>
              <a:ext uri="{FF2B5EF4-FFF2-40B4-BE49-F238E27FC236}">
                <a16:creationId xmlns:a16="http://schemas.microsoft.com/office/drawing/2014/main" id="{97FA4E83-F308-48F2-8A90-57B71C7FA21F}"/>
              </a:ext>
            </a:extLst>
          </p:cNvPr>
          <p:cNvSpPr/>
          <p:nvPr/>
        </p:nvSpPr>
        <p:spPr>
          <a:xfrm>
            <a:off x="2084887" y="1234683"/>
            <a:ext cx="386863" cy="284297"/>
          </a:xfrm>
          <a:prstGeom prst="rightArrow">
            <a:avLst>
              <a:gd name="adj1" fmla="val 10448"/>
              <a:gd name="adj2" fmla="val 59852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3" name="Groep 112">
            <a:extLst>
              <a:ext uri="{FF2B5EF4-FFF2-40B4-BE49-F238E27FC236}">
                <a16:creationId xmlns:a16="http://schemas.microsoft.com/office/drawing/2014/main" id="{2FD0AC41-CD77-4549-9E82-BF261452601E}"/>
              </a:ext>
            </a:extLst>
          </p:cNvPr>
          <p:cNvGrpSpPr/>
          <p:nvPr/>
        </p:nvGrpSpPr>
        <p:grpSpPr>
          <a:xfrm>
            <a:off x="7651862" y="687289"/>
            <a:ext cx="1784838" cy="1553614"/>
            <a:chOff x="949569" y="1766705"/>
            <a:chExt cx="1784838" cy="1967792"/>
          </a:xfrm>
        </p:grpSpPr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29D069A1-3B08-49F1-8232-2513B451BFE4}"/>
                </a:ext>
              </a:extLst>
            </p:cNvPr>
            <p:cNvSpPr/>
            <p:nvPr/>
          </p:nvSpPr>
          <p:spPr>
            <a:xfrm>
              <a:off x="949569" y="1766705"/>
              <a:ext cx="1784838" cy="1858352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506B4572-E4FD-460C-AFFA-26CBDC41B673}"/>
                </a:ext>
              </a:extLst>
            </p:cNvPr>
            <p:cNvSpPr/>
            <p:nvPr/>
          </p:nvSpPr>
          <p:spPr>
            <a:xfrm>
              <a:off x="949569" y="3069626"/>
              <a:ext cx="1784838" cy="548344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kstvak 115">
              <a:extLst>
                <a:ext uri="{FF2B5EF4-FFF2-40B4-BE49-F238E27FC236}">
                  <a16:creationId xmlns:a16="http://schemas.microsoft.com/office/drawing/2014/main" id="{20B1EA00-EB35-48D8-A3AF-6148F72EC532}"/>
                </a:ext>
              </a:extLst>
            </p:cNvPr>
            <p:cNvSpPr txBox="1"/>
            <p:nvPr/>
          </p:nvSpPr>
          <p:spPr>
            <a:xfrm>
              <a:off x="1222130" y="2033649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90% Veg</a:t>
              </a:r>
            </a:p>
            <a:p>
              <a:r>
                <a:rPr lang="en-US" sz="1600"/>
                <a:t>10°C</a:t>
              </a:r>
            </a:p>
          </p:txBody>
        </p:sp>
        <p:sp>
          <p:nvSpPr>
            <p:cNvPr id="117" name="Tekstvak 116">
              <a:extLst>
                <a:ext uri="{FF2B5EF4-FFF2-40B4-BE49-F238E27FC236}">
                  <a16:creationId xmlns:a16="http://schemas.microsoft.com/office/drawing/2014/main" id="{72E23278-0027-4656-9938-383AE4687AC9}"/>
                </a:ext>
              </a:extLst>
            </p:cNvPr>
            <p:cNvSpPr txBox="1"/>
            <p:nvPr/>
          </p:nvSpPr>
          <p:spPr>
            <a:xfrm>
              <a:off x="1222130" y="2993827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10% Lake</a:t>
              </a:r>
            </a:p>
            <a:p>
              <a:r>
                <a:rPr lang="en-US" sz="1600"/>
                <a:t>25°C</a:t>
              </a:r>
            </a:p>
          </p:txBody>
        </p:sp>
      </p:grpSp>
      <p:sp>
        <p:nvSpPr>
          <p:cNvPr id="118" name="Pijl: rechts 117">
            <a:extLst>
              <a:ext uri="{FF2B5EF4-FFF2-40B4-BE49-F238E27FC236}">
                <a16:creationId xmlns:a16="http://schemas.microsoft.com/office/drawing/2014/main" id="{BB328650-5AEF-46ED-8B4D-58AE8606C49F}"/>
              </a:ext>
            </a:extLst>
          </p:cNvPr>
          <p:cNvSpPr/>
          <p:nvPr/>
        </p:nvSpPr>
        <p:spPr>
          <a:xfrm>
            <a:off x="7159845" y="1178367"/>
            <a:ext cx="394946" cy="284297"/>
          </a:xfrm>
          <a:prstGeom prst="rightArrow">
            <a:avLst>
              <a:gd name="adj1" fmla="val 10448"/>
              <a:gd name="adj2" fmla="val 6913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Pijl: rechts 118">
            <a:extLst>
              <a:ext uri="{FF2B5EF4-FFF2-40B4-BE49-F238E27FC236}">
                <a16:creationId xmlns:a16="http://schemas.microsoft.com/office/drawing/2014/main" id="{83EE5313-2F22-4654-9735-AB0BE3B7F2CA}"/>
              </a:ext>
            </a:extLst>
          </p:cNvPr>
          <p:cNvSpPr/>
          <p:nvPr/>
        </p:nvSpPr>
        <p:spPr>
          <a:xfrm>
            <a:off x="4549888" y="1188903"/>
            <a:ext cx="386863" cy="284297"/>
          </a:xfrm>
          <a:prstGeom prst="rightArrow">
            <a:avLst>
              <a:gd name="adj1" fmla="val 10448"/>
              <a:gd name="adj2" fmla="val 59852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kstvak 119">
            <a:extLst>
              <a:ext uri="{FF2B5EF4-FFF2-40B4-BE49-F238E27FC236}">
                <a16:creationId xmlns:a16="http://schemas.microsoft.com/office/drawing/2014/main" id="{738D8FCB-9E59-49EF-B3C8-9A3FE8944D2F}"/>
              </a:ext>
            </a:extLst>
          </p:cNvPr>
          <p:cNvSpPr txBox="1"/>
          <p:nvPr/>
        </p:nvSpPr>
        <p:spPr>
          <a:xfrm>
            <a:off x="7540649" y="281828"/>
            <a:ext cx="178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Lake shrunk</a:t>
            </a:r>
          </a:p>
        </p:txBody>
      </p:sp>
      <p:grpSp>
        <p:nvGrpSpPr>
          <p:cNvPr id="121" name="Groep 120">
            <a:extLst>
              <a:ext uri="{FF2B5EF4-FFF2-40B4-BE49-F238E27FC236}">
                <a16:creationId xmlns:a16="http://schemas.microsoft.com/office/drawing/2014/main" id="{55EC8476-24B5-4A91-93AD-8DB88AF6ACAD}"/>
              </a:ext>
            </a:extLst>
          </p:cNvPr>
          <p:cNvGrpSpPr/>
          <p:nvPr/>
        </p:nvGrpSpPr>
        <p:grpSpPr>
          <a:xfrm>
            <a:off x="10344171" y="674440"/>
            <a:ext cx="1784838" cy="1553614"/>
            <a:chOff x="949569" y="1766705"/>
            <a:chExt cx="1784838" cy="1967792"/>
          </a:xfrm>
        </p:grpSpPr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FC0EFCF7-4E08-4FB2-8E52-E64606965D97}"/>
                </a:ext>
              </a:extLst>
            </p:cNvPr>
            <p:cNvSpPr/>
            <p:nvPr/>
          </p:nvSpPr>
          <p:spPr>
            <a:xfrm>
              <a:off x="949569" y="1766705"/>
              <a:ext cx="1784838" cy="1858352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67A32C70-7191-4EFB-9B5A-32CE944EC0E6}"/>
                </a:ext>
              </a:extLst>
            </p:cNvPr>
            <p:cNvSpPr/>
            <p:nvPr/>
          </p:nvSpPr>
          <p:spPr>
            <a:xfrm>
              <a:off x="949569" y="3069626"/>
              <a:ext cx="1784838" cy="548344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kstvak 123">
              <a:extLst>
                <a:ext uri="{FF2B5EF4-FFF2-40B4-BE49-F238E27FC236}">
                  <a16:creationId xmlns:a16="http://schemas.microsoft.com/office/drawing/2014/main" id="{AF65061C-20F9-4770-A390-1271097A0854}"/>
                </a:ext>
              </a:extLst>
            </p:cNvPr>
            <p:cNvSpPr txBox="1"/>
            <p:nvPr/>
          </p:nvSpPr>
          <p:spPr>
            <a:xfrm>
              <a:off x="1222130" y="2033649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90% Veg</a:t>
              </a:r>
            </a:p>
            <a:p>
              <a:r>
                <a:rPr lang="en-US" sz="1600"/>
                <a:t>10°C</a:t>
              </a:r>
            </a:p>
          </p:txBody>
        </p:sp>
        <p:sp>
          <p:nvSpPr>
            <p:cNvPr id="125" name="Tekstvak 124">
              <a:extLst>
                <a:ext uri="{FF2B5EF4-FFF2-40B4-BE49-F238E27FC236}">
                  <a16:creationId xmlns:a16="http://schemas.microsoft.com/office/drawing/2014/main" id="{D9276FB3-632B-41A5-B735-3EE267AF9AA6}"/>
                </a:ext>
              </a:extLst>
            </p:cNvPr>
            <p:cNvSpPr txBox="1"/>
            <p:nvPr/>
          </p:nvSpPr>
          <p:spPr>
            <a:xfrm>
              <a:off x="1222130" y="2993827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10% Lake</a:t>
              </a:r>
            </a:p>
            <a:p>
              <a:r>
                <a:rPr lang="en-US" sz="1600"/>
                <a:t>20°C</a:t>
              </a:r>
            </a:p>
          </p:txBody>
        </p:sp>
      </p:grpSp>
      <p:sp>
        <p:nvSpPr>
          <p:cNvPr id="126" name="Pijl: rechts 125">
            <a:extLst>
              <a:ext uri="{FF2B5EF4-FFF2-40B4-BE49-F238E27FC236}">
                <a16:creationId xmlns:a16="http://schemas.microsoft.com/office/drawing/2014/main" id="{466D90B8-E865-4304-BC17-CACF916E4747}"/>
              </a:ext>
            </a:extLst>
          </p:cNvPr>
          <p:cNvSpPr/>
          <p:nvPr/>
        </p:nvSpPr>
        <p:spPr>
          <a:xfrm>
            <a:off x="9642606" y="1170525"/>
            <a:ext cx="394946" cy="284297"/>
          </a:xfrm>
          <a:prstGeom prst="rightArrow">
            <a:avLst>
              <a:gd name="adj1" fmla="val 10448"/>
              <a:gd name="adj2" fmla="val 6913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kstvak 126">
            <a:extLst>
              <a:ext uri="{FF2B5EF4-FFF2-40B4-BE49-F238E27FC236}">
                <a16:creationId xmlns:a16="http://schemas.microsoft.com/office/drawing/2014/main" id="{AFBEA573-3B70-4F54-AFF4-5D41AF35D108}"/>
              </a:ext>
            </a:extLst>
          </p:cNvPr>
          <p:cNvSpPr txBox="1"/>
          <p:nvPr/>
        </p:nvSpPr>
        <p:spPr>
          <a:xfrm>
            <a:off x="10256878" y="249370"/>
            <a:ext cx="178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Lake cooled</a:t>
            </a:r>
          </a:p>
        </p:txBody>
      </p:sp>
      <p:cxnSp>
        <p:nvCxnSpPr>
          <p:cNvPr id="128" name="Rechte verbindingslijn met pijl 127">
            <a:extLst>
              <a:ext uri="{FF2B5EF4-FFF2-40B4-BE49-F238E27FC236}">
                <a16:creationId xmlns:a16="http://schemas.microsoft.com/office/drawing/2014/main" id="{7E795E2B-0F78-4FB4-9938-9AEB045A5467}"/>
              </a:ext>
            </a:extLst>
          </p:cNvPr>
          <p:cNvCxnSpPr>
            <a:cxnSpLocks/>
          </p:cNvCxnSpPr>
          <p:nvPr/>
        </p:nvCxnSpPr>
        <p:spPr>
          <a:xfrm flipH="1">
            <a:off x="9998330" y="1937118"/>
            <a:ext cx="311570" cy="198935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1" name="Tekstvak 130">
            <a:extLst>
              <a:ext uri="{FF2B5EF4-FFF2-40B4-BE49-F238E27FC236}">
                <a16:creationId xmlns:a16="http://schemas.microsoft.com/office/drawing/2014/main" id="{3203A813-E175-4635-81AB-F1607387FEC6}"/>
              </a:ext>
            </a:extLst>
          </p:cNvPr>
          <p:cNvSpPr txBox="1"/>
          <p:nvPr/>
        </p:nvSpPr>
        <p:spPr>
          <a:xfrm>
            <a:off x="85446" y="341321"/>
            <a:ext cx="178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Baseline state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AE5F713-A340-4A33-BF45-B783AE99A1E4}"/>
              </a:ext>
            </a:extLst>
          </p:cNvPr>
          <p:cNvSpPr txBox="1"/>
          <p:nvPr/>
        </p:nvSpPr>
        <p:spPr>
          <a:xfrm>
            <a:off x="1039052" y="2251647"/>
            <a:ext cx="2838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Difference in grid cell total heat content: (0.8*10°C + 0.2*20°C) </a:t>
            </a:r>
            <a:br>
              <a:rPr lang="en-US" sz="1200"/>
            </a:br>
            <a:r>
              <a:rPr lang="en-US" sz="1200"/>
              <a:t>- (0.8*10°C + 0.2*20°C) = +1 </a:t>
            </a:r>
          </a:p>
          <a:p>
            <a:endParaRPr lang="en-US"/>
          </a:p>
        </p:txBody>
      </p:sp>
      <p:cxnSp>
        <p:nvCxnSpPr>
          <p:cNvPr id="132" name="Rechte verbindingslijn met pijl 131">
            <a:extLst>
              <a:ext uri="{FF2B5EF4-FFF2-40B4-BE49-F238E27FC236}">
                <a16:creationId xmlns:a16="http://schemas.microsoft.com/office/drawing/2014/main" id="{59D3EFD8-1D52-4D8A-9D29-1E9358998593}"/>
              </a:ext>
            </a:extLst>
          </p:cNvPr>
          <p:cNvCxnSpPr>
            <a:cxnSpLocks/>
          </p:cNvCxnSpPr>
          <p:nvPr/>
        </p:nvCxnSpPr>
        <p:spPr>
          <a:xfrm flipV="1">
            <a:off x="2170445" y="2038657"/>
            <a:ext cx="400874" cy="164857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3" name="Tekstvak 132">
            <a:extLst>
              <a:ext uri="{FF2B5EF4-FFF2-40B4-BE49-F238E27FC236}">
                <a16:creationId xmlns:a16="http://schemas.microsoft.com/office/drawing/2014/main" id="{B728A3FF-288B-4902-8DC1-DE8BB08F79D9}"/>
              </a:ext>
            </a:extLst>
          </p:cNvPr>
          <p:cNvSpPr txBox="1"/>
          <p:nvPr/>
        </p:nvSpPr>
        <p:spPr>
          <a:xfrm>
            <a:off x="1965742" y="1513113"/>
            <a:ext cx="108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err="1">
                <a:solidFill>
                  <a:srgbClr val="7030A0"/>
                </a:solidFill>
              </a:rPr>
              <a:t>Eflx</a:t>
            </a:r>
            <a:br>
              <a:rPr lang="en-US" sz="1200" b="1">
                <a:solidFill>
                  <a:srgbClr val="7030A0"/>
                </a:solidFill>
              </a:rPr>
            </a:br>
            <a:r>
              <a:rPr lang="en-US" sz="1200" b="1" err="1">
                <a:solidFill>
                  <a:srgbClr val="7030A0"/>
                </a:solidFill>
              </a:rPr>
              <a:t>dynbal</a:t>
            </a:r>
            <a:r>
              <a:rPr lang="en-US" sz="1200" b="1">
                <a:solidFill>
                  <a:srgbClr val="7030A0"/>
                </a:solidFill>
              </a:rPr>
              <a:t>: </a:t>
            </a:r>
            <a:br>
              <a:rPr lang="en-US" sz="1200" b="1">
                <a:solidFill>
                  <a:srgbClr val="7030A0"/>
                </a:solidFill>
              </a:rPr>
            </a:br>
            <a:r>
              <a:rPr lang="en-US" sz="1200" b="1">
                <a:solidFill>
                  <a:srgbClr val="7030A0"/>
                </a:solidFill>
              </a:rPr>
              <a:t>+ 1</a:t>
            </a:r>
          </a:p>
        </p:txBody>
      </p:sp>
      <p:sp>
        <p:nvSpPr>
          <p:cNvPr id="134" name="Tekstvak 133">
            <a:extLst>
              <a:ext uri="{FF2B5EF4-FFF2-40B4-BE49-F238E27FC236}">
                <a16:creationId xmlns:a16="http://schemas.microsoft.com/office/drawing/2014/main" id="{54CB37FD-DA1E-42EE-9FE6-60650EA04ADE}"/>
              </a:ext>
            </a:extLst>
          </p:cNvPr>
          <p:cNvSpPr txBox="1"/>
          <p:nvPr/>
        </p:nvSpPr>
        <p:spPr>
          <a:xfrm>
            <a:off x="6310281" y="2207776"/>
            <a:ext cx="2838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Difference in grid cell total heat content: (0.9*10°C + 0.1*25°C) </a:t>
            </a:r>
            <a:br>
              <a:rPr lang="en-US" sz="1200"/>
            </a:br>
            <a:r>
              <a:rPr lang="en-US" sz="1200"/>
              <a:t>- (0.8*10°C + 0.2*25°C) = -1.5</a:t>
            </a:r>
          </a:p>
          <a:p>
            <a:endParaRPr lang="en-US"/>
          </a:p>
        </p:txBody>
      </p:sp>
      <p:cxnSp>
        <p:nvCxnSpPr>
          <p:cNvPr id="135" name="Rechte verbindingslijn met pijl 134">
            <a:extLst>
              <a:ext uri="{FF2B5EF4-FFF2-40B4-BE49-F238E27FC236}">
                <a16:creationId xmlns:a16="http://schemas.microsoft.com/office/drawing/2014/main" id="{504A1F67-AF57-4B81-A841-96D33B9DEBE6}"/>
              </a:ext>
            </a:extLst>
          </p:cNvPr>
          <p:cNvCxnSpPr>
            <a:cxnSpLocks/>
          </p:cNvCxnSpPr>
          <p:nvPr/>
        </p:nvCxnSpPr>
        <p:spPr>
          <a:xfrm flipH="1">
            <a:off x="7246438" y="2025293"/>
            <a:ext cx="336085" cy="191586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6" name="Tekstvak 135">
            <a:extLst>
              <a:ext uri="{FF2B5EF4-FFF2-40B4-BE49-F238E27FC236}">
                <a16:creationId xmlns:a16="http://schemas.microsoft.com/office/drawing/2014/main" id="{60CC4BDC-DA7E-4368-BE6E-090D9C5EC1EF}"/>
              </a:ext>
            </a:extLst>
          </p:cNvPr>
          <p:cNvSpPr txBox="1"/>
          <p:nvPr/>
        </p:nvSpPr>
        <p:spPr>
          <a:xfrm>
            <a:off x="7086697" y="1411378"/>
            <a:ext cx="108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err="1">
                <a:solidFill>
                  <a:srgbClr val="7030A0"/>
                </a:solidFill>
              </a:rPr>
              <a:t>Eflx</a:t>
            </a:r>
            <a:br>
              <a:rPr lang="en-US" sz="1200" b="1">
                <a:solidFill>
                  <a:srgbClr val="7030A0"/>
                </a:solidFill>
              </a:rPr>
            </a:br>
            <a:r>
              <a:rPr lang="en-US" sz="1200" b="1" err="1">
                <a:solidFill>
                  <a:srgbClr val="7030A0"/>
                </a:solidFill>
              </a:rPr>
              <a:t>dynbal</a:t>
            </a:r>
            <a:r>
              <a:rPr lang="en-US" sz="1200" b="1">
                <a:solidFill>
                  <a:srgbClr val="7030A0"/>
                </a:solidFill>
              </a:rPr>
              <a:t>: </a:t>
            </a:r>
            <a:br>
              <a:rPr lang="en-US" sz="1200" b="1">
                <a:solidFill>
                  <a:srgbClr val="7030A0"/>
                </a:solidFill>
              </a:rPr>
            </a:br>
            <a:r>
              <a:rPr lang="en-US" sz="1200" b="1">
                <a:solidFill>
                  <a:srgbClr val="7030A0"/>
                </a:solidFill>
              </a:rPr>
              <a:t>-1.5</a:t>
            </a:r>
          </a:p>
        </p:txBody>
      </p:sp>
      <p:sp>
        <p:nvSpPr>
          <p:cNvPr id="137" name="Tekstvak 136">
            <a:extLst>
              <a:ext uri="{FF2B5EF4-FFF2-40B4-BE49-F238E27FC236}">
                <a16:creationId xmlns:a16="http://schemas.microsoft.com/office/drawing/2014/main" id="{88AB2116-306C-4C76-B246-DFCAF602057B}"/>
              </a:ext>
            </a:extLst>
          </p:cNvPr>
          <p:cNvSpPr txBox="1"/>
          <p:nvPr/>
        </p:nvSpPr>
        <p:spPr>
          <a:xfrm>
            <a:off x="3578968" y="2763424"/>
            <a:ext cx="4101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7030A0"/>
                </a:solidFill>
              </a:rPr>
              <a:t>+1</a:t>
            </a:r>
            <a:r>
              <a:rPr lang="en-US" sz="1600" b="1"/>
              <a:t> </a:t>
            </a:r>
            <a:r>
              <a:rPr lang="en-US" sz="1600" b="1">
                <a:solidFill>
                  <a:schemeClr val="accent2"/>
                </a:solidFill>
              </a:rPr>
              <a:t>+1 </a:t>
            </a:r>
            <a:r>
              <a:rPr lang="en-US" sz="1600" b="1">
                <a:solidFill>
                  <a:srgbClr val="7030A0"/>
                </a:solidFill>
              </a:rPr>
              <a:t>-1.5 </a:t>
            </a:r>
            <a:r>
              <a:rPr lang="en-US" sz="1600" b="1">
                <a:solidFill>
                  <a:schemeClr val="accent2"/>
                </a:solidFill>
              </a:rPr>
              <a:t>-0.5 </a:t>
            </a:r>
            <a:r>
              <a:rPr lang="en-US" sz="1600" b="1"/>
              <a:t>= 0 </a:t>
            </a:r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→ energy is conserved! </a:t>
            </a:r>
            <a:endParaRPr lang="en-US" sz="1600" b="1"/>
          </a:p>
        </p:txBody>
      </p:sp>
      <p:sp>
        <p:nvSpPr>
          <p:cNvPr id="138" name="Tekstvak 137">
            <a:extLst>
              <a:ext uri="{FF2B5EF4-FFF2-40B4-BE49-F238E27FC236}">
                <a16:creationId xmlns:a16="http://schemas.microsoft.com/office/drawing/2014/main" id="{69A18874-1A07-425E-8499-BAEB4BE174EF}"/>
              </a:ext>
            </a:extLst>
          </p:cNvPr>
          <p:cNvSpPr txBox="1"/>
          <p:nvPr/>
        </p:nvSpPr>
        <p:spPr>
          <a:xfrm>
            <a:off x="-17832" y="2992077"/>
            <a:ext cx="7847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Solution with baselines and </a:t>
            </a:r>
            <a:r>
              <a:rPr lang="en-US" b="1" err="1"/>
              <a:t>dynbal</a:t>
            </a:r>
            <a:r>
              <a:rPr lang="en-US" b="1"/>
              <a:t> fluxes</a:t>
            </a:r>
            <a:endParaRPr lang="en-US"/>
          </a:p>
          <a:p>
            <a:endParaRPr lang="en-US"/>
          </a:p>
        </p:txBody>
      </p:sp>
      <p:grpSp>
        <p:nvGrpSpPr>
          <p:cNvPr id="139" name="Groep 138">
            <a:extLst>
              <a:ext uri="{FF2B5EF4-FFF2-40B4-BE49-F238E27FC236}">
                <a16:creationId xmlns:a16="http://schemas.microsoft.com/office/drawing/2014/main" id="{C297834D-DC11-4658-BA1B-8F220C1EE37F}"/>
              </a:ext>
            </a:extLst>
          </p:cNvPr>
          <p:cNvGrpSpPr/>
          <p:nvPr/>
        </p:nvGrpSpPr>
        <p:grpSpPr>
          <a:xfrm>
            <a:off x="175162" y="3747683"/>
            <a:ext cx="1784838" cy="1532844"/>
            <a:chOff x="949569" y="1766705"/>
            <a:chExt cx="1784838" cy="1941485"/>
          </a:xfrm>
        </p:grpSpPr>
        <p:sp>
          <p:nvSpPr>
            <p:cNvPr id="140" name="Rechthoek 139">
              <a:extLst>
                <a:ext uri="{FF2B5EF4-FFF2-40B4-BE49-F238E27FC236}">
                  <a16:creationId xmlns:a16="http://schemas.microsoft.com/office/drawing/2014/main" id="{0BDEA2D4-DB58-4A5A-B13D-14FB31733B77}"/>
                </a:ext>
              </a:extLst>
            </p:cNvPr>
            <p:cNvSpPr/>
            <p:nvPr/>
          </p:nvSpPr>
          <p:spPr>
            <a:xfrm>
              <a:off x="949569" y="1766705"/>
              <a:ext cx="1784838" cy="1858352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hthoek 140">
              <a:extLst>
                <a:ext uri="{FF2B5EF4-FFF2-40B4-BE49-F238E27FC236}">
                  <a16:creationId xmlns:a16="http://schemas.microsoft.com/office/drawing/2014/main" id="{B3C60A42-4612-40F3-B7E0-D6810B579214}"/>
                </a:ext>
              </a:extLst>
            </p:cNvPr>
            <p:cNvSpPr/>
            <p:nvPr/>
          </p:nvSpPr>
          <p:spPr>
            <a:xfrm>
              <a:off x="949569" y="3003187"/>
              <a:ext cx="1784838" cy="614782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Tekstvak 141">
              <a:extLst>
                <a:ext uri="{FF2B5EF4-FFF2-40B4-BE49-F238E27FC236}">
                  <a16:creationId xmlns:a16="http://schemas.microsoft.com/office/drawing/2014/main" id="{D9F858BB-7021-449F-9DA6-45D7ADBD9A15}"/>
                </a:ext>
              </a:extLst>
            </p:cNvPr>
            <p:cNvSpPr txBox="1"/>
            <p:nvPr/>
          </p:nvSpPr>
          <p:spPr>
            <a:xfrm>
              <a:off x="1240074" y="1967837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90% Veg</a:t>
              </a:r>
            </a:p>
            <a:p>
              <a:r>
                <a:rPr lang="en-US" sz="1600">
                  <a:solidFill>
                    <a:srgbClr val="FF0000"/>
                  </a:solidFill>
                </a:rPr>
                <a:t>0°C*</a:t>
              </a:r>
            </a:p>
          </p:txBody>
        </p:sp>
        <p:sp>
          <p:nvSpPr>
            <p:cNvPr id="143" name="Tekstvak 142">
              <a:extLst>
                <a:ext uri="{FF2B5EF4-FFF2-40B4-BE49-F238E27FC236}">
                  <a16:creationId xmlns:a16="http://schemas.microsoft.com/office/drawing/2014/main" id="{52371EEB-012E-4A5B-88C5-8ABA7AEE0B5A}"/>
                </a:ext>
              </a:extLst>
            </p:cNvPr>
            <p:cNvSpPr txBox="1"/>
            <p:nvPr/>
          </p:nvSpPr>
          <p:spPr>
            <a:xfrm>
              <a:off x="1227990" y="2967520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10% Lake</a:t>
              </a:r>
            </a:p>
            <a:p>
              <a:r>
                <a:rPr lang="en-US" sz="1600">
                  <a:solidFill>
                    <a:srgbClr val="FF0000"/>
                  </a:solidFill>
                </a:rPr>
                <a:t>0°C*</a:t>
              </a:r>
            </a:p>
          </p:txBody>
        </p:sp>
      </p:grpSp>
      <p:sp>
        <p:nvSpPr>
          <p:cNvPr id="144" name="Tekstvak 143">
            <a:extLst>
              <a:ext uri="{FF2B5EF4-FFF2-40B4-BE49-F238E27FC236}">
                <a16:creationId xmlns:a16="http://schemas.microsoft.com/office/drawing/2014/main" id="{5E5B5AAE-5DC4-478C-9FDD-890A55546364}"/>
              </a:ext>
            </a:extLst>
          </p:cNvPr>
          <p:cNvSpPr txBox="1"/>
          <p:nvPr/>
        </p:nvSpPr>
        <p:spPr>
          <a:xfrm>
            <a:off x="2600114" y="3389281"/>
            <a:ext cx="178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Lake expanded</a:t>
            </a:r>
          </a:p>
        </p:txBody>
      </p:sp>
      <p:grpSp>
        <p:nvGrpSpPr>
          <p:cNvPr id="145" name="Groep 144">
            <a:extLst>
              <a:ext uri="{FF2B5EF4-FFF2-40B4-BE49-F238E27FC236}">
                <a16:creationId xmlns:a16="http://schemas.microsoft.com/office/drawing/2014/main" id="{36F8ED23-F009-48A9-A9F3-39226389AFA4}"/>
              </a:ext>
            </a:extLst>
          </p:cNvPr>
          <p:cNvGrpSpPr/>
          <p:nvPr/>
        </p:nvGrpSpPr>
        <p:grpSpPr>
          <a:xfrm>
            <a:off x="2598035" y="3747479"/>
            <a:ext cx="1784838" cy="1467209"/>
            <a:chOff x="949569" y="1766705"/>
            <a:chExt cx="1784838" cy="1858352"/>
          </a:xfrm>
        </p:grpSpPr>
        <p:sp>
          <p:nvSpPr>
            <p:cNvPr id="146" name="Rechthoek 145">
              <a:extLst>
                <a:ext uri="{FF2B5EF4-FFF2-40B4-BE49-F238E27FC236}">
                  <a16:creationId xmlns:a16="http://schemas.microsoft.com/office/drawing/2014/main" id="{4209ABEB-8253-476F-95A3-AAD23B65A4A1}"/>
                </a:ext>
              </a:extLst>
            </p:cNvPr>
            <p:cNvSpPr/>
            <p:nvPr/>
          </p:nvSpPr>
          <p:spPr>
            <a:xfrm>
              <a:off x="949569" y="1766705"/>
              <a:ext cx="1784838" cy="1858352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660942A7-488C-4B9F-A48D-41250F7B6CCC}"/>
                </a:ext>
              </a:extLst>
            </p:cNvPr>
            <p:cNvSpPr/>
            <p:nvPr/>
          </p:nvSpPr>
          <p:spPr>
            <a:xfrm>
              <a:off x="949569" y="2877299"/>
              <a:ext cx="1784838" cy="740670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Tekstvak 147">
              <a:extLst>
                <a:ext uri="{FF2B5EF4-FFF2-40B4-BE49-F238E27FC236}">
                  <a16:creationId xmlns:a16="http://schemas.microsoft.com/office/drawing/2014/main" id="{191DCD20-7A54-45B9-8A7B-FD2A29151F9B}"/>
                </a:ext>
              </a:extLst>
            </p:cNvPr>
            <p:cNvSpPr txBox="1"/>
            <p:nvPr/>
          </p:nvSpPr>
          <p:spPr>
            <a:xfrm>
              <a:off x="1222130" y="2033649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80% Veg</a:t>
              </a:r>
            </a:p>
            <a:p>
              <a:r>
                <a:rPr lang="en-US" sz="1600">
                  <a:solidFill>
                    <a:srgbClr val="FF0000"/>
                  </a:solidFill>
                </a:rPr>
                <a:t>0°C</a:t>
              </a:r>
            </a:p>
          </p:txBody>
        </p:sp>
        <p:sp>
          <p:nvSpPr>
            <p:cNvPr id="149" name="Tekstvak 148">
              <a:extLst>
                <a:ext uri="{FF2B5EF4-FFF2-40B4-BE49-F238E27FC236}">
                  <a16:creationId xmlns:a16="http://schemas.microsoft.com/office/drawing/2014/main" id="{2CB046F0-A107-486C-B5D4-614AF071B1D4}"/>
                </a:ext>
              </a:extLst>
            </p:cNvPr>
            <p:cNvSpPr txBox="1"/>
            <p:nvPr/>
          </p:nvSpPr>
          <p:spPr>
            <a:xfrm>
              <a:off x="1222130" y="2870211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20% Lake</a:t>
              </a:r>
            </a:p>
            <a:p>
              <a:r>
                <a:rPr lang="en-US" sz="1600">
                  <a:solidFill>
                    <a:srgbClr val="FF0000"/>
                  </a:solidFill>
                </a:rPr>
                <a:t>0°C</a:t>
              </a:r>
            </a:p>
          </p:txBody>
        </p:sp>
      </p:grpSp>
      <p:sp>
        <p:nvSpPr>
          <p:cNvPr id="150" name="Tekstvak 149">
            <a:extLst>
              <a:ext uri="{FF2B5EF4-FFF2-40B4-BE49-F238E27FC236}">
                <a16:creationId xmlns:a16="http://schemas.microsoft.com/office/drawing/2014/main" id="{2EFA5538-9BD2-4A27-AD5A-CD0B731C627A}"/>
              </a:ext>
            </a:extLst>
          </p:cNvPr>
          <p:cNvSpPr txBox="1"/>
          <p:nvPr/>
        </p:nvSpPr>
        <p:spPr>
          <a:xfrm>
            <a:off x="5330527" y="3371067"/>
            <a:ext cx="178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Lake warmed</a:t>
            </a:r>
          </a:p>
        </p:txBody>
      </p:sp>
      <p:grpSp>
        <p:nvGrpSpPr>
          <p:cNvPr id="151" name="Groep 150">
            <a:extLst>
              <a:ext uri="{FF2B5EF4-FFF2-40B4-BE49-F238E27FC236}">
                <a16:creationId xmlns:a16="http://schemas.microsoft.com/office/drawing/2014/main" id="{9BD57F6F-2925-463B-B2AB-A2C19E4149BF}"/>
              </a:ext>
            </a:extLst>
          </p:cNvPr>
          <p:cNvGrpSpPr/>
          <p:nvPr/>
        </p:nvGrpSpPr>
        <p:grpSpPr>
          <a:xfrm>
            <a:off x="5328448" y="3729265"/>
            <a:ext cx="1784838" cy="1467209"/>
            <a:chOff x="949569" y="1766705"/>
            <a:chExt cx="1784838" cy="1858352"/>
          </a:xfrm>
        </p:grpSpPr>
        <p:sp>
          <p:nvSpPr>
            <p:cNvPr id="152" name="Rechthoek 151">
              <a:extLst>
                <a:ext uri="{FF2B5EF4-FFF2-40B4-BE49-F238E27FC236}">
                  <a16:creationId xmlns:a16="http://schemas.microsoft.com/office/drawing/2014/main" id="{98D5E73C-E1C4-4FC0-BDF7-30052B386861}"/>
                </a:ext>
              </a:extLst>
            </p:cNvPr>
            <p:cNvSpPr/>
            <p:nvPr/>
          </p:nvSpPr>
          <p:spPr>
            <a:xfrm>
              <a:off x="949569" y="1766705"/>
              <a:ext cx="1784838" cy="1858352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hthoek 152">
              <a:extLst>
                <a:ext uri="{FF2B5EF4-FFF2-40B4-BE49-F238E27FC236}">
                  <a16:creationId xmlns:a16="http://schemas.microsoft.com/office/drawing/2014/main" id="{6AFC6526-033B-4DB3-B9C8-78E4F823CD9F}"/>
                </a:ext>
              </a:extLst>
            </p:cNvPr>
            <p:cNvSpPr/>
            <p:nvPr/>
          </p:nvSpPr>
          <p:spPr>
            <a:xfrm>
              <a:off x="949569" y="2877299"/>
              <a:ext cx="1784838" cy="740670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kstvak 153">
              <a:extLst>
                <a:ext uri="{FF2B5EF4-FFF2-40B4-BE49-F238E27FC236}">
                  <a16:creationId xmlns:a16="http://schemas.microsoft.com/office/drawing/2014/main" id="{37FB85FC-7075-4B30-990D-30B2937E71A3}"/>
                </a:ext>
              </a:extLst>
            </p:cNvPr>
            <p:cNvSpPr txBox="1"/>
            <p:nvPr/>
          </p:nvSpPr>
          <p:spPr>
            <a:xfrm>
              <a:off x="1222130" y="2033649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80% Veg</a:t>
              </a:r>
            </a:p>
            <a:p>
              <a:r>
                <a:rPr lang="en-US" sz="1600">
                  <a:solidFill>
                    <a:srgbClr val="FF0000"/>
                  </a:solidFill>
                </a:rPr>
                <a:t>0°C</a:t>
              </a:r>
            </a:p>
          </p:txBody>
        </p:sp>
        <p:sp>
          <p:nvSpPr>
            <p:cNvPr id="155" name="Tekstvak 154">
              <a:extLst>
                <a:ext uri="{FF2B5EF4-FFF2-40B4-BE49-F238E27FC236}">
                  <a16:creationId xmlns:a16="http://schemas.microsoft.com/office/drawing/2014/main" id="{3A233488-1F44-4411-9688-72A00E30B2C3}"/>
                </a:ext>
              </a:extLst>
            </p:cNvPr>
            <p:cNvSpPr txBox="1"/>
            <p:nvPr/>
          </p:nvSpPr>
          <p:spPr>
            <a:xfrm>
              <a:off x="1222130" y="2870211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20% Lake</a:t>
              </a:r>
            </a:p>
            <a:p>
              <a:r>
                <a:rPr lang="en-US" sz="1600">
                  <a:solidFill>
                    <a:srgbClr val="FF0000"/>
                  </a:solidFill>
                </a:rPr>
                <a:t>5°C</a:t>
              </a:r>
            </a:p>
          </p:txBody>
        </p:sp>
      </p:grpSp>
      <p:cxnSp>
        <p:nvCxnSpPr>
          <p:cNvPr id="156" name="Rechte verbindingslijn met pijl 155">
            <a:extLst>
              <a:ext uri="{FF2B5EF4-FFF2-40B4-BE49-F238E27FC236}">
                <a16:creationId xmlns:a16="http://schemas.microsoft.com/office/drawing/2014/main" id="{FE096932-6E1F-4F8D-AABC-122F8BDBB166}"/>
              </a:ext>
            </a:extLst>
          </p:cNvPr>
          <p:cNvCxnSpPr>
            <a:cxnSpLocks/>
          </p:cNvCxnSpPr>
          <p:nvPr/>
        </p:nvCxnSpPr>
        <p:spPr>
          <a:xfrm flipV="1">
            <a:off x="4974653" y="5040638"/>
            <a:ext cx="340559" cy="160197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7" name="Pijl: rechts 156">
            <a:extLst>
              <a:ext uri="{FF2B5EF4-FFF2-40B4-BE49-F238E27FC236}">
                <a16:creationId xmlns:a16="http://schemas.microsoft.com/office/drawing/2014/main" id="{2059635C-81A5-4E37-8ECC-9B725F1DB400}"/>
              </a:ext>
            </a:extLst>
          </p:cNvPr>
          <p:cNvSpPr/>
          <p:nvPr/>
        </p:nvSpPr>
        <p:spPr>
          <a:xfrm>
            <a:off x="2113416" y="4276165"/>
            <a:ext cx="386863" cy="284297"/>
          </a:xfrm>
          <a:prstGeom prst="rightArrow">
            <a:avLst>
              <a:gd name="adj1" fmla="val 10448"/>
              <a:gd name="adj2" fmla="val 59852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9" name="Groep 158">
            <a:extLst>
              <a:ext uri="{FF2B5EF4-FFF2-40B4-BE49-F238E27FC236}">
                <a16:creationId xmlns:a16="http://schemas.microsoft.com/office/drawing/2014/main" id="{4EF944A8-EFA5-41A1-8B04-1292BEB40E36}"/>
              </a:ext>
            </a:extLst>
          </p:cNvPr>
          <p:cNvGrpSpPr/>
          <p:nvPr/>
        </p:nvGrpSpPr>
        <p:grpSpPr>
          <a:xfrm>
            <a:off x="7680391" y="3728771"/>
            <a:ext cx="1784838" cy="1553614"/>
            <a:chOff x="949569" y="1766705"/>
            <a:chExt cx="1784838" cy="1967792"/>
          </a:xfrm>
        </p:grpSpPr>
        <p:sp>
          <p:nvSpPr>
            <p:cNvPr id="160" name="Rechthoek 159">
              <a:extLst>
                <a:ext uri="{FF2B5EF4-FFF2-40B4-BE49-F238E27FC236}">
                  <a16:creationId xmlns:a16="http://schemas.microsoft.com/office/drawing/2014/main" id="{79211BDC-3BC7-4796-97C7-3BF3FF16C6D7}"/>
                </a:ext>
              </a:extLst>
            </p:cNvPr>
            <p:cNvSpPr/>
            <p:nvPr/>
          </p:nvSpPr>
          <p:spPr>
            <a:xfrm>
              <a:off x="949569" y="1766705"/>
              <a:ext cx="1784838" cy="1858352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A351C44B-581E-4002-B295-472B59DB26CE}"/>
                </a:ext>
              </a:extLst>
            </p:cNvPr>
            <p:cNvSpPr/>
            <p:nvPr/>
          </p:nvSpPr>
          <p:spPr>
            <a:xfrm>
              <a:off x="949569" y="3069626"/>
              <a:ext cx="1784838" cy="548344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Tekstvak 161">
              <a:extLst>
                <a:ext uri="{FF2B5EF4-FFF2-40B4-BE49-F238E27FC236}">
                  <a16:creationId xmlns:a16="http://schemas.microsoft.com/office/drawing/2014/main" id="{A03E7F9C-BEBB-4B6D-A03B-32FF8C0B7E62}"/>
                </a:ext>
              </a:extLst>
            </p:cNvPr>
            <p:cNvSpPr txBox="1"/>
            <p:nvPr/>
          </p:nvSpPr>
          <p:spPr>
            <a:xfrm>
              <a:off x="1222130" y="2033649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90% Veg</a:t>
              </a:r>
            </a:p>
            <a:p>
              <a:r>
                <a:rPr lang="en-US" sz="1600">
                  <a:solidFill>
                    <a:srgbClr val="FF0000"/>
                  </a:solidFill>
                </a:rPr>
                <a:t>0°C</a:t>
              </a:r>
            </a:p>
          </p:txBody>
        </p:sp>
        <p:sp>
          <p:nvSpPr>
            <p:cNvPr id="163" name="Tekstvak 162">
              <a:extLst>
                <a:ext uri="{FF2B5EF4-FFF2-40B4-BE49-F238E27FC236}">
                  <a16:creationId xmlns:a16="http://schemas.microsoft.com/office/drawing/2014/main" id="{43163C75-CCE5-4CA1-9570-CF4CEAD35D34}"/>
                </a:ext>
              </a:extLst>
            </p:cNvPr>
            <p:cNvSpPr txBox="1"/>
            <p:nvPr/>
          </p:nvSpPr>
          <p:spPr>
            <a:xfrm>
              <a:off x="1222130" y="2993827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10% Lake</a:t>
              </a:r>
            </a:p>
            <a:p>
              <a:r>
                <a:rPr lang="en-US" sz="1600">
                  <a:solidFill>
                    <a:srgbClr val="FF0000"/>
                  </a:solidFill>
                </a:rPr>
                <a:t>5°C</a:t>
              </a:r>
            </a:p>
          </p:txBody>
        </p:sp>
      </p:grpSp>
      <p:sp>
        <p:nvSpPr>
          <p:cNvPr id="164" name="Pijl: rechts 163">
            <a:extLst>
              <a:ext uri="{FF2B5EF4-FFF2-40B4-BE49-F238E27FC236}">
                <a16:creationId xmlns:a16="http://schemas.microsoft.com/office/drawing/2014/main" id="{DE67AB49-0069-4984-BABB-DC10D38723EA}"/>
              </a:ext>
            </a:extLst>
          </p:cNvPr>
          <p:cNvSpPr/>
          <p:nvPr/>
        </p:nvSpPr>
        <p:spPr>
          <a:xfrm>
            <a:off x="7188374" y="4219849"/>
            <a:ext cx="394946" cy="284297"/>
          </a:xfrm>
          <a:prstGeom prst="rightArrow">
            <a:avLst>
              <a:gd name="adj1" fmla="val 10448"/>
              <a:gd name="adj2" fmla="val 6913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Pijl: rechts 164">
            <a:extLst>
              <a:ext uri="{FF2B5EF4-FFF2-40B4-BE49-F238E27FC236}">
                <a16:creationId xmlns:a16="http://schemas.microsoft.com/office/drawing/2014/main" id="{C8176D0D-2B1A-4B04-A65F-4123F017659D}"/>
              </a:ext>
            </a:extLst>
          </p:cNvPr>
          <p:cNvSpPr/>
          <p:nvPr/>
        </p:nvSpPr>
        <p:spPr>
          <a:xfrm>
            <a:off x="4578417" y="4230385"/>
            <a:ext cx="386863" cy="284297"/>
          </a:xfrm>
          <a:prstGeom prst="rightArrow">
            <a:avLst>
              <a:gd name="adj1" fmla="val 10448"/>
              <a:gd name="adj2" fmla="val 59852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kstvak 165">
            <a:extLst>
              <a:ext uri="{FF2B5EF4-FFF2-40B4-BE49-F238E27FC236}">
                <a16:creationId xmlns:a16="http://schemas.microsoft.com/office/drawing/2014/main" id="{EA8B3D98-BC09-4EF9-A551-083558EEFF96}"/>
              </a:ext>
            </a:extLst>
          </p:cNvPr>
          <p:cNvSpPr txBox="1"/>
          <p:nvPr/>
        </p:nvSpPr>
        <p:spPr>
          <a:xfrm>
            <a:off x="7627424" y="3375130"/>
            <a:ext cx="178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Lake shrunk</a:t>
            </a:r>
          </a:p>
        </p:txBody>
      </p: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41952DA4-DCB1-43C2-A016-7C5E01401907}"/>
              </a:ext>
            </a:extLst>
          </p:cNvPr>
          <p:cNvGrpSpPr/>
          <p:nvPr/>
        </p:nvGrpSpPr>
        <p:grpSpPr>
          <a:xfrm>
            <a:off x="10372700" y="3715922"/>
            <a:ext cx="1784838" cy="1553614"/>
            <a:chOff x="949569" y="1766705"/>
            <a:chExt cx="1784838" cy="1967792"/>
          </a:xfrm>
        </p:grpSpPr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4CF3866E-4427-4D00-9F96-57608DF03F38}"/>
                </a:ext>
              </a:extLst>
            </p:cNvPr>
            <p:cNvSpPr/>
            <p:nvPr/>
          </p:nvSpPr>
          <p:spPr>
            <a:xfrm>
              <a:off x="949569" y="1766705"/>
              <a:ext cx="1784838" cy="1858352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024B0595-2C23-4E37-9829-975215BFEB29}"/>
                </a:ext>
              </a:extLst>
            </p:cNvPr>
            <p:cNvSpPr/>
            <p:nvPr/>
          </p:nvSpPr>
          <p:spPr>
            <a:xfrm>
              <a:off x="949569" y="3069626"/>
              <a:ext cx="1784838" cy="548344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Tekstvak 169">
              <a:extLst>
                <a:ext uri="{FF2B5EF4-FFF2-40B4-BE49-F238E27FC236}">
                  <a16:creationId xmlns:a16="http://schemas.microsoft.com/office/drawing/2014/main" id="{C89C4AC9-3D8A-4D02-8B2D-74A605BC628E}"/>
                </a:ext>
              </a:extLst>
            </p:cNvPr>
            <p:cNvSpPr txBox="1"/>
            <p:nvPr/>
          </p:nvSpPr>
          <p:spPr>
            <a:xfrm>
              <a:off x="1222130" y="2033649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90% Veg</a:t>
              </a:r>
            </a:p>
            <a:p>
              <a:r>
                <a:rPr lang="en-US" sz="1600">
                  <a:solidFill>
                    <a:srgbClr val="FF0000"/>
                  </a:solidFill>
                </a:rPr>
                <a:t>0°C</a:t>
              </a:r>
            </a:p>
          </p:txBody>
        </p:sp>
        <p:sp>
          <p:nvSpPr>
            <p:cNvPr id="171" name="Tekstvak 170">
              <a:extLst>
                <a:ext uri="{FF2B5EF4-FFF2-40B4-BE49-F238E27FC236}">
                  <a16:creationId xmlns:a16="http://schemas.microsoft.com/office/drawing/2014/main" id="{C4064C36-66FC-48D3-A9E6-10AE04360263}"/>
                </a:ext>
              </a:extLst>
            </p:cNvPr>
            <p:cNvSpPr txBox="1"/>
            <p:nvPr/>
          </p:nvSpPr>
          <p:spPr>
            <a:xfrm>
              <a:off x="1222130" y="2993827"/>
              <a:ext cx="1081454" cy="74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10% Lake</a:t>
              </a:r>
            </a:p>
            <a:p>
              <a:r>
                <a:rPr lang="en-US" sz="1600">
                  <a:solidFill>
                    <a:srgbClr val="FF0000"/>
                  </a:solidFill>
                </a:rPr>
                <a:t>0°C</a:t>
              </a:r>
            </a:p>
          </p:txBody>
        </p:sp>
      </p:grpSp>
      <p:sp>
        <p:nvSpPr>
          <p:cNvPr id="172" name="Pijl: rechts 171">
            <a:extLst>
              <a:ext uri="{FF2B5EF4-FFF2-40B4-BE49-F238E27FC236}">
                <a16:creationId xmlns:a16="http://schemas.microsoft.com/office/drawing/2014/main" id="{7E9C3BFC-16AE-4255-BA45-6977686845A5}"/>
              </a:ext>
            </a:extLst>
          </p:cNvPr>
          <p:cNvSpPr/>
          <p:nvPr/>
        </p:nvSpPr>
        <p:spPr>
          <a:xfrm>
            <a:off x="9671135" y="4212007"/>
            <a:ext cx="394946" cy="284297"/>
          </a:xfrm>
          <a:prstGeom prst="rightArrow">
            <a:avLst>
              <a:gd name="adj1" fmla="val 10448"/>
              <a:gd name="adj2" fmla="val 6913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Tekstvak 172">
            <a:extLst>
              <a:ext uri="{FF2B5EF4-FFF2-40B4-BE49-F238E27FC236}">
                <a16:creationId xmlns:a16="http://schemas.microsoft.com/office/drawing/2014/main" id="{36133672-6B1E-4A3D-8A51-3448141BAC53}"/>
              </a:ext>
            </a:extLst>
          </p:cNvPr>
          <p:cNvSpPr txBox="1"/>
          <p:nvPr/>
        </p:nvSpPr>
        <p:spPr>
          <a:xfrm>
            <a:off x="10318621" y="3325800"/>
            <a:ext cx="178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Lake cooled</a:t>
            </a:r>
          </a:p>
        </p:txBody>
      </p:sp>
      <p:cxnSp>
        <p:nvCxnSpPr>
          <p:cNvPr id="174" name="Rechte verbindingslijn met pijl 173">
            <a:extLst>
              <a:ext uri="{FF2B5EF4-FFF2-40B4-BE49-F238E27FC236}">
                <a16:creationId xmlns:a16="http://schemas.microsoft.com/office/drawing/2014/main" id="{137A2CCC-939D-4833-90CB-BBFD960E01B3}"/>
              </a:ext>
            </a:extLst>
          </p:cNvPr>
          <p:cNvCxnSpPr>
            <a:cxnSpLocks/>
          </p:cNvCxnSpPr>
          <p:nvPr/>
        </p:nvCxnSpPr>
        <p:spPr>
          <a:xfrm flipH="1">
            <a:off x="10026859" y="4978600"/>
            <a:ext cx="311570" cy="198935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7" name="Tekstvak 176">
            <a:extLst>
              <a:ext uri="{FF2B5EF4-FFF2-40B4-BE49-F238E27FC236}">
                <a16:creationId xmlns:a16="http://schemas.microsoft.com/office/drawing/2014/main" id="{6F77A258-965A-41B5-BBA2-985BF4746E63}"/>
              </a:ext>
            </a:extLst>
          </p:cNvPr>
          <p:cNvSpPr txBox="1"/>
          <p:nvPr/>
        </p:nvSpPr>
        <p:spPr>
          <a:xfrm>
            <a:off x="113975" y="3382803"/>
            <a:ext cx="178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Baseline state</a:t>
            </a:r>
          </a:p>
        </p:txBody>
      </p:sp>
      <p:sp>
        <p:nvSpPr>
          <p:cNvPr id="180" name="Tekstvak 179">
            <a:extLst>
              <a:ext uri="{FF2B5EF4-FFF2-40B4-BE49-F238E27FC236}">
                <a16:creationId xmlns:a16="http://schemas.microsoft.com/office/drawing/2014/main" id="{F54CB68B-0A6A-452D-A027-A85DCBB4B4F9}"/>
              </a:ext>
            </a:extLst>
          </p:cNvPr>
          <p:cNvSpPr txBox="1"/>
          <p:nvPr/>
        </p:nvSpPr>
        <p:spPr>
          <a:xfrm>
            <a:off x="1994271" y="4554595"/>
            <a:ext cx="108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err="1">
                <a:solidFill>
                  <a:srgbClr val="7030A0"/>
                </a:solidFill>
              </a:rPr>
              <a:t>Eflx</a:t>
            </a:r>
            <a:br>
              <a:rPr lang="en-US" sz="1200" b="1">
                <a:solidFill>
                  <a:srgbClr val="7030A0"/>
                </a:solidFill>
              </a:rPr>
            </a:br>
            <a:r>
              <a:rPr lang="en-US" sz="1200" b="1" err="1">
                <a:solidFill>
                  <a:srgbClr val="7030A0"/>
                </a:solidFill>
              </a:rPr>
              <a:t>dynbal</a:t>
            </a:r>
            <a:r>
              <a:rPr lang="en-US" sz="1200" b="1">
                <a:solidFill>
                  <a:srgbClr val="7030A0"/>
                </a:solidFill>
              </a:rPr>
              <a:t>: </a:t>
            </a:r>
            <a:br>
              <a:rPr lang="en-US" sz="1200" b="1">
                <a:solidFill>
                  <a:srgbClr val="7030A0"/>
                </a:solidFill>
              </a:rPr>
            </a:br>
            <a:r>
              <a:rPr lang="en-US" sz="1200" b="1">
                <a:solidFill>
                  <a:srgbClr val="7030A0"/>
                </a:solidFill>
              </a:rPr>
              <a:t>0</a:t>
            </a:r>
          </a:p>
        </p:txBody>
      </p:sp>
      <p:sp>
        <p:nvSpPr>
          <p:cNvPr id="181" name="Tekstvak 180">
            <a:extLst>
              <a:ext uri="{FF2B5EF4-FFF2-40B4-BE49-F238E27FC236}">
                <a16:creationId xmlns:a16="http://schemas.microsoft.com/office/drawing/2014/main" id="{7A7C0982-F0CE-460B-BFC9-F6797AF3270B}"/>
              </a:ext>
            </a:extLst>
          </p:cNvPr>
          <p:cNvSpPr txBox="1"/>
          <p:nvPr/>
        </p:nvSpPr>
        <p:spPr>
          <a:xfrm>
            <a:off x="6338810" y="5249258"/>
            <a:ext cx="28381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Difference in grid cell total heat content: </a:t>
            </a:r>
            <a:br>
              <a:rPr lang="en-US" sz="1200"/>
            </a:br>
            <a:r>
              <a:rPr lang="en-US" sz="1200"/>
              <a:t> 0.1*5°C - 0.2*5°C = -0.5</a:t>
            </a:r>
          </a:p>
          <a:p>
            <a:endParaRPr lang="en-US"/>
          </a:p>
        </p:txBody>
      </p:sp>
      <p:cxnSp>
        <p:nvCxnSpPr>
          <p:cNvPr id="182" name="Rechte verbindingslijn met pijl 181">
            <a:extLst>
              <a:ext uri="{FF2B5EF4-FFF2-40B4-BE49-F238E27FC236}">
                <a16:creationId xmlns:a16="http://schemas.microsoft.com/office/drawing/2014/main" id="{5D72E8C9-DEA1-4870-82D0-951A28BDE7E6}"/>
              </a:ext>
            </a:extLst>
          </p:cNvPr>
          <p:cNvCxnSpPr>
            <a:cxnSpLocks/>
          </p:cNvCxnSpPr>
          <p:nvPr/>
        </p:nvCxnSpPr>
        <p:spPr>
          <a:xfrm flipH="1">
            <a:off x="7274967" y="5066775"/>
            <a:ext cx="336085" cy="191586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3" name="Tekstvak 182">
            <a:extLst>
              <a:ext uri="{FF2B5EF4-FFF2-40B4-BE49-F238E27FC236}">
                <a16:creationId xmlns:a16="http://schemas.microsoft.com/office/drawing/2014/main" id="{BA59B2E4-FA78-4750-BBD7-D505BD1E2C5B}"/>
              </a:ext>
            </a:extLst>
          </p:cNvPr>
          <p:cNvSpPr txBox="1"/>
          <p:nvPr/>
        </p:nvSpPr>
        <p:spPr>
          <a:xfrm>
            <a:off x="7115226" y="4452860"/>
            <a:ext cx="108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err="1">
                <a:solidFill>
                  <a:srgbClr val="7030A0"/>
                </a:solidFill>
              </a:rPr>
              <a:t>Eflx</a:t>
            </a:r>
            <a:br>
              <a:rPr lang="en-US" sz="1200" b="1">
                <a:solidFill>
                  <a:srgbClr val="7030A0"/>
                </a:solidFill>
              </a:rPr>
            </a:br>
            <a:r>
              <a:rPr lang="en-US" sz="1200" b="1" err="1">
                <a:solidFill>
                  <a:srgbClr val="7030A0"/>
                </a:solidFill>
              </a:rPr>
              <a:t>dynbal</a:t>
            </a:r>
            <a:r>
              <a:rPr lang="en-US" sz="1200" b="1">
                <a:solidFill>
                  <a:srgbClr val="7030A0"/>
                </a:solidFill>
              </a:rPr>
              <a:t>: </a:t>
            </a:r>
            <a:br>
              <a:rPr lang="en-US" sz="1200" b="1">
                <a:solidFill>
                  <a:srgbClr val="7030A0"/>
                </a:solidFill>
              </a:rPr>
            </a:br>
            <a:r>
              <a:rPr lang="en-US" sz="1200" b="1">
                <a:solidFill>
                  <a:srgbClr val="7030A0"/>
                </a:solidFill>
              </a:rPr>
              <a:t>-0.5</a:t>
            </a:r>
          </a:p>
        </p:txBody>
      </p:sp>
      <p:grpSp>
        <p:nvGrpSpPr>
          <p:cNvPr id="185" name="Groep 184">
            <a:extLst>
              <a:ext uri="{FF2B5EF4-FFF2-40B4-BE49-F238E27FC236}">
                <a16:creationId xmlns:a16="http://schemas.microsoft.com/office/drawing/2014/main" id="{B4DCA818-58AD-4157-B337-EFCA70227D67}"/>
              </a:ext>
            </a:extLst>
          </p:cNvPr>
          <p:cNvGrpSpPr/>
          <p:nvPr/>
        </p:nvGrpSpPr>
        <p:grpSpPr>
          <a:xfrm>
            <a:off x="55472" y="6124964"/>
            <a:ext cx="796222" cy="733036"/>
            <a:chOff x="949569" y="2117881"/>
            <a:chExt cx="1391716" cy="1596005"/>
          </a:xfrm>
        </p:grpSpPr>
        <p:sp>
          <p:nvSpPr>
            <p:cNvPr id="186" name="Rechthoek 185">
              <a:extLst>
                <a:ext uri="{FF2B5EF4-FFF2-40B4-BE49-F238E27FC236}">
                  <a16:creationId xmlns:a16="http://schemas.microsoft.com/office/drawing/2014/main" id="{EF7FFB2D-01D2-489F-9118-FF6F04D5DF51}"/>
                </a:ext>
              </a:extLst>
            </p:cNvPr>
            <p:cNvSpPr/>
            <p:nvPr/>
          </p:nvSpPr>
          <p:spPr>
            <a:xfrm>
              <a:off x="949569" y="2117881"/>
              <a:ext cx="1391716" cy="15071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598D9E1C-7527-4A5F-9C19-09FF0ECC1F00}"/>
                </a:ext>
              </a:extLst>
            </p:cNvPr>
            <p:cNvSpPr/>
            <p:nvPr/>
          </p:nvSpPr>
          <p:spPr>
            <a:xfrm>
              <a:off x="949569" y="3003187"/>
              <a:ext cx="1391716" cy="61478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Tekstvak 187">
              <a:extLst>
                <a:ext uri="{FF2B5EF4-FFF2-40B4-BE49-F238E27FC236}">
                  <a16:creationId xmlns:a16="http://schemas.microsoft.com/office/drawing/2014/main" id="{BB677125-B5FE-43BC-9453-9666D4FC06EE}"/>
                </a:ext>
              </a:extLst>
            </p:cNvPr>
            <p:cNvSpPr txBox="1"/>
            <p:nvPr/>
          </p:nvSpPr>
          <p:spPr>
            <a:xfrm>
              <a:off x="1155330" y="2212539"/>
              <a:ext cx="1089681" cy="804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/>
                <a:t>90% Veg</a:t>
              </a:r>
            </a:p>
            <a:p>
              <a:r>
                <a:rPr lang="en-US" sz="900">
                  <a:solidFill>
                    <a:schemeClr val="accent4">
                      <a:lumMod val="75000"/>
                    </a:schemeClr>
                  </a:solidFill>
                </a:rPr>
                <a:t>10°C</a:t>
              </a:r>
            </a:p>
          </p:txBody>
        </p:sp>
        <p:sp>
          <p:nvSpPr>
            <p:cNvPr id="189" name="Tekstvak 188">
              <a:extLst>
                <a:ext uri="{FF2B5EF4-FFF2-40B4-BE49-F238E27FC236}">
                  <a16:creationId xmlns:a16="http://schemas.microsoft.com/office/drawing/2014/main" id="{C982C2B7-E215-47F4-9551-D542AD228C6A}"/>
                </a:ext>
              </a:extLst>
            </p:cNvPr>
            <p:cNvSpPr txBox="1"/>
            <p:nvPr/>
          </p:nvSpPr>
          <p:spPr>
            <a:xfrm>
              <a:off x="1155330" y="2909757"/>
              <a:ext cx="1081453" cy="804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/>
                <a:t>10% Lake</a:t>
              </a:r>
            </a:p>
            <a:p>
              <a:r>
                <a:rPr lang="en-US" sz="900">
                  <a:solidFill>
                    <a:schemeClr val="accent4">
                      <a:lumMod val="75000"/>
                    </a:schemeClr>
                  </a:solidFill>
                </a:rPr>
                <a:t>20°C</a:t>
              </a:r>
            </a:p>
          </p:txBody>
        </p:sp>
      </p:grpSp>
      <p:sp>
        <p:nvSpPr>
          <p:cNvPr id="191" name="Tekstvak 190">
            <a:extLst>
              <a:ext uri="{FF2B5EF4-FFF2-40B4-BE49-F238E27FC236}">
                <a16:creationId xmlns:a16="http://schemas.microsoft.com/office/drawing/2014/main" id="{18B43F72-D503-40AD-9C55-4C50CCA9BB2B}"/>
              </a:ext>
            </a:extLst>
          </p:cNvPr>
          <p:cNvSpPr txBox="1"/>
          <p:nvPr/>
        </p:nvSpPr>
        <p:spPr>
          <a:xfrm>
            <a:off x="889389" y="6336711"/>
            <a:ext cx="274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Baseline</a:t>
            </a:r>
            <a:r>
              <a:rPr lang="en-US" sz="1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err="1">
                <a:latin typeface="Calibri" panose="020F0502020204030204" pitchFamily="34" charset="0"/>
                <a:cs typeface="Calibri" panose="020F0502020204030204" pitchFamily="34" charset="0"/>
              </a:rPr>
              <a:t>substracted</a:t>
            </a:r>
            <a:endParaRPr lang="en-US" sz="1600"/>
          </a:p>
        </p:txBody>
      </p:sp>
      <p:sp>
        <p:nvSpPr>
          <p:cNvPr id="193" name="Tekstvak 192">
            <a:extLst>
              <a:ext uri="{FF2B5EF4-FFF2-40B4-BE49-F238E27FC236}">
                <a16:creationId xmlns:a16="http://schemas.microsoft.com/office/drawing/2014/main" id="{4603485F-1B03-4CD0-9F61-FCE692DC00C8}"/>
              </a:ext>
            </a:extLst>
          </p:cNvPr>
          <p:cNvSpPr txBox="1"/>
          <p:nvPr/>
        </p:nvSpPr>
        <p:spPr>
          <a:xfrm>
            <a:off x="-7674" y="5805820"/>
            <a:ext cx="2345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* Compared to baseline</a:t>
            </a:r>
          </a:p>
        </p:txBody>
      </p:sp>
      <p:sp>
        <p:nvSpPr>
          <p:cNvPr id="194" name="Tekstvak 193">
            <a:extLst>
              <a:ext uri="{FF2B5EF4-FFF2-40B4-BE49-F238E27FC236}">
                <a16:creationId xmlns:a16="http://schemas.microsoft.com/office/drawing/2014/main" id="{90EBDD5F-0672-4A17-9109-5213F88BE122}"/>
              </a:ext>
            </a:extLst>
          </p:cNvPr>
          <p:cNvSpPr txBox="1"/>
          <p:nvPr/>
        </p:nvSpPr>
        <p:spPr>
          <a:xfrm>
            <a:off x="3727787" y="5776812"/>
            <a:ext cx="6270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7030A0"/>
                </a:solidFill>
              </a:rPr>
              <a:t>0 </a:t>
            </a:r>
            <a:r>
              <a:rPr lang="en-US" sz="1600" b="1">
                <a:solidFill>
                  <a:schemeClr val="accent2"/>
                </a:solidFill>
              </a:rPr>
              <a:t>+1 </a:t>
            </a:r>
            <a:r>
              <a:rPr lang="en-US" sz="1600" b="1">
                <a:solidFill>
                  <a:srgbClr val="7030A0"/>
                </a:solidFill>
              </a:rPr>
              <a:t>-0.5 </a:t>
            </a:r>
            <a:r>
              <a:rPr lang="en-US" sz="1600" b="1">
                <a:solidFill>
                  <a:schemeClr val="accent2"/>
                </a:solidFill>
              </a:rPr>
              <a:t>-0.5 </a:t>
            </a:r>
            <a:r>
              <a:rPr lang="en-US" sz="1600" b="1"/>
              <a:t>= 0 </a:t>
            </a:r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→ energy is conserved +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err="1">
                <a:latin typeface="Calibri" panose="020F0502020204030204" pitchFamily="34" charset="0"/>
                <a:cs typeface="Calibri" panose="020F0502020204030204" pitchFamily="34" charset="0"/>
              </a:rPr>
              <a:t>dynbal</a:t>
            </a:r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 fluxes are smaller!  </a:t>
            </a:r>
            <a:endParaRPr lang="en-US" sz="1600" b="1"/>
          </a:p>
        </p:txBody>
      </p:sp>
      <p:sp>
        <p:nvSpPr>
          <p:cNvPr id="195" name="Tekstvak 194">
            <a:extLst>
              <a:ext uri="{FF2B5EF4-FFF2-40B4-BE49-F238E27FC236}">
                <a16:creationId xmlns:a16="http://schemas.microsoft.com/office/drawing/2014/main" id="{1485E90B-2AAF-42FA-832E-A9171E8126F7}"/>
              </a:ext>
            </a:extLst>
          </p:cNvPr>
          <p:cNvSpPr txBox="1"/>
          <p:nvPr/>
        </p:nvSpPr>
        <p:spPr>
          <a:xfrm>
            <a:off x="9632429" y="6473842"/>
            <a:ext cx="349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65000"/>
                  </a:schemeClr>
                </a:solidFill>
              </a:rPr>
              <a:t>Courtesy example: Bill Sacks</a:t>
            </a:r>
          </a:p>
        </p:txBody>
      </p:sp>
    </p:spTree>
    <p:extLst>
      <p:ext uri="{BB962C8B-B14F-4D97-AF65-F5344CB8AC3E}">
        <p14:creationId xmlns:p14="http://schemas.microsoft.com/office/powerpoint/2010/main" val="200160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/>
      <p:bldP spid="158" grpId="0"/>
      <p:bldP spid="129" grpId="0"/>
      <p:bldP spid="112" grpId="0"/>
      <p:bldP spid="79" grpId="0"/>
      <p:bldP spid="104" grpId="0"/>
      <p:bldP spid="111" grpId="0" animBg="1"/>
      <p:bldP spid="118" grpId="0" animBg="1"/>
      <p:bldP spid="119" grpId="0" animBg="1"/>
      <p:bldP spid="120" grpId="0"/>
      <p:bldP spid="126" grpId="0" animBg="1"/>
      <p:bldP spid="127" grpId="0"/>
      <p:bldP spid="131" grpId="0"/>
      <p:bldP spid="12" grpId="0"/>
      <p:bldP spid="133" grpId="0"/>
      <p:bldP spid="134" grpId="0"/>
      <p:bldP spid="136" grpId="0"/>
      <p:bldP spid="137" grpId="0"/>
      <p:bldP spid="138" grpId="0"/>
      <p:bldP spid="144" grpId="0"/>
      <p:bldP spid="150" grpId="0"/>
      <p:bldP spid="157" grpId="0" animBg="1"/>
      <p:bldP spid="164" grpId="0" animBg="1"/>
      <p:bldP spid="165" grpId="0" animBg="1"/>
      <p:bldP spid="166" grpId="0"/>
      <p:bldP spid="172" grpId="0" animBg="1"/>
      <p:bldP spid="173" grpId="0"/>
      <p:bldP spid="177" grpId="0"/>
      <p:bldP spid="180" grpId="0"/>
      <p:bldP spid="181" grpId="0"/>
      <p:bldP spid="183" grpId="0"/>
      <p:bldP spid="191" grpId="0"/>
      <p:bldP spid="193" grpId="0"/>
      <p:bldP spid="1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932BA872-1ABF-4E34-A284-AEF1CF32C053}"/>
              </a:ext>
            </a:extLst>
          </p:cNvPr>
          <p:cNvSpPr txBox="1">
            <a:spLocks/>
          </p:cNvSpPr>
          <p:nvPr/>
        </p:nvSpPr>
        <p:spPr>
          <a:xfrm>
            <a:off x="6919333" y="1253331"/>
            <a:ext cx="527266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F9FD045C-A14D-45D5-962B-CDE9CC82B35B}"/>
              </a:ext>
            </a:extLst>
          </p:cNvPr>
          <p:cNvSpPr txBox="1">
            <a:spLocks/>
          </p:cNvSpPr>
          <p:nvPr/>
        </p:nvSpPr>
        <p:spPr>
          <a:xfrm>
            <a:off x="972541" y="1253331"/>
            <a:ext cx="527266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Represent reservoirs in CLM</a:t>
            </a:r>
            <a:br>
              <a:rPr lang="en-US"/>
            </a:br>
            <a:r>
              <a:rPr lang="en-US">
                <a:solidFill>
                  <a:schemeClr val="bg1">
                    <a:lumMod val="65000"/>
                  </a:schemeClr>
                </a:solidFill>
              </a:rPr>
              <a:t>Choose Input data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Implement dynamical lakes in CLM</a:t>
            </a:r>
            <a:br>
              <a:rPr lang="en-US"/>
            </a:br>
            <a:r>
              <a:rPr lang="en-US">
                <a:solidFill>
                  <a:schemeClr val="bg1">
                    <a:lumMod val="65000"/>
                  </a:schemeClr>
                </a:solidFill>
              </a:rPr>
              <a:t>Conserve water and energy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Look at global effects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>
                    <a:lumMod val="65000"/>
                  </a:schemeClr>
                </a:solidFill>
              </a:rPr>
              <a:t>Preliminary results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0753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0F91E08-15CB-4568-829C-4F4F6F032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80"/>
          <a:stretch/>
        </p:blipFill>
        <p:spPr>
          <a:xfrm>
            <a:off x="9573994" y="1692008"/>
            <a:ext cx="2584696" cy="258262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0DBA99E-11EF-46C6-B433-324C490B7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Reservoirs constructed in 1970 (added lake fraction)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5C7DE1-8894-445D-BA54-30C3EECDC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07" y="1512168"/>
            <a:ext cx="6247665" cy="415711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E370210-067E-4BEC-8F47-B8ED91D455E2}"/>
              </a:ext>
            </a:extLst>
          </p:cNvPr>
          <p:cNvSpPr txBox="1"/>
          <p:nvPr/>
        </p:nvSpPr>
        <p:spPr>
          <a:xfrm rot="16200000">
            <a:off x="5932714" y="2690509"/>
            <a:ext cx="326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%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B48FC95-4BC9-4A2C-B6D3-6FC3A32C54F5}"/>
              </a:ext>
            </a:extLst>
          </p:cNvPr>
          <p:cNvSpPr/>
          <p:nvPr/>
        </p:nvSpPr>
        <p:spPr>
          <a:xfrm>
            <a:off x="2203099" y="2308416"/>
            <a:ext cx="214604" cy="26125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9F0CDA9-212F-4502-81C0-A2C58222FD1A}"/>
              </a:ext>
            </a:extLst>
          </p:cNvPr>
          <p:cNvSpPr/>
          <p:nvPr/>
        </p:nvSpPr>
        <p:spPr>
          <a:xfrm>
            <a:off x="1635346" y="3071165"/>
            <a:ext cx="214604" cy="21902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2FD0881C-6847-41E8-BE64-B1F74CD5BB7A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2310401" y="1690688"/>
            <a:ext cx="4425679" cy="617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38AE7906-C2C0-4185-962C-BFEFBAB40248}"/>
              </a:ext>
            </a:extLst>
          </p:cNvPr>
          <p:cNvSpPr txBox="1"/>
          <p:nvPr/>
        </p:nvSpPr>
        <p:spPr>
          <a:xfrm>
            <a:off x="10011007" y="1554704"/>
            <a:ext cx="4250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Lake Nasser (Aswan Dam)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B49AFC6-884D-421D-99F2-14102AC608D6}"/>
              </a:ext>
            </a:extLst>
          </p:cNvPr>
          <p:cNvSpPr txBox="1"/>
          <p:nvPr/>
        </p:nvSpPr>
        <p:spPr>
          <a:xfrm>
            <a:off x="6736080" y="1564722"/>
            <a:ext cx="3857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err="1">
                <a:ea typeface="+mn-lt"/>
                <a:cs typeface="+mn-lt"/>
              </a:rPr>
              <a:t>Khantayskoye</a:t>
            </a:r>
            <a:r>
              <a:rPr lang="en-GB" sz="1600">
                <a:ea typeface="+mn-lt"/>
                <a:cs typeface="+mn-lt"/>
              </a:rPr>
              <a:t> </a:t>
            </a:r>
            <a:r>
              <a:rPr lang="en-GB" sz="1600"/>
              <a:t>Reservoir (Russia</a:t>
            </a:r>
            <a:r>
              <a:rPr lang="en-GB" sz="1600">
                <a:ea typeface="+mn-lt"/>
                <a:cs typeface="+mn-lt"/>
              </a:rPr>
              <a:t>)</a:t>
            </a:r>
            <a:endParaRPr lang="en-US" sz="1600"/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880C852F-9F92-4E61-BCC3-4FC1C1D275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00" t="5909" r="7271"/>
          <a:stretch/>
        </p:blipFill>
        <p:spPr>
          <a:xfrm>
            <a:off x="6557927" y="1832904"/>
            <a:ext cx="3019433" cy="2347350"/>
          </a:xfrm>
          <a:prstGeom prst="rect">
            <a:avLst/>
          </a:prstGeom>
        </p:spPr>
      </p:pic>
      <p:graphicFrame>
        <p:nvGraphicFramePr>
          <p:cNvPr id="23" name="Tabel 22">
            <a:extLst>
              <a:ext uri="{FF2B5EF4-FFF2-40B4-BE49-F238E27FC236}">
                <a16:creationId xmlns:a16="http://schemas.microsoft.com/office/drawing/2014/main" id="{A96634AD-D3CD-4929-AE0C-F02BB4542CE7}"/>
              </a:ext>
            </a:extLst>
          </p:cNvPr>
          <p:cNvGraphicFramePr>
            <a:graphicFrameLocks noGrp="1"/>
          </p:cNvGraphicFramePr>
          <p:nvPr/>
        </p:nvGraphicFramePr>
        <p:xfrm>
          <a:off x="1519835" y="5806584"/>
          <a:ext cx="9850453" cy="9448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239124">
                  <a:extLst>
                    <a:ext uri="{9D8B030D-6E8A-4147-A177-3AD203B41FA5}">
                      <a16:colId xmlns:a16="http://schemas.microsoft.com/office/drawing/2014/main" val="2481884047"/>
                    </a:ext>
                  </a:extLst>
                </a:gridCol>
                <a:gridCol w="2147322">
                  <a:extLst>
                    <a:ext uri="{9D8B030D-6E8A-4147-A177-3AD203B41FA5}">
                      <a16:colId xmlns:a16="http://schemas.microsoft.com/office/drawing/2014/main" val="853678033"/>
                    </a:ext>
                  </a:extLst>
                </a:gridCol>
                <a:gridCol w="2981909">
                  <a:extLst>
                    <a:ext uri="{9D8B030D-6E8A-4147-A177-3AD203B41FA5}">
                      <a16:colId xmlns:a16="http://schemas.microsoft.com/office/drawing/2014/main" val="317214670"/>
                    </a:ext>
                  </a:extLst>
                </a:gridCol>
                <a:gridCol w="3482098">
                  <a:extLst>
                    <a:ext uri="{9D8B030D-6E8A-4147-A177-3AD203B41FA5}">
                      <a16:colId xmlns:a16="http://schemas.microsoft.com/office/drawing/2014/main" val="3436794120"/>
                    </a:ext>
                  </a:extLst>
                </a:gridCol>
              </a:tblGrid>
              <a:tr h="3399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Lake Nasser (Egypt)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err="1">
                          <a:ea typeface="+mn-lt"/>
                          <a:cs typeface="+mn-lt"/>
                        </a:rPr>
                        <a:t>Khantayskoye</a:t>
                      </a:r>
                      <a:r>
                        <a:rPr lang="en-GB" sz="1600">
                          <a:ea typeface="+mn-lt"/>
                          <a:cs typeface="+mn-lt"/>
                        </a:rPr>
                        <a:t> </a:t>
                      </a:r>
                      <a:r>
                        <a:rPr lang="en-GB" sz="1600"/>
                        <a:t>Reservoir (Russia</a:t>
                      </a:r>
                      <a:r>
                        <a:rPr lang="en-GB" sz="1600">
                          <a:ea typeface="+mn-lt"/>
                          <a:cs typeface="+mn-lt"/>
                        </a:rPr>
                        <a:t>)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Mean of all grid cells with reservoir expansion (1 % of land grid cells)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323473"/>
                  </a:ext>
                </a:extLst>
              </a:tr>
              <a:tr h="27288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/>
                        <a:t>Δ</a:t>
                      </a:r>
                      <a:r>
                        <a:rPr lang="nl-BE"/>
                        <a:t> </a:t>
                      </a:r>
                      <a:r>
                        <a:rPr lang="en-US"/>
                        <a:t>lake %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+ 4,78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+ 5,94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+ 0,44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251366"/>
                  </a:ext>
                </a:extLst>
              </a:tr>
            </a:tbl>
          </a:graphicData>
        </a:graphic>
      </p:graphicFrame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9F520A0F-918F-4384-B283-E355285F6D8F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1849950" y="1832904"/>
            <a:ext cx="8161057" cy="13477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7042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D42E26-3CA5-4971-9B49-65E245BD4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 run	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B38047-8C37-4E0B-823D-D1A1E6D5D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2 year simulations 1969-1970 (max lake extent added in 1970)</a:t>
            </a:r>
          </a:p>
          <a:p>
            <a:r>
              <a:rPr lang="en-US"/>
              <a:t>f19_g17 (1.9° x 2.5°) resolution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Three types of simulations: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ORIGINAL (no lake water in total WH content, no baselines)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LAKEWATER (lake water in total WH content)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BASELINES (lake water heat in total WH, but baselines subtracted)</a:t>
            </a:r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178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C6592F-1A7A-41FA-ADB3-3B8C6D22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251" y="-20898"/>
            <a:ext cx="3096225" cy="1325563"/>
          </a:xfrm>
        </p:spPr>
        <p:txBody>
          <a:bodyPr/>
          <a:lstStyle/>
          <a:p>
            <a:r>
              <a:rPr lang="en-US"/>
              <a:t>Liquid water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050B36-3E5A-4E1B-9D69-C2A17F092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56273" y="1632280"/>
          <a:ext cx="10771465" cy="29667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30463">
                  <a:extLst>
                    <a:ext uri="{9D8B030D-6E8A-4147-A177-3AD203B41FA5}">
                      <a16:colId xmlns:a16="http://schemas.microsoft.com/office/drawing/2014/main" val="901041845"/>
                    </a:ext>
                  </a:extLst>
                </a:gridCol>
                <a:gridCol w="1420002">
                  <a:extLst>
                    <a:ext uri="{9D8B030D-6E8A-4147-A177-3AD203B41FA5}">
                      <a16:colId xmlns:a16="http://schemas.microsoft.com/office/drawing/2014/main" val="1498477899"/>
                    </a:ext>
                  </a:extLst>
                </a:gridCol>
                <a:gridCol w="1188530">
                  <a:extLst>
                    <a:ext uri="{9D8B030D-6E8A-4147-A177-3AD203B41FA5}">
                      <a16:colId xmlns:a16="http://schemas.microsoft.com/office/drawing/2014/main" val="4084616247"/>
                    </a:ext>
                  </a:extLst>
                </a:gridCol>
                <a:gridCol w="1480317">
                  <a:extLst>
                    <a:ext uri="{9D8B030D-6E8A-4147-A177-3AD203B41FA5}">
                      <a16:colId xmlns:a16="http://schemas.microsoft.com/office/drawing/2014/main" val="1512138382"/>
                    </a:ext>
                  </a:extLst>
                </a:gridCol>
                <a:gridCol w="1239715">
                  <a:extLst>
                    <a:ext uri="{9D8B030D-6E8A-4147-A177-3AD203B41FA5}">
                      <a16:colId xmlns:a16="http://schemas.microsoft.com/office/drawing/2014/main" val="1648311962"/>
                    </a:ext>
                  </a:extLst>
                </a:gridCol>
                <a:gridCol w="1464994">
                  <a:extLst>
                    <a:ext uri="{9D8B030D-6E8A-4147-A177-3AD203B41FA5}">
                      <a16:colId xmlns:a16="http://schemas.microsoft.com/office/drawing/2014/main" val="777599108"/>
                    </a:ext>
                  </a:extLst>
                </a:gridCol>
                <a:gridCol w="1547444">
                  <a:extLst>
                    <a:ext uri="{9D8B030D-6E8A-4147-A177-3AD203B41FA5}">
                      <a16:colId xmlns:a16="http://schemas.microsoft.com/office/drawing/2014/main" val="1771472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accent2"/>
                          </a:solidFill>
                        </a:rPr>
                        <a:t>ORIGINAL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accent2"/>
                          </a:solidFill>
                        </a:rPr>
                        <a:t>LAKEWATER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BASELINES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51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Lake</a:t>
                      </a:r>
                      <a:r>
                        <a:rPr lang="en-US" sz="1600" b="1" baseline="0"/>
                        <a:t> Nasser</a:t>
                      </a:r>
                      <a:endParaRPr lang="en-US" sz="16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Lake</a:t>
                      </a:r>
                      <a:r>
                        <a:rPr lang="en-US" sz="1600" b="1" baseline="0"/>
                        <a:t> Russia</a:t>
                      </a:r>
                      <a:endParaRPr lang="en-US" sz="1600" b="1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Lake</a:t>
                      </a:r>
                      <a:r>
                        <a:rPr lang="en-US" sz="1600" b="1" baseline="0"/>
                        <a:t> Nasser</a:t>
                      </a:r>
                      <a:endParaRPr lang="en-US" sz="16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Lake</a:t>
                      </a:r>
                      <a:r>
                        <a:rPr lang="en-US" sz="1600" b="1" baseline="0"/>
                        <a:t> Russia</a:t>
                      </a:r>
                      <a:endParaRPr lang="en-US" sz="1600" b="1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Lake</a:t>
                      </a:r>
                      <a:r>
                        <a:rPr lang="en-US" sz="1600" b="1" baseline="0"/>
                        <a:t> Nasser</a:t>
                      </a:r>
                      <a:endParaRPr lang="en-US" sz="16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Lake</a:t>
                      </a:r>
                      <a:r>
                        <a:rPr lang="en-US" sz="1600" b="1" baseline="0"/>
                        <a:t> Russia</a:t>
                      </a:r>
                      <a:endParaRPr lang="en-US" sz="1600" b="1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19769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err="1">
                          <a:effectLst/>
                          <a:latin typeface="Arial" panose="020B0604020202020204" pitchFamily="34" charset="0"/>
                        </a:rPr>
                        <a:t>qflx_liq_dynbal</a:t>
                      </a:r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 [m/year]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0,13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0,09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0,67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0,66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0,14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0,07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73461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err="1">
                          <a:effectLst/>
                          <a:latin typeface="Arial" panose="020B0604020202020204" pitchFamily="34" charset="0"/>
                        </a:rPr>
                        <a:t>qrunoff</a:t>
                      </a:r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 [m/year]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-0,10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0,27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-0,1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0,27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-0,1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0,27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77675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err="1">
                          <a:effectLst/>
                          <a:latin typeface="Arial" panose="020B0604020202020204" pitchFamily="34" charset="0"/>
                        </a:rPr>
                        <a:t>qrunoff_to_coupler</a:t>
                      </a:r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 [m/year]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-0,22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0,18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-0,76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-0,39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-0,22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0,21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15476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liquid_content1 [m]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1,08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2,42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1,08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2,54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1,08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2,42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68949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liquid_content2 [m]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1,22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2,52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1,81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3,26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1,22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2,49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1992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delta liquid_content2 [m]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0,14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0,10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0,73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0,72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0,14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0,07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554183"/>
                  </a:ext>
                </a:extLst>
              </a:tr>
            </a:tbl>
          </a:graphicData>
        </a:graphic>
      </p:graphicFrame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03682805-697D-4FBC-BFDF-9C3AD6ED183F}"/>
              </a:ext>
            </a:extLst>
          </p:cNvPr>
          <p:cNvGraphicFramePr>
            <a:graphicFrameLocks noGrp="1"/>
          </p:cNvGraphicFramePr>
          <p:nvPr/>
        </p:nvGraphicFramePr>
        <p:xfrm>
          <a:off x="356273" y="5225720"/>
          <a:ext cx="10771465" cy="3708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30463">
                  <a:extLst>
                    <a:ext uri="{9D8B030D-6E8A-4147-A177-3AD203B41FA5}">
                      <a16:colId xmlns:a16="http://schemas.microsoft.com/office/drawing/2014/main" val="901041845"/>
                    </a:ext>
                  </a:extLst>
                </a:gridCol>
                <a:gridCol w="1420002">
                  <a:extLst>
                    <a:ext uri="{9D8B030D-6E8A-4147-A177-3AD203B41FA5}">
                      <a16:colId xmlns:a16="http://schemas.microsoft.com/office/drawing/2014/main" val="1498477899"/>
                    </a:ext>
                  </a:extLst>
                </a:gridCol>
                <a:gridCol w="1188530">
                  <a:extLst>
                    <a:ext uri="{9D8B030D-6E8A-4147-A177-3AD203B41FA5}">
                      <a16:colId xmlns:a16="http://schemas.microsoft.com/office/drawing/2014/main" val="4084616247"/>
                    </a:ext>
                  </a:extLst>
                </a:gridCol>
                <a:gridCol w="1480317">
                  <a:extLst>
                    <a:ext uri="{9D8B030D-6E8A-4147-A177-3AD203B41FA5}">
                      <a16:colId xmlns:a16="http://schemas.microsoft.com/office/drawing/2014/main" val="1512138382"/>
                    </a:ext>
                  </a:extLst>
                </a:gridCol>
                <a:gridCol w="1239715">
                  <a:extLst>
                    <a:ext uri="{9D8B030D-6E8A-4147-A177-3AD203B41FA5}">
                      <a16:colId xmlns:a16="http://schemas.microsoft.com/office/drawing/2014/main" val="1648311962"/>
                    </a:ext>
                  </a:extLst>
                </a:gridCol>
                <a:gridCol w="1464994">
                  <a:extLst>
                    <a:ext uri="{9D8B030D-6E8A-4147-A177-3AD203B41FA5}">
                      <a16:colId xmlns:a16="http://schemas.microsoft.com/office/drawing/2014/main" val="777599108"/>
                    </a:ext>
                  </a:extLst>
                </a:gridCol>
                <a:gridCol w="1547444">
                  <a:extLst>
                    <a:ext uri="{9D8B030D-6E8A-4147-A177-3AD203B41FA5}">
                      <a16:colId xmlns:a16="http://schemas.microsoft.com/office/drawing/2014/main" val="1771472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Manual delta lake </a:t>
                      </a:r>
                      <a:r>
                        <a:rPr lang="en-US" sz="1400" b="1" i="0" u="none" strike="noStrike" err="1">
                          <a:effectLst/>
                          <a:latin typeface="Arial" panose="020B0604020202020204" pitchFamily="34" charset="0"/>
                        </a:rPr>
                        <a:t>liq</a:t>
                      </a:r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0,60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0,59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554183"/>
                  </a:ext>
                </a:extLst>
              </a:tr>
            </a:tbl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11951ACC-0A33-44B7-8511-14223890C48B}"/>
              </a:ext>
            </a:extLst>
          </p:cNvPr>
          <p:cNvSpPr txBox="1"/>
          <p:nvPr/>
        </p:nvSpPr>
        <p:spPr>
          <a:xfrm>
            <a:off x="356273" y="5858933"/>
            <a:ext cx="10771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Manual calculation of lake water added (</a:t>
            </a:r>
            <a:r>
              <a:rPr lang="en-US" err="1"/>
              <a:t>delta_pct</a:t>
            </a:r>
            <a:r>
              <a:rPr lang="en-US"/>
              <a:t>*</a:t>
            </a:r>
            <a:r>
              <a:rPr lang="en-US" err="1"/>
              <a:t>lakedepth</a:t>
            </a:r>
            <a:r>
              <a:rPr lang="en-US"/>
              <a:t>) -&gt; only lake water (no water from soil under lake)</a:t>
            </a:r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88B72401-10D6-4AA8-BAEB-734850EB2253}"/>
              </a:ext>
            </a:extLst>
          </p:cNvPr>
          <p:cNvGraphicFramePr>
            <a:graphicFrameLocks noGrp="1"/>
          </p:cNvGraphicFramePr>
          <p:nvPr/>
        </p:nvGraphicFramePr>
        <p:xfrm>
          <a:off x="7863447" y="322732"/>
          <a:ext cx="3742064" cy="602957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005840">
                  <a:extLst>
                    <a:ext uri="{9D8B030D-6E8A-4147-A177-3AD203B41FA5}">
                      <a16:colId xmlns:a16="http://schemas.microsoft.com/office/drawing/2014/main" val="2209205325"/>
                    </a:ext>
                  </a:extLst>
                </a:gridCol>
                <a:gridCol w="900430">
                  <a:extLst>
                    <a:ext uri="{9D8B030D-6E8A-4147-A177-3AD203B41FA5}">
                      <a16:colId xmlns:a16="http://schemas.microsoft.com/office/drawing/2014/main" val="2886175048"/>
                    </a:ext>
                  </a:extLst>
                </a:gridCol>
                <a:gridCol w="1835794">
                  <a:extLst>
                    <a:ext uri="{9D8B030D-6E8A-4147-A177-3AD203B41FA5}">
                      <a16:colId xmlns:a16="http://schemas.microsoft.com/office/drawing/2014/main" val="3572778849"/>
                    </a:ext>
                  </a:extLst>
                </a:gridCol>
              </a:tblGrid>
              <a:tr h="3214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Lake Nasser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err="1">
                          <a:ea typeface="+mn-lt"/>
                          <a:cs typeface="+mn-lt"/>
                        </a:rPr>
                        <a:t>Khantayskoye</a:t>
                      </a:r>
                      <a:r>
                        <a:rPr lang="en-GB" sz="1100">
                          <a:ea typeface="+mn-lt"/>
                          <a:cs typeface="+mn-lt"/>
                        </a:rPr>
                        <a:t> </a:t>
                      </a:r>
                      <a:r>
                        <a:rPr lang="en-GB" sz="1100"/>
                        <a:t>Reservoir</a:t>
                      </a:r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7744631"/>
                  </a:ext>
                </a:extLst>
              </a:tr>
              <a:tr h="28155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100" b="1" i="0"/>
                        <a:t>Δ</a:t>
                      </a:r>
                      <a:r>
                        <a:rPr lang="nl-BE" sz="1100" b="1" i="0"/>
                        <a:t> </a:t>
                      </a:r>
                      <a:r>
                        <a:rPr lang="en-US" sz="1100" b="1" i="0"/>
                        <a:t>lake %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/>
                        <a:t>+ 4,78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+ 5,94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56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09418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298A9D-DBD3-4C83-96E4-23CBC81E9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05" y="80405"/>
            <a:ext cx="10515600" cy="1325563"/>
          </a:xfrm>
        </p:spPr>
        <p:txBody>
          <a:bodyPr/>
          <a:lstStyle/>
          <a:p>
            <a:r>
              <a:rPr lang="en-US"/>
              <a:t>Ice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E0E6720-6057-4B78-BE05-7193902F3B16}"/>
              </a:ext>
            </a:extLst>
          </p:cNvPr>
          <p:cNvGraphicFramePr>
            <a:graphicFrameLocks noGrp="1"/>
          </p:cNvGraphicFramePr>
          <p:nvPr/>
        </p:nvGraphicFramePr>
        <p:xfrm>
          <a:off x="356272" y="1632280"/>
          <a:ext cx="8595817" cy="33375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263993">
                  <a:extLst>
                    <a:ext uri="{9D8B030D-6E8A-4147-A177-3AD203B41FA5}">
                      <a16:colId xmlns:a16="http://schemas.microsoft.com/office/drawing/2014/main" val="901041845"/>
                    </a:ext>
                  </a:extLst>
                </a:gridCol>
                <a:gridCol w="1906994">
                  <a:extLst>
                    <a:ext uri="{9D8B030D-6E8A-4147-A177-3AD203B41FA5}">
                      <a16:colId xmlns:a16="http://schemas.microsoft.com/office/drawing/2014/main" val="1498477899"/>
                    </a:ext>
                  </a:extLst>
                </a:gridCol>
                <a:gridCol w="1584741">
                  <a:extLst>
                    <a:ext uri="{9D8B030D-6E8A-4147-A177-3AD203B41FA5}">
                      <a16:colId xmlns:a16="http://schemas.microsoft.com/office/drawing/2014/main" val="1512138382"/>
                    </a:ext>
                  </a:extLst>
                </a:gridCol>
                <a:gridCol w="1840089">
                  <a:extLst>
                    <a:ext uri="{9D8B030D-6E8A-4147-A177-3AD203B41FA5}">
                      <a16:colId xmlns:a16="http://schemas.microsoft.com/office/drawing/2014/main" val="7775991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accent2"/>
                          </a:solidFill>
                        </a:rPr>
                        <a:t>ORIGINAL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accent2"/>
                          </a:solidFill>
                        </a:rPr>
                        <a:t>LAKEWATER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BASELINES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4651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Lake</a:t>
                      </a:r>
                      <a:r>
                        <a:rPr lang="en-US" sz="1600" b="1" baseline="0"/>
                        <a:t> Russia</a:t>
                      </a:r>
                      <a:endParaRPr lang="en-US" sz="16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Lake</a:t>
                      </a:r>
                      <a:r>
                        <a:rPr lang="en-US" sz="1600" b="1" baseline="0"/>
                        <a:t> Russia</a:t>
                      </a:r>
                      <a:endParaRPr lang="en-US" sz="16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Lake</a:t>
                      </a:r>
                      <a:r>
                        <a:rPr lang="en-US" sz="1600" b="1" baseline="0"/>
                        <a:t> Russia</a:t>
                      </a:r>
                      <a:endParaRPr lang="en-US" sz="16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19769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err="1">
                          <a:effectLst/>
                          <a:latin typeface="Arial" panose="020B0604020202020204" pitchFamily="34" charset="0"/>
                        </a:rPr>
                        <a:t>qflx_ice_dynbal</a:t>
                      </a:r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 [m/year]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-0,03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-0,01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-0,01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73461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err="1">
                          <a:effectLst/>
                          <a:latin typeface="Arial" panose="020B0604020202020204" pitchFamily="34" charset="0"/>
                        </a:rPr>
                        <a:t>qrunoff_ice</a:t>
                      </a:r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 [m/year]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77675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err="1">
                          <a:effectLst/>
                          <a:latin typeface="Arial" panose="020B0604020202020204" pitchFamily="34" charset="0"/>
                        </a:rPr>
                        <a:t>qrunoff_ice_to_coupler</a:t>
                      </a:r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 [m/year]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0,03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0,01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0,01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15476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ice_content1 [mm]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0,66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0,66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0,66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68949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ice_content2 [mm]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0,62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0,65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0,65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1992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delta ice_content2 [mm]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-0,03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-0,01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-0,01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554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err="1">
                          <a:effectLst/>
                          <a:latin typeface="Arial" panose="020B0604020202020204" pitchFamily="34" charset="0"/>
                        </a:rPr>
                        <a:t>lakeice_fraction_surface</a:t>
                      </a:r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0,61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0,61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0,61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775791"/>
                  </a:ext>
                </a:extLst>
              </a:tr>
            </a:tbl>
          </a:graphicData>
        </a:graphic>
      </p:graphicFrame>
      <p:sp>
        <p:nvSpPr>
          <p:cNvPr id="7" name="Tekstvak 6">
            <a:extLst>
              <a:ext uri="{FF2B5EF4-FFF2-40B4-BE49-F238E27FC236}">
                <a16:creationId xmlns:a16="http://schemas.microsoft.com/office/drawing/2014/main" id="{48FF06DE-FD14-492E-91F8-20EBF61190F7}"/>
              </a:ext>
            </a:extLst>
          </p:cNvPr>
          <p:cNvSpPr txBox="1"/>
          <p:nvPr/>
        </p:nvSpPr>
        <p:spPr>
          <a:xfrm>
            <a:off x="356273" y="5858933"/>
            <a:ext cx="10771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When lake grows -&gt; less ice (soil w ice becomes saturated soil). </a:t>
            </a:r>
          </a:p>
          <a:p>
            <a:r>
              <a:rPr lang="en-US"/>
              <a:t>Delta ice is less for </a:t>
            </a:r>
            <a:r>
              <a:rPr lang="en-US" err="1"/>
              <a:t>lakewater</a:t>
            </a:r>
            <a:r>
              <a:rPr lang="en-US"/>
              <a:t>, because lake ice is taken into calculation (and replaces soil ice, so that the difference becomes less). </a:t>
            </a: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A099E369-4FB1-4FC0-81CB-CDAA131D1423}"/>
              </a:ext>
            </a:extLst>
          </p:cNvPr>
          <p:cNvGraphicFramePr>
            <a:graphicFrameLocks noGrp="1"/>
          </p:cNvGraphicFramePr>
          <p:nvPr/>
        </p:nvGraphicFramePr>
        <p:xfrm>
          <a:off x="7863447" y="322732"/>
          <a:ext cx="3742064" cy="598128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005840">
                  <a:extLst>
                    <a:ext uri="{9D8B030D-6E8A-4147-A177-3AD203B41FA5}">
                      <a16:colId xmlns:a16="http://schemas.microsoft.com/office/drawing/2014/main" val="2209205325"/>
                    </a:ext>
                  </a:extLst>
                </a:gridCol>
                <a:gridCol w="900430">
                  <a:extLst>
                    <a:ext uri="{9D8B030D-6E8A-4147-A177-3AD203B41FA5}">
                      <a16:colId xmlns:a16="http://schemas.microsoft.com/office/drawing/2014/main" val="2886175048"/>
                    </a:ext>
                  </a:extLst>
                </a:gridCol>
                <a:gridCol w="1835794">
                  <a:extLst>
                    <a:ext uri="{9D8B030D-6E8A-4147-A177-3AD203B41FA5}">
                      <a16:colId xmlns:a16="http://schemas.microsoft.com/office/drawing/2014/main" val="3572778849"/>
                    </a:ext>
                  </a:extLst>
                </a:gridCol>
              </a:tblGrid>
              <a:tr h="3214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Lake Nasser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err="1">
                          <a:ea typeface="+mn-lt"/>
                          <a:cs typeface="+mn-lt"/>
                        </a:rPr>
                        <a:t>Khantayskoye</a:t>
                      </a:r>
                      <a:r>
                        <a:rPr lang="en-GB" sz="1100">
                          <a:ea typeface="+mn-lt"/>
                          <a:cs typeface="+mn-lt"/>
                        </a:rPr>
                        <a:t> </a:t>
                      </a:r>
                      <a:r>
                        <a:rPr lang="en-GB" sz="1100"/>
                        <a:t>Reservoir</a:t>
                      </a:r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7744631"/>
                  </a:ext>
                </a:extLst>
              </a:tr>
              <a:tr h="276727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100" b="1" i="0"/>
                        <a:t>Δ</a:t>
                      </a:r>
                      <a:r>
                        <a:rPr lang="nl-BE" sz="1100" b="1" i="0"/>
                        <a:t> </a:t>
                      </a:r>
                      <a:r>
                        <a:rPr lang="en-US" sz="1100" b="1" i="0"/>
                        <a:t>lake %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/>
                        <a:t>+ 4,78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+ 5,94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56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85183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AE2734-637B-491E-843E-2825FA9A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670" y="223765"/>
            <a:ext cx="10515600" cy="1325563"/>
          </a:xfrm>
        </p:spPr>
        <p:txBody>
          <a:bodyPr/>
          <a:lstStyle/>
          <a:p>
            <a:r>
              <a:rPr lang="en-US"/>
              <a:t>Heat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1001AC5-C989-4E27-9AF4-6F14AC401019}"/>
              </a:ext>
            </a:extLst>
          </p:cNvPr>
          <p:cNvGraphicFramePr>
            <a:graphicFrameLocks noGrp="1"/>
          </p:cNvGraphicFramePr>
          <p:nvPr/>
        </p:nvGraphicFramePr>
        <p:xfrm>
          <a:off x="356273" y="1632280"/>
          <a:ext cx="10771465" cy="29667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30463">
                  <a:extLst>
                    <a:ext uri="{9D8B030D-6E8A-4147-A177-3AD203B41FA5}">
                      <a16:colId xmlns:a16="http://schemas.microsoft.com/office/drawing/2014/main" val="901041845"/>
                    </a:ext>
                  </a:extLst>
                </a:gridCol>
                <a:gridCol w="1420002">
                  <a:extLst>
                    <a:ext uri="{9D8B030D-6E8A-4147-A177-3AD203B41FA5}">
                      <a16:colId xmlns:a16="http://schemas.microsoft.com/office/drawing/2014/main" val="1498477899"/>
                    </a:ext>
                  </a:extLst>
                </a:gridCol>
                <a:gridCol w="1215494">
                  <a:extLst>
                    <a:ext uri="{9D8B030D-6E8A-4147-A177-3AD203B41FA5}">
                      <a16:colId xmlns:a16="http://schemas.microsoft.com/office/drawing/2014/main" val="4084616247"/>
                    </a:ext>
                  </a:extLst>
                </a:gridCol>
                <a:gridCol w="1453353">
                  <a:extLst>
                    <a:ext uri="{9D8B030D-6E8A-4147-A177-3AD203B41FA5}">
                      <a16:colId xmlns:a16="http://schemas.microsoft.com/office/drawing/2014/main" val="1512138382"/>
                    </a:ext>
                  </a:extLst>
                </a:gridCol>
                <a:gridCol w="1239715">
                  <a:extLst>
                    <a:ext uri="{9D8B030D-6E8A-4147-A177-3AD203B41FA5}">
                      <a16:colId xmlns:a16="http://schemas.microsoft.com/office/drawing/2014/main" val="1648311962"/>
                    </a:ext>
                  </a:extLst>
                </a:gridCol>
                <a:gridCol w="1464994">
                  <a:extLst>
                    <a:ext uri="{9D8B030D-6E8A-4147-A177-3AD203B41FA5}">
                      <a16:colId xmlns:a16="http://schemas.microsoft.com/office/drawing/2014/main" val="777599108"/>
                    </a:ext>
                  </a:extLst>
                </a:gridCol>
                <a:gridCol w="1547444">
                  <a:extLst>
                    <a:ext uri="{9D8B030D-6E8A-4147-A177-3AD203B41FA5}">
                      <a16:colId xmlns:a16="http://schemas.microsoft.com/office/drawing/2014/main" val="1771472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accent2"/>
                          </a:solidFill>
                        </a:rPr>
                        <a:t>ORIGINAL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accent2"/>
                          </a:solidFill>
                        </a:rPr>
                        <a:t>LAKEWATER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BASELINES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51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Lake</a:t>
                      </a:r>
                      <a:r>
                        <a:rPr lang="en-US" sz="1400" b="1" baseline="0"/>
                        <a:t> Nasser</a:t>
                      </a:r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Lake</a:t>
                      </a:r>
                      <a:r>
                        <a:rPr lang="en-US" sz="1400" b="1" baseline="0"/>
                        <a:t> Russia</a:t>
                      </a:r>
                      <a:endParaRPr lang="en-US" sz="1400" b="1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Lake</a:t>
                      </a:r>
                      <a:r>
                        <a:rPr lang="en-US" sz="1400" b="1" baseline="0"/>
                        <a:t> Nasser</a:t>
                      </a:r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Lake</a:t>
                      </a:r>
                      <a:r>
                        <a:rPr lang="en-US" sz="1400" b="1" baseline="0"/>
                        <a:t> Russia</a:t>
                      </a:r>
                      <a:endParaRPr lang="en-US" sz="1400" b="1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Lake</a:t>
                      </a:r>
                      <a:r>
                        <a:rPr lang="en-US" sz="1400" b="1" baseline="0"/>
                        <a:t> Nasser</a:t>
                      </a:r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Lake</a:t>
                      </a:r>
                      <a:r>
                        <a:rPr lang="en-US" sz="1400" b="1" baseline="0"/>
                        <a:t> Russia</a:t>
                      </a:r>
                      <a:endParaRPr lang="en-US" sz="1400" b="1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19769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err="1">
                          <a:effectLst/>
                          <a:latin typeface="Arial" panose="020B0604020202020204" pitchFamily="34" charset="0"/>
                        </a:rPr>
                        <a:t>eflx_dynbal</a:t>
                      </a:r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 [W/m²]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-0,47*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0,65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-0,93*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0,76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0,48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0,53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73461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err="1">
                          <a:effectLst/>
                          <a:latin typeface="Arial" panose="020B0604020202020204" pitchFamily="34" charset="0"/>
                        </a:rPr>
                        <a:t>fsh</a:t>
                      </a:r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 [W/m²]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36,15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15,46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36,15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15,46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36,15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15,46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77675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err="1">
                          <a:effectLst/>
                          <a:latin typeface="Arial" panose="020B0604020202020204" pitchFamily="34" charset="0"/>
                        </a:rPr>
                        <a:t>fsh_to_coupler</a:t>
                      </a:r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 [W/m²]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36,61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14,81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37,08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14,7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35,66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14,93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15476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heat_content1 [J/m²]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2,16E+09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8,06E+08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2,16E+09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8,47E+08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2,16E+09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8,03E+08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68949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heat_content2 [J/m²]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2,20E+09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8,60E+08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2,44E+09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1,12E+09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2,24E+09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8,46E+08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1992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delta </a:t>
                      </a:r>
                      <a:r>
                        <a:rPr lang="en-US" sz="1400" b="1" i="0" u="none" strike="noStrike" err="1">
                          <a:effectLst/>
                          <a:latin typeface="Arial" panose="020B0604020202020204" pitchFamily="34" charset="0"/>
                        </a:rPr>
                        <a:t>heat_content</a:t>
                      </a:r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 [J/m²]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4,14E+07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5,47E+07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2,83E+08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2,69E+08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7,77E+07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4,24E+07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554183"/>
                  </a:ext>
                </a:extLst>
              </a:tr>
            </a:tbl>
          </a:graphicData>
        </a:graphic>
      </p:graphicFrame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5B5641B5-04E5-4871-9517-33A7A5360D66}"/>
              </a:ext>
            </a:extLst>
          </p:cNvPr>
          <p:cNvGraphicFramePr>
            <a:graphicFrameLocks noGrp="1"/>
          </p:cNvGraphicFramePr>
          <p:nvPr/>
        </p:nvGraphicFramePr>
        <p:xfrm>
          <a:off x="356273" y="4998907"/>
          <a:ext cx="7783017" cy="226813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2658">
                  <a:extLst>
                    <a:ext uri="{9D8B030D-6E8A-4147-A177-3AD203B41FA5}">
                      <a16:colId xmlns:a16="http://schemas.microsoft.com/office/drawing/2014/main" val="901041845"/>
                    </a:ext>
                  </a:extLst>
                </a:gridCol>
                <a:gridCol w="1349113">
                  <a:extLst>
                    <a:ext uri="{9D8B030D-6E8A-4147-A177-3AD203B41FA5}">
                      <a16:colId xmlns:a16="http://schemas.microsoft.com/office/drawing/2014/main" val="1498477899"/>
                    </a:ext>
                  </a:extLst>
                </a:gridCol>
                <a:gridCol w="1209373">
                  <a:extLst>
                    <a:ext uri="{9D8B030D-6E8A-4147-A177-3AD203B41FA5}">
                      <a16:colId xmlns:a16="http://schemas.microsoft.com/office/drawing/2014/main" val="4084616247"/>
                    </a:ext>
                  </a:extLst>
                </a:gridCol>
                <a:gridCol w="1311681">
                  <a:extLst>
                    <a:ext uri="{9D8B030D-6E8A-4147-A177-3AD203B41FA5}">
                      <a16:colId xmlns:a16="http://schemas.microsoft.com/office/drawing/2014/main" val="777599108"/>
                    </a:ext>
                  </a:extLst>
                </a:gridCol>
                <a:gridCol w="1470192">
                  <a:extLst>
                    <a:ext uri="{9D8B030D-6E8A-4147-A177-3AD203B41FA5}">
                      <a16:colId xmlns:a16="http://schemas.microsoft.com/office/drawing/2014/main" val="177147259"/>
                    </a:ext>
                  </a:extLst>
                </a:gridCol>
              </a:tblGrid>
              <a:tr h="22681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Manual delta lake heat [J/m²]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2,29E+08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2,04E+08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554183"/>
                  </a:ext>
                </a:extLst>
              </a:tr>
            </a:tbl>
          </a:graphicData>
        </a:graphic>
      </p:graphicFrame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F634E8ED-F80D-4030-843A-3D8B960E0327}"/>
              </a:ext>
            </a:extLst>
          </p:cNvPr>
          <p:cNvGraphicFramePr>
            <a:graphicFrameLocks noGrp="1"/>
          </p:cNvGraphicFramePr>
          <p:nvPr/>
        </p:nvGraphicFramePr>
        <p:xfrm>
          <a:off x="7863447" y="322732"/>
          <a:ext cx="3742064" cy="874855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005840">
                  <a:extLst>
                    <a:ext uri="{9D8B030D-6E8A-4147-A177-3AD203B41FA5}">
                      <a16:colId xmlns:a16="http://schemas.microsoft.com/office/drawing/2014/main" val="2209205325"/>
                    </a:ext>
                  </a:extLst>
                </a:gridCol>
                <a:gridCol w="900430">
                  <a:extLst>
                    <a:ext uri="{9D8B030D-6E8A-4147-A177-3AD203B41FA5}">
                      <a16:colId xmlns:a16="http://schemas.microsoft.com/office/drawing/2014/main" val="2886175048"/>
                    </a:ext>
                  </a:extLst>
                </a:gridCol>
                <a:gridCol w="1835794">
                  <a:extLst>
                    <a:ext uri="{9D8B030D-6E8A-4147-A177-3AD203B41FA5}">
                      <a16:colId xmlns:a16="http://schemas.microsoft.com/office/drawing/2014/main" val="3572778849"/>
                    </a:ext>
                  </a:extLst>
                </a:gridCol>
              </a:tblGrid>
              <a:tr h="3214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Lake Nasser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err="1">
                          <a:ea typeface="+mn-lt"/>
                          <a:cs typeface="+mn-lt"/>
                        </a:rPr>
                        <a:t>Khantayskoye</a:t>
                      </a:r>
                      <a:r>
                        <a:rPr lang="en-GB" sz="1100">
                          <a:ea typeface="+mn-lt"/>
                          <a:cs typeface="+mn-lt"/>
                        </a:rPr>
                        <a:t> </a:t>
                      </a:r>
                      <a:r>
                        <a:rPr lang="en-GB" sz="1100"/>
                        <a:t>Reservoir</a:t>
                      </a:r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7744631"/>
                  </a:ext>
                </a:extLst>
              </a:tr>
              <a:tr h="276727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100" b="1" i="0"/>
                        <a:t>Δ</a:t>
                      </a:r>
                      <a:r>
                        <a:rPr lang="nl-BE" sz="1100" b="1" i="0"/>
                        <a:t> </a:t>
                      </a:r>
                      <a:r>
                        <a:rPr lang="en-US" sz="1100" b="1" i="0"/>
                        <a:t>lake %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/>
                        <a:t>+ 4,78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+ 5,94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56029"/>
                  </a:ext>
                </a:extLst>
              </a:tr>
              <a:tr h="276727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err="1">
                          <a:effectLst/>
                          <a:latin typeface="Arial" panose="020B0604020202020204" pitchFamily="34" charset="0"/>
                        </a:rPr>
                        <a:t>lake_heat</a:t>
                      </a:r>
                      <a:r>
                        <a:rPr lang="en-US" sz="1000" b="1" i="0" u="none" strike="noStrike">
                          <a:effectLst/>
                          <a:latin typeface="Arial" panose="020B0604020202020204" pitchFamily="34" charset="0"/>
                        </a:rPr>
                        <a:t> [J/m²]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4,8E+9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3,4E+9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91977600"/>
                  </a:ext>
                </a:extLst>
              </a:tr>
            </a:tbl>
          </a:graphicData>
        </a:graphic>
      </p:graphicFrame>
      <p:sp>
        <p:nvSpPr>
          <p:cNvPr id="7" name="Tekstvak 6">
            <a:extLst>
              <a:ext uri="{FF2B5EF4-FFF2-40B4-BE49-F238E27FC236}">
                <a16:creationId xmlns:a16="http://schemas.microsoft.com/office/drawing/2014/main" id="{6C67D5FE-6016-4F1D-94F9-E2CD8458846C}"/>
              </a:ext>
            </a:extLst>
          </p:cNvPr>
          <p:cNvSpPr txBox="1"/>
          <p:nvPr/>
        </p:nvSpPr>
        <p:spPr>
          <a:xfrm>
            <a:off x="164362" y="5308672"/>
            <a:ext cx="10771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Manual calculation of lake heat added (</a:t>
            </a:r>
            <a:r>
              <a:rPr lang="en-US" err="1"/>
              <a:t>delta_pct</a:t>
            </a:r>
            <a:r>
              <a:rPr lang="en-US"/>
              <a:t>*</a:t>
            </a:r>
            <a:r>
              <a:rPr lang="en-US" err="1"/>
              <a:t>lakeheat</a:t>
            </a:r>
            <a:r>
              <a:rPr lang="en-US"/>
              <a:t>) -&gt; only lake water (no water from soil under lake)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FE2D863-85DC-4F4B-AA8F-AF09033FF501}"/>
              </a:ext>
            </a:extLst>
          </p:cNvPr>
          <p:cNvSpPr txBox="1"/>
          <p:nvPr/>
        </p:nvSpPr>
        <p:spPr>
          <a:xfrm>
            <a:off x="164362" y="5760956"/>
            <a:ext cx="11542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Negative sign (grid cell looses heat) while delta heat is positive because </a:t>
            </a:r>
            <a:r>
              <a:rPr lang="en-US" err="1"/>
              <a:t>AdjustHeatDeltaLiq</a:t>
            </a:r>
            <a:r>
              <a:rPr lang="en-US"/>
              <a:t> -&gt; liquid is added to grid cell and energy contained within this added liquid is subtracted from total delta heat. (tested with Adjust subroutine off)</a:t>
            </a:r>
          </a:p>
          <a:p>
            <a:r>
              <a:rPr lang="en-US"/>
              <a:t>Not for lake in Russia: there temperature of grid cell much lower -&gt; added liquid carries much less energy? </a:t>
            </a:r>
          </a:p>
        </p:txBody>
      </p:sp>
    </p:spTree>
    <p:extLst>
      <p:ext uri="{BB962C8B-B14F-4D97-AF65-F5344CB8AC3E}">
        <p14:creationId xmlns:p14="http://schemas.microsoft.com/office/powerpoint/2010/main" val="42765255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70504B-8B08-4B59-A496-DFD68651F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 of </a:t>
            </a:r>
            <a:r>
              <a:rPr lang="en-US" err="1"/>
              <a:t>dynbal</a:t>
            </a:r>
            <a:r>
              <a:rPr lang="en-US"/>
              <a:t> fluxes (with baselines)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43014C6-237A-4F48-B4AF-1A56740899A0}"/>
              </a:ext>
            </a:extLst>
          </p:cNvPr>
          <p:cNvGraphicFramePr>
            <a:graphicFrameLocks noGrp="1"/>
          </p:cNvGraphicFramePr>
          <p:nvPr/>
        </p:nvGraphicFramePr>
        <p:xfrm>
          <a:off x="1715912" y="1690688"/>
          <a:ext cx="8149288" cy="82296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299018">
                  <a:extLst>
                    <a:ext uri="{9D8B030D-6E8A-4147-A177-3AD203B41FA5}">
                      <a16:colId xmlns:a16="http://schemas.microsoft.com/office/drawing/2014/main" val="2209205325"/>
                    </a:ext>
                  </a:extLst>
                </a:gridCol>
                <a:gridCol w="1276668">
                  <a:extLst>
                    <a:ext uri="{9D8B030D-6E8A-4147-A177-3AD203B41FA5}">
                      <a16:colId xmlns:a16="http://schemas.microsoft.com/office/drawing/2014/main" val="2886175048"/>
                    </a:ext>
                  </a:extLst>
                </a:gridCol>
                <a:gridCol w="1265555">
                  <a:extLst>
                    <a:ext uri="{9D8B030D-6E8A-4147-A177-3AD203B41FA5}">
                      <a16:colId xmlns:a16="http://schemas.microsoft.com/office/drawing/2014/main" val="3572778849"/>
                    </a:ext>
                  </a:extLst>
                </a:gridCol>
                <a:gridCol w="3308047">
                  <a:extLst>
                    <a:ext uri="{9D8B030D-6E8A-4147-A177-3AD203B41FA5}">
                      <a16:colId xmlns:a16="http://schemas.microsoft.com/office/drawing/2014/main" val="3609360134"/>
                    </a:ext>
                  </a:extLst>
                </a:gridCol>
              </a:tblGrid>
              <a:tr h="4374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0" u="none" strike="noStrik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Lake Nasser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Lake Russia</a:t>
                      </a:r>
                      <a:endParaRPr lang="en-US" sz="1400" b="1" i="0" u="none" strike="noStrik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Mean of all grid cells with </a:t>
                      </a:r>
                      <a:br>
                        <a:rPr lang="en-US" sz="1400" b="1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1400" b="1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reservoir expansion in 1970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7744631"/>
                  </a:ext>
                </a:extLst>
              </a:tr>
              <a:tr h="276727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Δ</a:t>
                      </a:r>
                      <a:r>
                        <a:rPr lang="nl-BE" sz="1400" b="1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lake %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+ 5 ¨%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+ 6 %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+ 0,44 %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356029"/>
                  </a:ext>
                </a:extLst>
              </a:tr>
            </a:tbl>
          </a:graphicData>
        </a:graphic>
      </p:graphicFrame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59DF8B18-FF57-4FD2-A804-C9100BC690F6}"/>
              </a:ext>
            </a:extLst>
          </p:cNvPr>
          <p:cNvGraphicFramePr>
            <a:graphicFrameLocks noGrp="1"/>
          </p:cNvGraphicFramePr>
          <p:nvPr/>
        </p:nvGraphicFramePr>
        <p:xfrm>
          <a:off x="1715908" y="2857160"/>
          <a:ext cx="8008721" cy="836269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299018">
                  <a:extLst>
                    <a:ext uri="{9D8B030D-6E8A-4147-A177-3AD203B41FA5}">
                      <a16:colId xmlns:a16="http://schemas.microsoft.com/office/drawing/2014/main" val="3619662730"/>
                    </a:ext>
                  </a:extLst>
                </a:gridCol>
                <a:gridCol w="1256985">
                  <a:extLst>
                    <a:ext uri="{9D8B030D-6E8A-4147-A177-3AD203B41FA5}">
                      <a16:colId xmlns:a16="http://schemas.microsoft.com/office/drawing/2014/main" val="3402086092"/>
                    </a:ext>
                  </a:extLst>
                </a:gridCol>
                <a:gridCol w="1144671">
                  <a:extLst>
                    <a:ext uri="{9D8B030D-6E8A-4147-A177-3AD203B41FA5}">
                      <a16:colId xmlns:a16="http://schemas.microsoft.com/office/drawing/2014/main" val="3157829110"/>
                    </a:ext>
                  </a:extLst>
                </a:gridCol>
                <a:gridCol w="3308047">
                  <a:extLst>
                    <a:ext uri="{9D8B030D-6E8A-4147-A177-3AD203B41FA5}">
                      <a16:colId xmlns:a16="http://schemas.microsoft.com/office/drawing/2014/main" val="3418929242"/>
                    </a:ext>
                  </a:extLst>
                </a:gridCol>
              </a:tblGrid>
              <a:tr h="2767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err="1">
                          <a:effectLst/>
                          <a:latin typeface="Arial" panose="020B0604020202020204" pitchFamily="34" charset="0"/>
                        </a:rPr>
                        <a:t>qflx_liq_dynbal</a:t>
                      </a:r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 [m/year]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0,14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0,07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0,01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71304803"/>
                  </a:ext>
                </a:extLst>
              </a:tr>
              <a:tr h="31810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kern="12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qflx_liq_dynbal</a:t>
                      </a:r>
                      <a:r>
                        <a:rPr lang="en-US" sz="1400" b="1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/ </a:t>
                      </a:r>
                      <a:r>
                        <a:rPr lang="en-US" sz="1400" b="1" i="0" u="none" strike="noStrike" kern="12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qrunoff</a:t>
                      </a:r>
                      <a:endParaRPr lang="en-US" sz="1400" b="1" i="0" u="none" strike="noStrik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140 %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26 %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38395272"/>
                  </a:ext>
                </a:extLst>
              </a:tr>
            </a:tbl>
          </a:graphicData>
        </a:graphic>
      </p:graphicFrame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0C3820B5-DB0E-404A-A78F-FF903E8700AE}"/>
              </a:ext>
            </a:extLst>
          </p:cNvPr>
          <p:cNvGraphicFramePr>
            <a:graphicFrameLocks noGrp="1"/>
          </p:cNvGraphicFramePr>
          <p:nvPr/>
        </p:nvGraphicFramePr>
        <p:xfrm>
          <a:off x="1715909" y="4085272"/>
          <a:ext cx="8008721" cy="3048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299018">
                  <a:extLst>
                    <a:ext uri="{9D8B030D-6E8A-4147-A177-3AD203B41FA5}">
                      <a16:colId xmlns:a16="http://schemas.microsoft.com/office/drawing/2014/main" val="477757245"/>
                    </a:ext>
                  </a:extLst>
                </a:gridCol>
                <a:gridCol w="1234406">
                  <a:extLst>
                    <a:ext uri="{9D8B030D-6E8A-4147-A177-3AD203B41FA5}">
                      <a16:colId xmlns:a16="http://schemas.microsoft.com/office/drawing/2014/main" val="1622022169"/>
                    </a:ext>
                  </a:extLst>
                </a:gridCol>
                <a:gridCol w="1167250">
                  <a:extLst>
                    <a:ext uri="{9D8B030D-6E8A-4147-A177-3AD203B41FA5}">
                      <a16:colId xmlns:a16="http://schemas.microsoft.com/office/drawing/2014/main" val="3623608172"/>
                    </a:ext>
                  </a:extLst>
                </a:gridCol>
                <a:gridCol w="3308047">
                  <a:extLst>
                    <a:ext uri="{9D8B030D-6E8A-4147-A177-3AD203B41FA5}">
                      <a16:colId xmlns:a16="http://schemas.microsoft.com/office/drawing/2014/main" val="1610964755"/>
                    </a:ext>
                  </a:extLst>
                </a:gridCol>
              </a:tblGrid>
              <a:tr h="25908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qflx_ice_dynbal</a:t>
                      </a:r>
                      <a:r>
                        <a:rPr lang="en-US" sz="1400" b="1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[m/year]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-0,01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675669"/>
                  </a:ext>
                </a:extLst>
              </a:tr>
            </a:tbl>
          </a:graphicData>
        </a:graphic>
      </p:graphicFrame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657FB0CF-C6D8-42EC-939D-14948815434C}"/>
              </a:ext>
            </a:extLst>
          </p:cNvPr>
          <p:cNvGraphicFramePr>
            <a:graphicFrameLocks noGrp="1"/>
          </p:cNvGraphicFramePr>
          <p:nvPr/>
        </p:nvGraphicFramePr>
        <p:xfrm>
          <a:off x="1715910" y="5018489"/>
          <a:ext cx="8008721" cy="88023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299018">
                  <a:extLst>
                    <a:ext uri="{9D8B030D-6E8A-4147-A177-3AD203B41FA5}">
                      <a16:colId xmlns:a16="http://schemas.microsoft.com/office/drawing/2014/main" val="470556062"/>
                    </a:ext>
                  </a:extLst>
                </a:gridCol>
                <a:gridCol w="1245694">
                  <a:extLst>
                    <a:ext uri="{9D8B030D-6E8A-4147-A177-3AD203B41FA5}">
                      <a16:colId xmlns:a16="http://schemas.microsoft.com/office/drawing/2014/main" val="1588637492"/>
                    </a:ext>
                  </a:extLst>
                </a:gridCol>
                <a:gridCol w="1155962">
                  <a:extLst>
                    <a:ext uri="{9D8B030D-6E8A-4147-A177-3AD203B41FA5}">
                      <a16:colId xmlns:a16="http://schemas.microsoft.com/office/drawing/2014/main" val="375705755"/>
                    </a:ext>
                  </a:extLst>
                </a:gridCol>
                <a:gridCol w="3308047">
                  <a:extLst>
                    <a:ext uri="{9D8B030D-6E8A-4147-A177-3AD203B41FA5}">
                      <a16:colId xmlns:a16="http://schemas.microsoft.com/office/drawing/2014/main" val="548417660"/>
                    </a:ext>
                  </a:extLst>
                </a:gridCol>
              </a:tblGrid>
              <a:tr h="5243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eflx_dynbal</a:t>
                      </a:r>
                      <a:r>
                        <a:rPr lang="en-US" sz="1400" b="1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[W/m²]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0,48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0,53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0,02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2686908"/>
                  </a:ext>
                </a:extLst>
              </a:tr>
              <a:tr h="35587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kern="12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eflx_dynbal</a:t>
                      </a:r>
                      <a:r>
                        <a:rPr lang="en-US" sz="1400" b="1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400" b="1" i="0" u="none" strike="noStrike" kern="12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fsh</a:t>
                      </a:r>
                      <a:r>
                        <a:rPr lang="en-US" sz="1400" b="1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[%]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1,33%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3,43%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0,06%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98554791"/>
                  </a:ext>
                </a:extLst>
              </a:tr>
            </a:tbl>
          </a:graphicData>
        </a:graphic>
      </p:graphicFrame>
      <p:sp>
        <p:nvSpPr>
          <p:cNvPr id="9" name="Titel 1">
            <a:extLst>
              <a:ext uri="{FF2B5EF4-FFF2-40B4-BE49-F238E27FC236}">
                <a16:creationId xmlns:a16="http://schemas.microsoft.com/office/drawing/2014/main" id="{3BF041A5-7AFC-401C-985A-80E2EE335D2A}"/>
              </a:ext>
            </a:extLst>
          </p:cNvPr>
          <p:cNvSpPr txBox="1">
            <a:spLocks/>
          </p:cNvSpPr>
          <p:nvPr/>
        </p:nvSpPr>
        <p:spPr>
          <a:xfrm>
            <a:off x="393891" y="3681571"/>
            <a:ext cx="13220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Ice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055790C-2DFF-450B-B1B4-BDCD2D2C8093}"/>
              </a:ext>
            </a:extLst>
          </p:cNvPr>
          <p:cNvSpPr txBox="1">
            <a:spLocks/>
          </p:cNvSpPr>
          <p:nvPr/>
        </p:nvSpPr>
        <p:spPr>
          <a:xfrm>
            <a:off x="393890" y="2578951"/>
            <a:ext cx="13220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Liquid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5DAB478C-ED36-4CF3-A365-1E38DE99D6A5}"/>
              </a:ext>
            </a:extLst>
          </p:cNvPr>
          <p:cNvSpPr txBox="1">
            <a:spLocks/>
          </p:cNvSpPr>
          <p:nvPr/>
        </p:nvSpPr>
        <p:spPr>
          <a:xfrm>
            <a:off x="393889" y="4843257"/>
            <a:ext cx="13220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Heat</a:t>
            </a:r>
          </a:p>
        </p:txBody>
      </p:sp>
    </p:spTree>
    <p:extLst>
      <p:ext uri="{BB962C8B-B14F-4D97-AF65-F5344CB8AC3E}">
        <p14:creationId xmlns:p14="http://schemas.microsoft.com/office/powerpoint/2010/main" val="1497683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932BA872-1ABF-4E34-A284-AEF1CF32C053}"/>
              </a:ext>
            </a:extLst>
          </p:cNvPr>
          <p:cNvSpPr txBox="1">
            <a:spLocks/>
          </p:cNvSpPr>
          <p:nvPr/>
        </p:nvSpPr>
        <p:spPr>
          <a:xfrm>
            <a:off x="6919333" y="1253331"/>
            <a:ext cx="527266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7" name="Stroomdiagram: Ophalen 6">
            <a:extLst>
              <a:ext uri="{FF2B5EF4-FFF2-40B4-BE49-F238E27FC236}">
                <a16:creationId xmlns:a16="http://schemas.microsoft.com/office/drawing/2014/main" id="{C5B57E44-58FA-45EC-B694-5D6C2387E29C}"/>
              </a:ext>
            </a:extLst>
          </p:cNvPr>
          <p:cNvSpPr/>
          <p:nvPr/>
        </p:nvSpPr>
        <p:spPr>
          <a:xfrm rot="5400000">
            <a:off x="487725" y="1388326"/>
            <a:ext cx="295507" cy="217449"/>
          </a:xfrm>
          <a:prstGeom prst="flowChartExtra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92E72E70-1547-4CEE-BB8D-2915F4E78B31}"/>
              </a:ext>
            </a:extLst>
          </p:cNvPr>
          <p:cNvSpPr txBox="1">
            <a:spLocks/>
          </p:cNvSpPr>
          <p:nvPr/>
        </p:nvSpPr>
        <p:spPr>
          <a:xfrm>
            <a:off x="972541" y="1253331"/>
            <a:ext cx="527266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Represent reservoirs in CLM</a:t>
            </a:r>
            <a:br>
              <a:rPr lang="en-US"/>
            </a:br>
            <a:r>
              <a:rPr lang="en-US">
                <a:solidFill>
                  <a:schemeClr val="bg1">
                    <a:lumMod val="65000"/>
                  </a:schemeClr>
                </a:solidFill>
              </a:rPr>
              <a:t>Choose Input data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Implement dynamical lakes in CLM</a:t>
            </a:r>
            <a:br>
              <a:rPr lang="en-US"/>
            </a:br>
            <a:r>
              <a:rPr lang="en-US">
                <a:solidFill>
                  <a:schemeClr val="bg1">
                    <a:lumMod val="65000"/>
                  </a:schemeClr>
                </a:solidFill>
              </a:rPr>
              <a:t>Conserve water and energy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Look at global effects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>
                    <a:lumMod val="65000"/>
                  </a:schemeClr>
                </a:solidFill>
              </a:rPr>
              <a:t>Preliminary results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445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57A77AC6-CC72-4DF7-8E7D-0799C466A7C9}"/>
              </a:ext>
            </a:extLst>
          </p:cNvPr>
          <p:cNvSpPr txBox="1">
            <a:spLocks/>
          </p:cNvSpPr>
          <p:nvPr/>
        </p:nvSpPr>
        <p:spPr>
          <a:xfrm>
            <a:off x="562890" y="-42099"/>
            <a:ext cx="1051560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The Global Reservoir and Dam (</a:t>
            </a:r>
            <a:r>
              <a:rPr lang="en-US" sz="2800" b="1" dirty="0" err="1"/>
              <a:t>GRanD</a:t>
            </a:r>
            <a:r>
              <a:rPr lang="en-US" sz="2800" b="1" dirty="0"/>
              <a:t>) Database</a:t>
            </a:r>
            <a:br>
              <a:rPr lang="en-US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includes information of reservoirs &gt; 0.1 km²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8F155B1-3A94-4407-8282-37E7157D80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3" t="2210" r="1634" b="6450"/>
          <a:stretch/>
        </p:blipFill>
        <p:spPr>
          <a:xfrm>
            <a:off x="1315844" y="1376332"/>
            <a:ext cx="9210908" cy="482374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44BA750-10DD-43BE-9B16-B51F34443A4F}"/>
              </a:ext>
            </a:extLst>
          </p:cNvPr>
          <p:cNvSpPr txBox="1"/>
          <p:nvPr/>
        </p:nvSpPr>
        <p:spPr>
          <a:xfrm>
            <a:off x="9918140" y="6200078"/>
            <a:ext cx="3020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65000"/>
                  </a:schemeClr>
                </a:solidFill>
              </a:rPr>
              <a:t>Lehner et al, 2011</a:t>
            </a:r>
          </a:p>
        </p:txBody>
      </p:sp>
    </p:spTree>
    <p:extLst>
      <p:ext uri="{BB962C8B-B14F-4D97-AF65-F5344CB8AC3E}">
        <p14:creationId xmlns:p14="http://schemas.microsoft.com/office/powerpoint/2010/main" val="3713299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57A77AC6-CC72-4DF7-8E7D-0799C466A7C9}"/>
              </a:ext>
            </a:extLst>
          </p:cNvPr>
          <p:cNvSpPr txBox="1">
            <a:spLocks/>
          </p:cNvSpPr>
          <p:nvPr/>
        </p:nvSpPr>
        <p:spPr>
          <a:xfrm>
            <a:off x="562890" y="-42099"/>
            <a:ext cx="1051560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/>
              <a:t>The </a:t>
            </a:r>
            <a:r>
              <a:rPr lang="en-US" sz="2800" b="1" err="1"/>
              <a:t>HydroLAKES</a:t>
            </a:r>
            <a:r>
              <a:rPr lang="en-US" sz="2800" b="1"/>
              <a:t> database</a:t>
            </a:r>
            <a:br>
              <a:rPr lang="en-US" sz="2800" b="1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800" b="1">
                <a:solidFill>
                  <a:schemeClr val="bg1">
                    <a:lumMod val="65000"/>
                  </a:schemeClr>
                </a:solidFill>
              </a:rPr>
              <a:t>exists of lake polygons with attributes and is linked to </a:t>
            </a:r>
            <a:r>
              <a:rPr lang="en-US" sz="2800" b="1" err="1">
                <a:solidFill>
                  <a:schemeClr val="bg1">
                    <a:lumMod val="65000"/>
                  </a:schemeClr>
                </a:solidFill>
              </a:rPr>
              <a:t>GRanD</a:t>
            </a:r>
            <a:r>
              <a:rPr lang="en-US" sz="2800" b="1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44BA750-10DD-43BE-9B16-B51F34443A4F}"/>
              </a:ext>
            </a:extLst>
          </p:cNvPr>
          <p:cNvSpPr txBox="1"/>
          <p:nvPr/>
        </p:nvSpPr>
        <p:spPr>
          <a:xfrm>
            <a:off x="9918140" y="6200078"/>
            <a:ext cx="3020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Messager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et al, 2016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AF549D3-2F91-4919-9B85-B02A03914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042" y="1088995"/>
            <a:ext cx="7750098" cy="48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59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3A08E0C1-B8DB-4BDB-8E45-B9942E4D92B8}"/>
              </a:ext>
            </a:extLst>
          </p:cNvPr>
          <p:cNvSpPr txBox="1">
            <a:spLocks/>
          </p:cNvSpPr>
          <p:nvPr/>
        </p:nvSpPr>
        <p:spPr>
          <a:xfrm>
            <a:off x="562890" y="-42099"/>
            <a:ext cx="10515600" cy="14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The Global Lake </a:t>
            </a:r>
            <a:r>
              <a:rPr lang="en-US" sz="2800" b="1" dirty="0" err="1"/>
              <a:t>DataBase</a:t>
            </a:r>
            <a:r>
              <a:rPr lang="en-US" sz="2800" b="1" dirty="0"/>
              <a:t> (GLDB) </a:t>
            </a:r>
            <a:br>
              <a:rPr lang="en-US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exists of gridded lake depth and occurrence at 1 km resolution</a:t>
            </a:r>
          </a:p>
        </p:txBody>
      </p:sp>
      <p:pic>
        <p:nvPicPr>
          <p:cNvPr id="5" name="Picture 18" descr="A close up of a map&#10;&#10;Description generated with high confidence">
            <a:extLst>
              <a:ext uri="{FF2B5EF4-FFF2-40B4-BE49-F238E27FC236}">
                <a16:creationId xmlns:a16="http://schemas.microsoft.com/office/drawing/2014/main" id="{508BCAF3-EA11-483D-BDFD-AEF6438B85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8" t="6965" r="4853" b="11939"/>
          <a:stretch/>
        </p:blipFill>
        <p:spPr>
          <a:xfrm>
            <a:off x="1889078" y="1376332"/>
            <a:ext cx="7863223" cy="482874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77E67DB-4007-4AE0-BE02-CE1F573D92A3}"/>
              </a:ext>
            </a:extLst>
          </p:cNvPr>
          <p:cNvSpPr txBox="1"/>
          <p:nvPr/>
        </p:nvSpPr>
        <p:spPr>
          <a:xfrm>
            <a:off x="9918140" y="6200078"/>
            <a:ext cx="3020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err="1">
                <a:solidFill>
                  <a:schemeClr val="bg1">
                    <a:lumMod val="65000"/>
                  </a:schemeClr>
                </a:solidFill>
              </a:rPr>
              <a:t>Choulga</a:t>
            </a:r>
            <a:r>
              <a:rPr lang="en-US" sz="1600">
                <a:solidFill>
                  <a:schemeClr val="bg1">
                    <a:lumMod val="65000"/>
                  </a:schemeClr>
                </a:solidFill>
              </a:rPr>
              <a:t> et al, 2014</a:t>
            </a:r>
          </a:p>
        </p:txBody>
      </p:sp>
    </p:spTree>
    <p:extLst>
      <p:ext uri="{BB962C8B-B14F-4D97-AF65-F5344CB8AC3E}">
        <p14:creationId xmlns:p14="http://schemas.microsoft.com/office/powerpoint/2010/main" val="314728379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 VUB THEME">
  <a:themeElements>
    <a:clrScheme name="VUB 201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39F"/>
      </a:accent1>
      <a:accent2>
        <a:srgbClr val="FF6600"/>
      </a:accent2>
      <a:accent3>
        <a:srgbClr val="E7E6E5"/>
      </a:accent3>
      <a:accent4>
        <a:srgbClr val="4B4B4B"/>
      </a:accent4>
      <a:accent5>
        <a:srgbClr val="577EC1"/>
      </a:accent5>
      <a:accent6>
        <a:srgbClr val="FFAA8B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44450">
          <a:solidFill>
            <a:srgbClr val="0033A0"/>
          </a:solidFill>
        </a:ln>
      </a:spPr>
      <a:bodyPr rtlCol="0" anchor="ctr"/>
      <a:lstStyle>
        <a:defPPr algn="ctr">
          <a:defRPr sz="1600" dirty="0" err="1" smtClean="0">
            <a:solidFill>
              <a:srgbClr val="0033A0"/>
            </a:solidFill>
            <a:latin typeface="Verdana" charset="0"/>
            <a:ea typeface="Verdana" charset="0"/>
            <a:cs typeface="Verdana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>
              <a:lumMod val="50000"/>
              <a:lumOff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mtClean="0">
            <a:solidFill>
              <a:srgbClr val="0033A0"/>
            </a:solidFill>
            <a:latin typeface="Verdana" charset="0"/>
            <a:ea typeface="Verdana" charset="0"/>
            <a:cs typeface="Verdana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UB-tmp2017" id="{10DC50E6-1B59-A244-B26B-E5A459B5CBCA}" vid="{6CBD3AA6-F9C4-3943-A482-D8B422AB87AD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25EB3AD0871C4EA33D409495382438" ma:contentTypeVersion="11" ma:contentTypeDescription="Een nieuw document maken." ma:contentTypeScope="" ma:versionID="fe9d5ac2e4ab1e72c0b8a957c711238f">
  <xsd:schema xmlns:xsd="http://www.w3.org/2001/XMLSchema" xmlns:xs="http://www.w3.org/2001/XMLSchema" xmlns:p="http://schemas.microsoft.com/office/2006/metadata/properties" xmlns:ns3="29564458-cea2-481e-b833-42996423e791" xmlns:ns4="55a2bf2c-165f-4b75-b8be-23f32d961c02" targetNamespace="http://schemas.microsoft.com/office/2006/metadata/properties" ma:root="true" ma:fieldsID="142648c396a70cf93663e865b424846d" ns3:_="" ns4:_="">
    <xsd:import namespace="29564458-cea2-481e-b833-42996423e791"/>
    <xsd:import namespace="55a2bf2c-165f-4b75-b8be-23f32d961c0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64458-cea2-481e-b833-42996423e7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a2bf2c-165f-4b75-b8be-23f32d961c0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int-hash delen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4B3D14E-2952-4774-806B-654C1028D6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B83C68-C9ED-45F1-BD95-3CEACE960770}">
  <ds:schemaRefs>
    <ds:schemaRef ds:uri="29564458-cea2-481e-b833-42996423e791"/>
    <ds:schemaRef ds:uri="55a2bf2c-165f-4b75-b8be-23f32d961c0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77C7D04-41D0-4A17-AF07-B7BD7625A40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3784</Words>
  <Application>Microsoft Office PowerPoint</Application>
  <PresentationFormat>Breedbeeld</PresentationFormat>
  <Paragraphs>1042</Paragraphs>
  <Slides>55</Slides>
  <Notes>43</Notes>
  <HiddenSlides>2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3</vt:i4>
      </vt:variant>
      <vt:variant>
        <vt:lpstr>Diatitels</vt:lpstr>
      </vt:variant>
      <vt:variant>
        <vt:i4>55</vt:i4>
      </vt:variant>
    </vt:vector>
  </HeadingPairs>
  <TitlesOfParts>
    <vt:vector size="65" baseType="lpstr">
      <vt:lpstr>Arial</vt:lpstr>
      <vt:lpstr>Calibri</vt:lpstr>
      <vt:lpstr>Calibri Light</vt:lpstr>
      <vt:lpstr>Gill Sans MT</vt:lpstr>
      <vt:lpstr>LucidaGrande</vt:lpstr>
      <vt:lpstr>Tahoma</vt:lpstr>
      <vt:lpstr>Verdana</vt:lpstr>
      <vt:lpstr>Kantoorthema</vt:lpstr>
      <vt:lpstr>Office Theme</vt:lpstr>
      <vt:lpstr>1 VUB THEME</vt:lpstr>
      <vt:lpstr>Implementing reservoirs in CLM5:  Accounting for reservoir construction in the 20th century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Extra slides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Gridcell dynamical land use: energy conservation*  Mass conservation for lake water is not an issue, as lake water is virtual and doesn’t interact with the atmosphere (fixed depth)</vt:lpstr>
      <vt:lpstr>PowerPoint-presentatie</vt:lpstr>
      <vt:lpstr>Reservoirs constructed in 1970 (added lake fraction)</vt:lpstr>
      <vt:lpstr>Test run </vt:lpstr>
      <vt:lpstr>Liquid water</vt:lpstr>
      <vt:lpstr>Ice</vt:lpstr>
      <vt:lpstr>Heat</vt:lpstr>
      <vt:lpstr>Overview of dynbal fluxes (with baselines)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Inne Vanderkelen</dc:creator>
  <cp:lastModifiedBy>Inne Vanderkelen</cp:lastModifiedBy>
  <cp:revision>36</cp:revision>
  <dcterms:created xsi:type="dcterms:W3CDTF">2019-10-16T11:14:53Z</dcterms:created>
  <dcterms:modified xsi:type="dcterms:W3CDTF">2019-10-22T20:34:34Z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0x010100F325EB3AD0871C4EA33D409495382438</vt:lpwstr>
  </property>
</Properties>
</file>