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4"/>
  </p:notesMasterIdLst>
  <p:sldIdLst>
    <p:sldId id="289" r:id="rId2"/>
    <p:sldId id="428" r:id="rId3"/>
    <p:sldId id="486" r:id="rId4"/>
    <p:sldId id="531" r:id="rId5"/>
    <p:sldId id="421" r:id="rId6"/>
    <p:sldId id="527" r:id="rId7"/>
    <p:sldId id="422" r:id="rId8"/>
    <p:sldId id="424" r:id="rId9"/>
    <p:sldId id="488" r:id="rId10"/>
    <p:sldId id="434" r:id="rId11"/>
    <p:sldId id="487" r:id="rId12"/>
    <p:sldId id="530" r:id="rId13"/>
    <p:sldId id="489" r:id="rId14"/>
    <p:sldId id="423" r:id="rId15"/>
    <p:sldId id="490" r:id="rId16"/>
    <p:sldId id="279" r:id="rId17"/>
    <p:sldId id="485" r:id="rId18"/>
    <p:sldId id="491" r:id="rId19"/>
    <p:sldId id="320" r:id="rId20"/>
    <p:sldId id="528" r:id="rId21"/>
    <p:sldId id="526" r:id="rId22"/>
    <p:sldId id="529" r:id="rId23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6"/>
    <p:restoredTop sz="92639"/>
  </p:normalViewPr>
  <p:slideViewPr>
    <p:cSldViewPr>
      <p:cViewPr varScale="1">
        <p:scale>
          <a:sx n="83" d="100"/>
          <a:sy n="83" d="100"/>
        </p:scale>
        <p:origin x="116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ADCFD96-92E4-4773-A71B-5E5DA0085332}" type="datetimeFigureOut">
              <a:rPr lang="en-GB"/>
              <a:pPr>
                <a:defRPr/>
              </a:pPr>
              <a:t>23/10/2019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D0447F9-0889-45D0-9CB6-EB22B95E2F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6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447F9-0889-45D0-9CB6-EB22B95E2F8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8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447F9-0889-45D0-9CB6-EB22B95E2F8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053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447F9-0889-45D0-9CB6-EB22B95E2F8F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50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4421B-E7B8-407D-803C-04AE49755D64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EEA70-DA51-4186-A7C8-8F42D963B934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1EC98-FCDA-454A-8E5C-35DB242C0887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9293F-A02F-4EE1-9EE8-F6E245316C5F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4A44E-2B3B-4825-8E99-2027B255537A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C7897-2078-41E9-BA5A-E1EBADF08EDD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A9AF7-B161-4C00-AA0B-36EAD352202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2362C-BD2F-4B64-9B40-69CCCF4A138C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4E547-2A8D-458A-B74B-1780BEC33AF6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B1AC-A636-4C66-ADD9-2CF0C5D51E9C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000514"/>
                </a:solidFill>
              </a:rPr>
              <a:t>12.02.2008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51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7F144E-0550-4976-AD11-F6B8F67F3AC6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5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9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323528" y="476672"/>
            <a:ext cx="8280920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fi-FI" altLang="fi-FI" sz="3600" b="1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GB" sz="4000" b="1" dirty="0">
                <a:latin typeface="+mj-lt"/>
              </a:rPr>
              <a:t>Some features of wintertime surface energy balance in a small dimictic lake in Finland: implications to carbon cycle related processes</a:t>
            </a:r>
            <a:r>
              <a:rPr lang="en-US" sz="4000" b="1" dirty="0">
                <a:latin typeface="+mj-lt"/>
              </a:rPr>
              <a:t> </a:t>
            </a:r>
          </a:p>
          <a:p>
            <a:pPr algn="ctr"/>
            <a:endParaRPr lang="en-GB" altLang="fi-FI" sz="3600" b="1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GB" sz="2000" u="sng" dirty="0">
                <a:latin typeface="+mj-lt"/>
              </a:rPr>
              <a:t>Ivan Mammarella</a:t>
            </a:r>
            <a:r>
              <a:rPr lang="en-GB" sz="2000" dirty="0">
                <a:latin typeface="+mj-lt"/>
              </a:rPr>
              <a:t>, </a:t>
            </a:r>
            <a:r>
              <a:rPr lang="fi-FI" sz="2000" dirty="0">
                <a:latin typeface="+mj-lt"/>
              </a:rPr>
              <a:t>Aleksi Arola, Joonatan Ala-</a:t>
            </a:r>
            <a:r>
              <a:rPr lang="fi-FI" sz="2000" dirty="0" err="1">
                <a:latin typeface="+mj-lt"/>
              </a:rPr>
              <a:t>Könni</a:t>
            </a:r>
            <a:r>
              <a:rPr lang="fi-FI" sz="2000" dirty="0">
                <a:latin typeface="+mj-lt"/>
              </a:rPr>
              <a:t> </a:t>
            </a:r>
            <a:endParaRPr lang="en-GB" sz="2000" baseline="30000" dirty="0">
              <a:latin typeface="+mj-lt"/>
            </a:endParaRPr>
          </a:p>
          <a:p>
            <a:pPr algn="ctr"/>
            <a:endParaRPr lang="en-US" sz="1400" dirty="0">
              <a:latin typeface="+mj-lt"/>
            </a:endParaRPr>
          </a:p>
          <a:p>
            <a:pPr algn="ctr"/>
            <a:r>
              <a:rPr lang="en-GB" dirty="0">
                <a:latin typeface="+mj-lt"/>
              </a:rPr>
              <a:t>Institute for Atmospheric and Earth System Research/Physics </a:t>
            </a:r>
          </a:p>
          <a:p>
            <a:pPr algn="ctr"/>
            <a:r>
              <a:rPr lang="en-GB" dirty="0">
                <a:latin typeface="+mj-lt"/>
              </a:rPr>
              <a:t>University of Helsinki, Finland</a:t>
            </a:r>
            <a:endParaRPr lang="fi-FI" dirty="0">
              <a:latin typeface="+mj-lt"/>
            </a:endParaRPr>
          </a:p>
          <a:p>
            <a:pPr algn="ctr"/>
            <a:endParaRPr lang="en-GB" altLang="fi-FI" sz="2800" dirty="0">
              <a:latin typeface="+mj-lt"/>
              <a:cs typeface="Arial" panose="020B0604020202020204" pitchFamily="34" charset="0"/>
            </a:endParaRPr>
          </a:p>
          <a:p>
            <a:pPr algn="ctr"/>
            <a:endParaRPr lang="en-GB" altLang="fi-FI" sz="28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GB" altLang="fi-FI" dirty="0">
                <a:latin typeface="+mj-lt"/>
                <a:cs typeface="Arial" panose="020B0604020202020204" pitchFamily="34" charset="0"/>
              </a:rPr>
              <a:t>LAKE2019, 22-24 Oct 2019, Toulouse </a:t>
            </a:r>
          </a:p>
          <a:p>
            <a:pPr algn="ctr"/>
            <a:r>
              <a:rPr lang="en-GB" altLang="fi-FI" sz="2800" dirty="0">
                <a:latin typeface="+mj-lt"/>
                <a:cs typeface="Arial" panose="020B0604020202020204" pitchFamily="34" charset="0"/>
              </a:rPr>
              <a:t> </a:t>
            </a:r>
            <a:endParaRPr lang="en-GB" altLang="fi-FI" sz="2000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260648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</a:rPr>
              <a:t>Bulk transfer relationships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4513" y="1207640"/>
            <a:ext cx="334786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n-lt"/>
              </a:rPr>
              <a:t>C</a:t>
            </a:r>
            <a:r>
              <a:rPr lang="en-GB" sz="2000" baseline="-25000" dirty="0">
                <a:latin typeface="+mn-lt"/>
              </a:rPr>
              <a:t>H</a:t>
            </a:r>
            <a:r>
              <a:rPr lang="en-GB" sz="2000" dirty="0">
                <a:latin typeface="+mn-lt"/>
              </a:rPr>
              <a:t> =  Stanton number</a:t>
            </a:r>
          </a:p>
          <a:p>
            <a:endParaRPr lang="en-GB" sz="2000" baseline="-25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C</a:t>
            </a:r>
            <a:r>
              <a:rPr lang="en-GB" sz="2000" baseline="-25000" dirty="0">
                <a:latin typeface="+mn-lt"/>
              </a:rPr>
              <a:t>E</a:t>
            </a:r>
            <a:r>
              <a:rPr lang="en-GB" sz="2000" dirty="0">
                <a:latin typeface="+mn-lt"/>
              </a:rPr>
              <a:t>  =  Dalton number</a:t>
            </a:r>
          </a:p>
          <a:p>
            <a:endParaRPr lang="en-GB" sz="20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2B5562-C49E-3F4A-9FB4-1096BAD79A18}"/>
                  </a:ext>
                </a:extLst>
              </p:cNvPr>
              <p:cNvSpPr txBox="1"/>
              <p:nvPr/>
            </p:nvSpPr>
            <p:spPr>
              <a:xfrm>
                <a:off x="1119857" y="1119120"/>
                <a:ext cx="3646639" cy="362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i-FI" sz="2000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i-FI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sSub>
                      <m:sSubPr>
                        <m:ctrl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acc>
                      <m:accPr>
                        <m:chr m:val="̅"/>
                        <m:ctrl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fi-FI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i-FI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fi-FI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fi-FI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i-FI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fi-FI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fi-FI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fi-FI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i-FI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fi-FI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fi-FI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2B5562-C49E-3F4A-9FB4-1096BAD79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57" y="1119120"/>
                <a:ext cx="3646639" cy="362728"/>
              </a:xfrm>
              <a:prstGeom prst="rect">
                <a:avLst/>
              </a:prstGeom>
              <a:blipFill>
                <a:blip r:embed="rId3"/>
                <a:stretch>
                  <a:fillRect l="-2083" r="-347"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018EF4-3942-3545-9B02-48E82F13DF33}"/>
                  </a:ext>
                </a:extLst>
              </p:cNvPr>
              <p:cNvSpPr txBox="1"/>
              <p:nvPr/>
            </p:nvSpPr>
            <p:spPr>
              <a:xfrm>
                <a:off x="1119857" y="1695265"/>
                <a:ext cx="4231992" cy="3665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i-FI" sz="2000" b="0" i="0" smtClean="0">
                        <a:latin typeface="Cambria Math" panose="02040503050406030204" pitchFamily="18" charset="0"/>
                      </a:rPr>
                      <m:t>LE</m:t>
                    </m:r>
                    <m:r>
                      <a:rPr lang="fi-FI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sSub>
                      <m:sSubPr>
                        <m:ctrl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acc>
                      <m:accPr>
                        <m:chr m:val="̅"/>
                        <m:ctrl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fi-FI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i-FI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fi-FI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fi-FI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i-FI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fi-FI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fi-FI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fi-FI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  <m:r>
                      <a:rPr lang="fi-FI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fi-FI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fi-FI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fi-FI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018EF4-3942-3545-9B02-48E82F13D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57" y="1695265"/>
                <a:ext cx="4231992" cy="366575"/>
              </a:xfrm>
              <a:prstGeom prst="rect">
                <a:avLst/>
              </a:prstGeom>
              <a:blipFill>
                <a:blip r:embed="rId4"/>
                <a:stretch>
                  <a:fillRect l="-1796" r="-1796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5400D18-E401-A840-9AE5-C6E6337A9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5257"/>
            <a:ext cx="9144000" cy="45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51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E3197-D1F0-9E4A-BC68-34AE23D0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11</a:t>
            </a:fld>
            <a:endParaRPr lang="en-GB">
              <a:solidFill>
                <a:srgbClr val="00051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BF3D1-25EB-8248-8ABC-C4D6E429E7E6}"/>
              </a:ext>
            </a:extLst>
          </p:cNvPr>
          <p:cNvSpPr txBox="1"/>
          <p:nvPr/>
        </p:nvSpPr>
        <p:spPr>
          <a:xfrm>
            <a:off x="1115616" y="548680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Sediment heat flux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F53B05-DAFF-F148-BEA2-EA358D236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960"/>
            <a:ext cx="9144000" cy="44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86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FA3ECA-A6AB-A74F-8337-6F6B7DA30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12</a:t>
            </a:fld>
            <a:endParaRPr lang="en-GB">
              <a:solidFill>
                <a:srgbClr val="00051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11DED-3055-CE44-B8CF-4027B4066CA0}"/>
              </a:ext>
            </a:extLst>
          </p:cNvPr>
          <p:cNvSpPr txBox="1"/>
          <p:nvPr/>
        </p:nvSpPr>
        <p:spPr>
          <a:xfrm>
            <a:off x="755576" y="332656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</a:rPr>
              <a:t>Water column heat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E4954-8D80-1644-8281-2738F479ED30}"/>
              </a:ext>
            </a:extLst>
          </p:cNvPr>
          <p:cNvSpPr txBox="1"/>
          <p:nvPr/>
        </p:nvSpPr>
        <p:spPr>
          <a:xfrm>
            <a:off x="1403648" y="6209867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Heat content calculated as deviation from the freezing point.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E09556-1CD8-FE49-9E63-D8C9C3774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597"/>
            <a:ext cx="9144000" cy="4722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DDD80-5773-9849-9F8F-2C41157F7013}"/>
              </a:ext>
            </a:extLst>
          </p:cNvPr>
          <p:cNvSpPr txBox="1"/>
          <p:nvPr/>
        </p:nvSpPr>
        <p:spPr>
          <a:xfrm>
            <a:off x="1619672" y="342900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n-lt"/>
              </a:rPr>
              <a:t>Heat from sediment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1669F1-221E-9347-994D-CDBACE9F3444}"/>
              </a:ext>
            </a:extLst>
          </p:cNvPr>
          <p:cNvCxnSpPr>
            <a:cxnSpLocks/>
          </p:cNvCxnSpPr>
          <p:nvPr/>
        </p:nvCxnSpPr>
        <p:spPr>
          <a:xfrm>
            <a:off x="2483768" y="4293096"/>
            <a:ext cx="144016" cy="72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B868F9-8C87-114E-9052-A51DE0124BDA}"/>
              </a:ext>
            </a:extLst>
          </p:cNvPr>
          <p:cNvSpPr txBox="1"/>
          <p:nvPr/>
        </p:nvSpPr>
        <p:spPr>
          <a:xfrm>
            <a:off x="3491880" y="2492896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n-lt"/>
              </a:rPr>
              <a:t>Heat also from solar radiation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102857-3D33-094E-88DA-39F7D1F5CF98}"/>
              </a:ext>
            </a:extLst>
          </p:cNvPr>
          <p:cNvCxnSpPr>
            <a:cxnSpLocks/>
          </p:cNvCxnSpPr>
          <p:nvPr/>
        </p:nvCxnSpPr>
        <p:spPr>
          <a:xfrm>
            <a:off x="4572000" y="3323893"/>
            <a:ext cx="395536" cy="825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355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E3197-D1F0-9E4A-BC68-34AE23D0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13</a:t>
            </a:fld>
            <a:endParaRPr lang="en-GB">
              <a:solidFill>
                <a:srgbClr val="00051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BF3D1-25EB-8248-8ABC-C4D6E429E7E6}"/>
              </a:ext>
            </a:extLst>
          </p:cNvPr>
          <p:cNvSpPr txBox="1"/>
          <p:nvPr/>
        </p:nvSpPr>
        <p:spPr>
          <a:xfrm>
            <a:off x="1115616" y="40466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Ice layer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0F688-1A64-714D-A878-F850089DD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1772816"/>
            <a:ext cx="9144000" cy="4397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0E6092-1723-604E-9C51-F7A815020D38}"/>
              </a:ext>
            </a:extLst>
          </p:cNvPr>
          <p:cNvSpPr txBox="1"/>
          <p:nvPr/>
        </p:nvSpPr>
        <p:spPr>
          <a:xfrm rot="16200000">
            <a:off x="-180341" y="3572831"/>
            <a:ext cx="16134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Depth (m)      </a:t>
            </a:r>
          </a:p>
        </p:txBody>
      </p:sp>
    </p:spTree>
    <p:extLst>
      <p:ext uri="{BB962C8B-B14F-4D97-AF65-F5344CB8AC3E}">
        <p14:creationId xmlns:p14="http://schemas.microsoft.com/office/powerpoint/2010/main" val="2371770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751" y="132688"/>
            <a:ext cx="5061001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 dirty="0">
                <a:latin typeface="Arial"/>
                <a:cs typeface="Arial"/>
              </a:rPr>
              <a:t>Spring emissions of GHGs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9A5B03-AD1D-0B49-B3F9-BC4DB508C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906497"/>
            <a:ext cx="5724128" cy="2951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557D5-BC5F-C647-88D7-0AEEDDA6C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6300192" cy="3088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07294D-16A1-2F4A-B888-CC0665B82809}"/>
              </a:ext>
            </a:extLst>
          </p:cNvPr>
          <p:cNvSpPr txBox="1"/>
          <p:nvPr/>
        </p:nvSpPr>
        <p:spPr>
          <a:xfrm>
            <a:off x="6156176" y="155679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Long mixing period in 2015 affecting emissions of CO</a:t>
            </a:r>
            <a:r>
              <a:rPr lang="en-GB" baseline="-25000" dirty="0"/>
              <a:t>2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92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42706-B4F5-6A46-849E-CE663648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15</a:t>
            </a:fld>
            <a:endParaRPr lang="en-GB">
              <a:solidFill>
                <a:srgbClr val="00051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6133B-2FB1-444C-B595-96ECC79A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761656"/>
            <a:ext cx="6192688" cy="3096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4A4302-E764-3E4E-A783-234C5BB7A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58" y="1081530"/>
            <a:ext cx="4067944" cy="2804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C38A9-D217-544C-A1AE-A1C786C2A6DB}"/>
              </a:ext>
            </a:extLst>
          </p:cNvPr>
          <p:cNvSpPr txBox="1"/>
          <p:nvPr/>
        </p:nvSpPr>
        <p:spPr>
          <a:xfrm>
            <a:off x="6355962" y="2996952"/>
            <a:ext cx="2608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Denfeld</a:t>
            </a:r>
            <a:r>
              <a:rPr lang="en-GB" sz="1600" dirty="0"/>
              <a:t> et al, 2015, 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1BD89-824E-DE43-95D8-D7B2664E3FFD}"/>
              </a:ext>
            </a:extLst>
          </p:cNvPr>
          <p:cNvSpPr txBox="1"/>
          <p:nvPr/>
        </p:nvSpPr>
        <p:spPr>
          <a:xfrm>
            <a:off x="5076056" y="148478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Two CO2 emission peaks in Spring (small boreal lake in Sweden)</a:t>
            </a:r>
          </a:p>
        </p:txBody>
      </p:sp>
    </p:spTree>
    <p:extLst>
      <p:ext uri="{BB962C8B-B14F-4D97-AF65-F5344CB8AC3E}">
        <p14:creationId xmlns:p14="http://schemas.microsoft.com/office/powerpoint/2010/main" val="15099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B4D990-B1E5-944D-B706-C2A928FA1ACE}"/>
              </a:ext>
            </a:extLst>
          </p:cNvPr>
          <p:cNvSpPr txBox="1"/>
          <p:nvPr/>
        </p:nvSpPr>
        <p:spPr>
          <a:xfrm>
            <a:off x="473918" y="538164"/>
            <a:ext cx="8484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+mj-lt"/>
              </a:rPr>
              <a:t>Surface water pCO2 vs Brunt-</a:t>
            </a:r>
            <a:r>
              <a:rPr lang="en-GB" sz="3200" b="1" dirty="0" err="1">
                <a:latin typeface="+mj-lt"/>
              </a:rPr>
              <a:t>Vaisälä</a:t>
            </a:r>
            <a:r>
              <a:rPr lang="en-GB" sz="3200" b="1" dirty="0">
                <a:latin typeface="+mj-lt"/>
              </a:rPr>
              <a:t> frequency N</a:t>
            </a:r>
            <a:r>
              <a:rPr lang="en-GB" sz="3200" b="1" baseline="-25000" dirty="0">
                <a:latin typeface="+mj-lt"/>
              </a:rPr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8F5B1-25AA-0F4E-A782-3449649E6F68}"/>
              </a:ext>
            </a:extLst>
          </p:cNvPr>
          <p:cNvSpPr txBox="1"/>
          <p:nvPr/>
        </p:nvSpPr>
        <p:spPr>
          <a:xfrm>
            <a:off x="473917" y="6335364"/>
            <a:ext cx="3598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(</a:t>
            </a:r>
            <a:r>
              <a:rPr lang="en-GB" sz="1600" dirty="0" err="1"/>
              <a:t>Huotari</a:t>
            </a:r>
            <a:r>
              <a:rPr lang="en-GB" sz="1600" dirty="0"/>
              <a:t> </a:t>
            </a:r>
            <a:r>
              <a:rPr lang="en-GB" sz="1600" dirty="0" err="1"/>
              <a:t>etal</a:t>
            </a:r>
            <a:r>
              <a:rPr lang="en-GB" sz="1600" dirty="0"/>
              <a:t>, 2011, GRL)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6EFA90-2F46-244F-8AC0-49507254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724"/>
            <a:ext cx="6022706" cy="3494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F7170-752A-8342-B62C-CCB46DD93F43}"/>
              </a:ext>
            </a:extLst>
          </p:cNvPr>
          <p:cNvSpPr txBox="1"/>
          <p:nvPr/>
        </p:nvSpPr>
        <p:spPr>
          <a:xfrm>
            <a:off x="6300788" y="2557463"/>
            <a:ext cx="244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Lake </a:t>
            </a:r>
            <a:r>
              <a:rPr lang="en-GB" dirty="0" err="1"/>
              <a:t>Valkea-Kotinen</a:t>
            </a:r>
            <a:r>
              <a:rPr lang="en-GB" dirty="0"/>
              <a:t> (Finland)</a:t>
            </a:r>
          </a:p>
        </p:txBody>
      </p:sp>
    </p:spTree>
    <p:extLst>
      <p:ext uri="{BB962C8B-B14F-4D97-AF65-F5344CB8AC3E}">
        <p14:creationId xmlns:p14="http://schemas.microsoft.com/office/powerpoint/2010/main" val="731211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17</a:t>
            </a:fld>
            <a:endParaRPr lang="en-GB" dirty="0">
              <a:solidFill>
                <a:srgbClr val="00051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91542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Importance of weather during spring mixing period for bottom water CO2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170080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Lake </a:t>
            </a:r>
            <a:r>
              <a:rPr lang="en-GB" dirty="0" err="1"/>
              <a:t>Kuivajärvi</a:t>
            </a:r>
            <a:r>
              <a:rPr lang="en-GB" dirty="0"/>
              <a:t> (Finland)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87562"/>
            <a:ext cx="6732473" cy="3213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5545127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Note in 2015 earlier ice-off, relatively cold spring and longer spring mixing, and higher CO2 increase rate in summer, because of higher T in </a:t>
            </a:r>
            <a:r>
              <a:rPr lang="en-GB" sz="2000" dirty="0" err="1"/>
              <a:t>hypolimnion</a:t>
            </a:r>
            <a:r>
              <a:rPr lang="en-GB" sz="20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0523D-D549-004F-B7A6-E35F639B9FD3}"/>
              </a:ext>
            </a:extLst>
          </p:cNvPr>
          <p:cNvSpPr txBox="1"/>
          <p:nvPr/>
        </p:nvSpPr>
        <p:spPr>
          <a:xfrm>
            <a:off x="5146302" y="6407616"/>
            <a:ext cx="3968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(Mammarella </a:t>
            </a:r>
            <a:r>
              <a:rPr lang="en-GB" sz="1600" dirty="0" err="1"/>
              <a:t>etal</a:t>
            </a:r>
            <a:r>
              <a:rPr lang="en-GB" sz="1600" dirty="0"/>
              <a:t>, 2018, Boreal </a:t>
            </a:r>
            <a:r>
              <a:rPr lang="en-GB" sz="1600" dirty="0" err="1"/>
              <a:t>Env</a:t>
            </a:r>
            <a:r>
              <a:rPr lang="en-GB" sz="1600" dirty="0"/>
              <a:t> Res) </a:t>
            </a:r>
          </a:p>
        </p:txBody>
      </p:sp>
    </p:spTree>
    <p:extLst>
      <p:ext uri="{BB962C8B-B14F-4D97-AF65-F5344CB8AC3E}">
        <p14:creationId xmlns:p14="http://schemas.microsoft.com/office/powerpoint/2010/main" val="334074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467544" y="-69273"/>
            <a:ext cx="8228763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pc="-1" dirty="0">
                <a:latin typeface="+mj-lt"/>
              </a:rPr>
              <a:t>Conclusions</a:t>
            </a:r>
            <a:endParaRPr lang="en-US" sz="4000" b="1" spc="-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5" name="TextShape 2"/>
          <p:cNvSpPr txBox="1"/>
          <p:nvPr/>
        </p:nvSpPr>
        <p:spPr>
          <a:xfrm>
            <a:off x="501386" y="764704"/>
            <a:ext cx="8228763" cy="30963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 sz="2400" spc="-1" dirty="0">
              <a:latin typeface="+mn-lt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spc="-1" dirty="0">
                <a:latin typeface="+mn-lt"/>
              </a:rPr>
              <a:t>Turbulent heat fluxes seems to follow the bulk transfer approach.</a:t>
            </a:r>
            <a:endParaRPr lang="en-US" sz="2200" b="1" spc="-1" dirty="0">
              <a:solidFill>
                <a:srgbClr val="FF0000"/>
              </a:solidFill>
              <a:latin typeface="+mn-lt"/>
            </a:endParaRPr>
          </a:p>
          <a:p>
            <a:endParaRPr lang="en-US" sz="1000" spc="-1" dirty="0">
              <a:latin typeface="+mn-lt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spc="-1" dirty="0">
                <a:latin typeface="+mn-lt"/>
              </a:rPr>
              <a:t> The timing and the length of mixing period are relevant drivers for GHGs emission in spring and bottom GHG accumulation during summer.</a:t>
            </a:r>
          </a:p>
          <a:p>
            <a:r>
              <a:rPr lang="en-US" sz="2400" spc="-1" dirty="0">
                <a:latin typeface="+mn-lt"/>
              </a:rPr>
              <a:t>	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spc="-1" dirty="0">
                <a:latin typeface="+mn-lt"/>
              </a:rPr>
              <a:t>Ns seems to be a simple and relevant proxy for surface pCO</a:t>
            </a:r>
            <a:r>
              <a:rPr lang="en-US" sz="2400" spc="-1" baseline="-25000" dirty="0">
                <a:latin typeface="+mn-lt"/>
              </a:rPr>
              <a:t>2.</a:t>
            </a:r>
          </a:p>
          <a:p>
            <a:endParaRPr lang="en-US" sz="2400" b="1" spc="-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A4BAE7-CDA7-DB42-835B-54521D999279}"/>
              </a:ext>
            </a:extLst>
          </p:cNvPr>
          <p:cNvSpPr/>
          <p:nvPr/>
        </p:nvSpPr>
        <p:spPr>
          <a:xfrm>
            <a:off x="323528" y="4149080"/>
            <a:ext cx="8820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pc="-1" dirty="0">
                <a:solidFill>
                  <a:srgbClr val="C00000"/>
                </a:solidFill>
                <a:latin typeface="+mn-lt"/>
              </a:rPr>
              <a:t>Next steps</a:t>
            </a:r>
          </a:p>
          <a:p>
            <a:endParaRPr lang="en-US" sz="2400" spc="-1" dirty="0">
              <a:latin typeface="+mn-lt"/>
            </a:endParaRPr>
          </a:p>
          <a:p>
            <a:pPr marL="457200" indent="-457200">
              <a:buFont typeface="Arial" charset="0"/>
              <a:buChar char="•"/>
            </a:pP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Systematic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</a:t>
            </a: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analysis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and </a:t>
            </a: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climatology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of </a:t>
            </a: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winter-spring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</a:t>
            </a: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dynamics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and </a:t>
            </a: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effect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on GHG </a:t>
            </a: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emissions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. </a:t>
            </a:r>
          </a:p>
          <a:p>
            <a:pPr marL="457200" indent="-457200">
              <a:buFont typeface="Arial" charset="0"/>
              <a:buChar char="•"/>
            </a:pPr>
            <a:endParaRPr lang="fi-FI" sz="8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  <a:p>
            <a:pPr marL="457200" indent="-457200">
              <a:buFont typeface="Arial" charset="0"/>
              <a:buChar char="•"/>
            </a:pP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</a:t>
            </a: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Site-level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</a:t>
            </a: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comparison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</a:t>
            </a: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with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LAKE </a:t>
            </a:r>
            <a:r>
              <a:rPr lang="fi-FI" sz="2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model</a:t>
            </a:r>
            <a:r>
              <a:rPr lang="fi-FI" sz="2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</a:t>
            </a:r>
            <a:r>
              <a:rPr lang="fi-FI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(</a:t>
            </a:r>
            <a:r>
              <a:rPr lang="fi-FI" sz="20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Stepanenko</a:t>
            </a:r>
            <a:r>
              <a:rPr lang="fi-FI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</a:t>
            </a:r>
            <a:r>
              <a:rPr lang="fi-FI" sz="20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etal</a:t>
            </a:r>
            <a:r>
              <a:rPr lang="fi-FI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2016, GMD).</a:t>
            </a:r>
            <a:endParaRPr lang="en-US" sz="2000" spc="-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637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D65F4-09BD-C149-B8C6-8ACE7CF2E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9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5080480"/>
            <a:ext cx="5112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i="1" dirty="0">
                <a:solidFill>
                  <a:schemeClr val="bg1"/>
                </a:solidFill>
                <a:latin typeface="Viner Hand ITC" pitchFamily="66" charset="0"/>
              </a:rPr>
              <a:t>Thanks for your attention!!!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03CF9-5C40-7A41-AA5C-A664E43D3FFF}"/>
              </a:ext>
            </a:extLst>
          </p:cNvPr>
          <p:cNvSpPr txBox="1"/>
          <p:nvPr/>
        </p:nvSpPr>
        <p:spPr>
          <a:xfrm>
            <a:off x="7693821" y="6525344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Photo by </a:t>
            </a:r>
            <a:r>
              <a:rPr lang="en-GB" sz="1100" dirty="0" err="1">
                <a:solidFill>
                  <a:schemeClr val="bg1"/>
                </a:solidFill>
              </a:rPr>
              <a:t>Juho</a:t>
            </a:r>
            <a:r>
              <a:rPr lang="en-GB" sz="1100" dirty="0">
                <a:solidFill>
                  <a:schemeClr val="bg1"/>
                </a:solidFill>
              </a:rPr>
              <a:t> Aalto</a:t>
            </a:r>
          </a:p>
        </p:txBody>
      </p:sp>
    </p:spTree>
    <p:extLst>
      <p:ext uri="{BB962C8B-B14F-4D97-AF65-F5344CB8AC3E}">
        <p14:creationId xmlns:p14="http://schemas.microsoft.com/office/powerpoint/2010/main" val="444688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26064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  <a:cs typeface="Calibri"/>
              </a:rPr>
              <a:t>Outlines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1628800"/>
            <a:ext cx="70567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GB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400" dirty="0">
                <a:latin typeface="+mn-lt"/>
              </a:rPr>
              <a:t>Introduction and research questions</a:t>
            </a:r>
          </a:p>
          <a:p>
            <a:pPr marL="285750" indent="-285750">
              <a:buFont typeface="Arial"/>
              <a:buChar char="•"/>
            </a:pPr>
            <a:endParaRPr lang="en-GB" sz="24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400" dirty="0">
                <a:latin typeface="+mn-lt"/>
              </a:rPr>
              <a:t>Flux measurements</a:t>
            </a:r>
          </a:p>
          <a:p>
            <a:pPr marL="285750" indent="-285750">
              <a:buFont typeface="Arial"/>
              <a:buChar char="•"/>
            </a:pPr>
            <a:endParaRPr lang="en-GB" sz="24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400" dirty="0">
                <a:latin typeface="+mn-lt"/>
              </a:rPr>
              <a:t>(Preliminary) Results</a:t>
            </a:r>
          </a:p>
          <a:p>
            <a:pPr marL="285750" indent="-285750">
              <a:buFont typeface="Arial"/>
              <a:buChar char="•"/>
            </a:pPr>
            <a:endParaRPr lang="en-GB" sz="24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400" dirty="0">
                <a:latin typeface="+mn-lt"/>
              </a:rPr>
              <a:t>Conclusions and next steps</a:t>
            </a:r>
          </a:p>
          <a:p>
            <a:pPr marL="285750" indent="-285750">
              <a:buFont typeface="Arial"/>
              <a:buChar char="•"/>
            </a:pPr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5038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6E408-BC6F-7F44-A2C6-BECBAE1F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20</a:t>
            </a:fld>
            <a:endParaRPr lang="en-GB">
              <a:solidFill>
                <a:srgbClr val="0005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21836-4A10-3E4E-A6CC-EC2387A78190}"/>
              </a:ext>
            </a:extLst>
          </p:cNvPr>
          <p:cNvSpPr txBox="1"/>
          <p:nvPr/>
        </p:nvSpPr>
        <p:spPr>
          <a:xfrm>
            <a:off x="1331640" y="908720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10215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78371" y="45031"/>
            <a:ext cx="8568952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cs typeface="Arial" panose="020B0604020202020204" pitchFamily="34" charset="0"/>
              </a:rPr>
              <a:t>EC flux calculation</a:t>
            </a:r>
            <a:endParaRPr lang="en-US" sz="40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2847" y="1862837"/>
            <a:ext cx="43016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Correction of wind velocity components for the moving platform using inclinometer data.</a:t>
            </a:r>
          </a:p>
          <a:p>
            <a:pPr marL="342900" indent="-342900">
              <a:buFontTx/>
              <a:buChar char="-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Coordinate rotation of wind velocity components.</a:t>
            </a:r>
          </a:p>
          <a:p>
            <a:pPr marL="342900" indent="-342900">
              <a:buFontTx/>
              <a:buChar char="-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Time lag between w and H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</a:p>
          <a:p>
            <a:pPr marL="342900" indent="-342900">
              <a:buFontTx/>
              <a:buChar char="-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Spectral correction of  fluxes.</a:t>
            </a:r>
          </a:p>
          <a:p>
            <a:pPr marL="342900" indent="-342900">
              <a:buFontTx/>
              <a:buChar char="-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Flux quality criteria (flux stationarity, etc.) and flux footprint estimates.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D473C-9794-6B4A-8FA8-F9ED54CE2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1" y="2348880"/>
            <a:ext cx="3960440" cy="3078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84214-EA78-0A49-B672-0A900A1D5A91}"/>
              </a:ext>
            </a:extLst>
          </p:cNvPr>
          <p:cNvSpPr txBox="1"/>
          <p:nvPr/>
        </p:nvSpPr>
        <p:spPr>
          <a:xfrm>
            <a:off x="395536" y="1340768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- </a:t>
            </a:r>
            <a:r>
              <a:rPr lang="en-GB" sz="2000" dirty="0" err="1"/>
              <a:t>EddyUH</a:t>
            </a:r>
            <a:r>
              <a:rPr lang="en-GB" sz="2000" dirty="0"/>
              <a:t> software (Mammarella et al, 2016, AMT)</a:t>
            </a:r>
          </a:p>
        </p:txBody>
      </p:sp>
    </p:spTree>
    <p:extLst>
      <p:ext uri="{BB962C8B-B14F-4D97-AF65-F5344CB8AC3E}">
        <p14:creationId xmlns:p14="http://schemas.microsoft.com/office/powerpoint/2010/main" val="2345302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0749DD-EE82-4B42-80FF-897C6DAAF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22</a:t>
            </a:fld>
            <a:endParaRPr lang="en-GB">
              <a:solidFill>
                <a:srgbClr val="0005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3730A8-2F87-7047-AE71-56F012BF1114}"/>
              </a:ext>
            </a:extLst>
          </p:cNvPr>
          <p:cNvSpPr txBox="1"/>
          <p:nvPr/>
        </p:nvSpPr>
        <p:spPr>
          <a:xfrm>
            <a:off x="944141" y="476672"/>
            <a:ext cx="725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</a:rPr>
              <a:t>Surface albedo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38A72-6D4B-BF48-A5F7-CF5120EB1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446"/>
            <a:ext cx="9144000" cy="47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1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D3805-B505-1D4E-A58F-D0D0BD06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3</a:t>
            </a:fld>
            <a:endParaRPr lang="en-GB">
              <a:solidFill>
                <a:srgbClr val="00051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91D1B-5003-C441-BD7A-EADE07AD9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577182"/>
            <a:ext cx="6912768" cy="4123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3528F6-1F34-7B4A-AD1D-A67B016F593A}"/>
              </a:ext>
            </a:extLst>
          </p:cNvPr>
          <p:cNvSpPr txBox="1"/>
          <p:nvPr/>
        </p:nvSpPr>
        <p:spPr>
          <a:xfrm>
            <a:off x="1187624" y="332656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</a:rPr>
              <a:t>Lake surface energy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D12A5E-6590-8C4A-9A1D-8D52F3CC9E31}"/>
                  </a:ext>
                </a:extLst>
              </p:cNvPr>
              <p:cNvSpPr txBox="1"/>
              <p:nvPr/>
            </p:nvSpPr>
            <p:spPr>
              <a:xfrm>
                <a:off x="647564" y="1443464"/>
                <a:ext cx="8280920" cy="624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i-FI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𝑑𝑄</m:t>
                        </m:r>
                      </m:num>
                      <m:den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i-FI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fi-FI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𝐿𝑎</m:t>
                        </m:r>
                      </m:sub>
                    </m:sSub>
                    <m:r>
                      <a:rPr lang="fi-FI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𝐿𝑂</m:t>
                        </m:r>
                      </m:sub>
                    </m:sSub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i-FI" sz="240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fi-FI" sz="2400" dirty="0"/>
                      <m:t> </m:t>
                    </m:r>
                    <m:sSub>
                      <m:sSub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𝑆𝐻</m:t>
                        </m:r>
                      </m:sub>
                    </m:sSub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i-FI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𝑅𝐼</m:t>
                        </m:r>
                      </m:sub>
                    </m:sSub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D12A5E-6590-8C4A-9A1D-8D52F3CC9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1443464"/>
                <a:ext cx="8280920" cy="624273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474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7278D-2CEF-8F41-BEC6-945515F7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4</a:t>
            </a:fld>
            <a:endParaRPr lang="en-GB">
              <a:solidFill>
                <a:srgbClr val="00051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85F83-7904-1141-9F1B-8FE932258CA2}"/>
              </a:ext>
            </a:extLst>
          </p:cNvPr>
          <p:cNvSpPr txBox="1"/>
          <p:nvPr/>
        </p:nvSpPr>
        <p:spPr>
          <a:xfrm>
            <a:off x="1187624" y="332656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</a:rPr>
              <a:t>Lake carbon cycle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9CB37F-91DE-6846-975D-ED315C944B9B}"/>
              </a:ext>
            </a:extLst>
          </p:cNvPr>
          <p:cNvGrpSpPr/>
          <p:nvPr/>
        </p:nvGrpSpPr>
        <p:grpSpPr>
          <a:xfrm>
            <a:off x="539552" y="1457480"/>
            <a:ext cx="7687766" cy="4887411"/>
            <a:chOff x="611560" y="1651502"/>
            <a:chExt cx="7687766" cy="48874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A4B945-5D45-0440-B7BD-157AFB15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1651502"/>
              <a:ext cx="7687766" cy="48874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11F940-E001-2D4C-A8BF-7ECADA3762F0}"/>
                </a:ext>
              </a:extLst>
            </p:cNvPr>
            <p:cNvSpPr txBox="1"/>
            <p:nvPr/>
          </p:nvSpPr>
          <p:spPr>
            <a:xfrm>
              <a:off x="3419872" y="2394000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+mn-lt"/>
                </a:rPr>
                <a:t>CO</a:t>
              </a:r>
              <a:r>
                <a:rPr lang="en-GB" sz="1400" b="1" baseline="-25000" dirty="0">
                  <a:solidFill>
                    <a:srgbClr val="FF0000"/>
                  </a:solidFill>
                  <a:latin typeface="+mn-lt"/>
                </a:rPr>
                <a:t>2</a:t>
              </a:r>
              <a:r>
                <a:rPr lang="en-GB" sz="1400" b="1" dirty="0">
                  <a:solidFill>
                    <a:srgbClr val="FF0000"/>
                  </a:solidFill>
                  <a:latin typeface="+mn-lt"/>
                </a:rPr>
                <a:t>,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E18FDB8-9E64-B146-8CD0-0C44824B32C5}"/>
              </a:ext>
            </a:extLst>
          </p:cNvPr>
          <p:cNvSpPr txBox="1"/>
          <p:nvPr/>
        </p:nvSpPr>
        <p:spPr>
          <a:xfrm>
            <a:off x="539552" y="6392497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Adapted from Martinez-Cruz et al, 2015, BG</a:t>
            </a:r>
          </a:p>
        </p:txBody>
      </p:sp>
    </p:spTree>
    <p:extLst>
      <p:ext uri="{BB962C8B-B14F-4D97-AF65-F5344CB8AC3E}">
        <p14:creationId xmlns:p14="http://schemas.microsoft.com/office/powerpoint/2010/main" val="119497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409"/>
            <a:ext cx="9144000" cy="5328591"/>
          </a:xfrm>
        </p:spPr>
      </p:pic>
      <p:sp>
        <p:nvSpPr>
          <p:cNvPr id="2" name="TextBox 1"/>
          <p:cNvSpPr txBox="1"/>
          <p:nvPr/>
        </p:nvSpPr>
        <p:spPr>
          <a:xfrm>
            <a:off x="395536" y="0"/>
            <a:ext cx="85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</a:rPr>
              <a:t>Linking Carbon cycle and Physical processes</a:t>
            </a:r>
          </a:p>
        </p:txBody>
      </p:sp>
    </p:spTree>
    <p:extLst>
      <p:ext uri="{BB962C8B-B14F-4D97-AF65-F5344CB8AC3E}">
        <p14:creationId xmlns:p14="http://schemas.microsoft.com/office/powerpoint/2010/main" val="1728919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805176-050D-0340-8C7D-68D7B556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6</a:t>
            </a:fld>
            <a:endParaRPr lang="en-GB">
              <a:solidFill>
                <a:srgbClr val="0005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09B5F-58D6-7641-A79A-35BED73B1E94}"/>
              </a:ext>
            </a:extLst>
          </p:cNvPr>
          <p:cNvSpPr txBox="1"/>
          <p:nvPr/>
        </p:nvSpPr>
        <p:spPr>
          <a:xfrm>
            <a:off x="539552" y="2341846"/>
            <a:ext cx="83529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latin typeface="+mj-lt"/>
              </a:rPr>
              <a:t>Critical aspects to consider:</a:t>
            </a:r>
          </a:p>
          <a:p>
            <a:endParaRPr lang="en-GB" sz="32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latin typeface="+mj-lt"/>
              </a:rPr>
              <a:t>Surface energy balance and ice-off date.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latin typeface="+mj-lt"/>
              </a:rPr>
              <a:t>Timing and duration of the spring mixing period.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latin typeface="+mj-lt"/>
              </a:rPr>
              <a:t>Effect on biogeochemical processes in the water column and related GHG emissions.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BE44A-E0F2-E040-B080-5AEE038231EE}"/>
              </a:ext>
            </a:extLst>
          </p:cNvPr>
          <p:cNvSpPr txBox="1"/>
          <p:nvPr/>
        </p:nvSpPr>
        <p:spPr>
          <a:xfrm>
            <a:off x="539552" y="260648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latin typeface="+mj-lt"/>
              </a:rPr>
              <a:t>Research Hypothesis:</a:t>
            </a:r>
            <a:r>
              <a:rPr lang="en-GB" sz="3200" b="1" dirty="0">
                <a:latin typeface="+mj-lt"/>
              </a:rPr>
              <a:t> decrease of ice cover duration in northern lakes affects annual cycle of biogeochemical processes and GHG emissions.</a:t>
            </a:r>
          </a:p>
        </p:txBody>
      </p:sp>
    </p:spTree>
    <p:extLst>
      <p:ext uri="{BB962C8B-B14F-4D97-AF65-F5344CB8AC3E}">
        <p14:creationId xmlns:p14="http://schemas.microsoft.com/office/powerpoint/2010/main" val="71252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95536" y="-54643"/>
            <a:ext cx="8568952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Arial"/>
              </a:rPr>
              <a:t>Lake </a:t>
            </a:r>
            <a:r>
              <a:rPr lang="en-US" sz="4000" b="1" dirty="0" err="1">
                <a:solidFill>
                  <a:schemeClr val="tx1"/>
                </a:solidFill>
                <a:cs typeface="Arial"/>
              </a:rPr>
              <a:t>Kuivajärvi</a:t>
            </a:r>
            <a:endParaRPr lang="en-US" sz="4000" b="1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599" y="2708920"/>
            <a:ext cx="43021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182563" indent="-169863">
              <a:buFont typeface="Arial" panose="020B0604020202020204" pitchFamily="34" charset="0"/>
              <a:buChar char="•"/>
            </a:pPr>
            <a:r>
              <a:rPr lang="en-GB" dirty="0"/>
              <a:t>Water T at several depths</a:t>
            </a:r>
          </a:p>
          <a:p>
            <a:pPr marL="182563" indent="-169863">
              <a:buFont typeface="Arial" panose="020B0604020202020204" pitchFamily="34" charset="0"/>
              <a:buChar char="•"/>
            </a:pPr>
            <a:r>
              <a:rPr lang="en-GB" dirty="0"/>
              <a:t>Water CO</a:t>
            </a:r>
            <a:r>
              <a:rPr lang="en-GB" baseline="-25000" dirty="0"/>
              <a:t>2</a:t>
            </a:r>
            <a:r>
              <a:rPr lang="en-GB" dirty="0"/>
              <a:t> at several depths</a:t>
            </a:r>
          </a:p>
          <a:p>
            <a:pPr marL="182563" indent="-169863">
              <a:buFont typeface="Arial" panose="020B0604020202020204" pitchFamily="34" charset="0"/>
              <a:buChar char="•"/>
            </a:pPr>
            <a:r>
              <a:rPr lang="en-GB" dirty="0"/>
              <a:t>Water PAR at several depths</a:t>
            </a:r>
          </a:p>
          <a:p>
            <a:pPr marL="182563" indent="-169863">
              <a:buFont typeface="Arial" panose="020B0604020202020204" pitchFamily="34" charset="0"/>
              <a:buChar char="•"/>
            </a:pPr>
            <a:r>
              <a:rPr lang="en-GB" dirty="0"/>
              <a:t>Radiation components (SW and LW)</a:t>
            </a:r>
          </a:p>
          <a:p>
            <a:pPr marL="182563" indent="-169863">
              <a:buFont typeface="Arial" panose="020B0604020202020204" pitchFamily="34" charset="0"/>
              <a:buChar char="•"/>
            </a:pPr>
            <a:r>
              <a:rPr lang="en-GB" dirty="0"/>
              <a:t>Air T and RH</a:t>
            </a:r>
          </a:p>
          <a:p>
            <a:pPr marL="182563" indent="-169863">
              <a:buFont typeface="Arial" panose="020B0604020202020204" pitchFamily="34" charset="0"/>
              <a:buChar char="•"/>
            </a:pPr>
            <a:r>
              <a:rPr lang="en-GB" dirty="0"/>
              <a:t>EC fluxes of momentum, sensible and latent heat, CO</a:t>
            </a:r>
            <a:r>
              <a:rPr lang="en-GB" baseline="-25000" dirty="0"/>
              <a:t>2</a:t>
            </a:r>
            <a:r>
              <a:rPr lang="en-GB" dirty="0"/>
              <a:t> and CH</a:t>
            </a:r>
            <a:r>
              <a:rPr lang="en-GB" baseline="-25000" dirty="0"/>
              <a:t>4</a:t>
            </a:r>
            <a:endParaRPr lang="en-GB" dirty="0"/>
          </a:p>
          <a:p>
            <a:pPr marL="182563" indent="-16986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Floating chamber fluxes of CO</a:t>
            </a:r>
            <a:r>
              <a:rPr lang="en-GB" baseline="-25000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 and CH</a:t>
            </a:r>
            <a:r>
              <a:rPr lang="en-GB" baseline="-25000" dirty="0">
                <a:solidFill>
                  <a:srgbClr val="FF0000"/>
                </a:solidFill>
              </a:rPr>
              <a:t>4</a:t>
            </a:r>
          </a:p>
          <a:p>
            <a:pPr marL="182563" indent="-16986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Water current velocities and turbulence</a:t>
            </a:r>
          </a:p>
          <a:p>
            <a:endParaRPr lang="en-GB" dirty="0"/>
          </a:p>
          <a:p>
            <a:endParaRPr lang="en-GB" dirty="0"/>
          </a:p>
          <a:p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24879" y="2182422"/>
            <a:ext cx="38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Continuous measurements since 2010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461CE-2F28-5047-91C6-486184E9F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26" y="1285415"/>
            <a:ext cx="4483100" cy="2501900"/>
          </a:xfrm>
          <a:prstGeom prst="rect">
            <a:avLst/>
          </a:prstGeom>
        </p:spPr>
      </p:pic>
      <p:pic>
        <p:nvPicPr>
          <p:cNvPr id="9" name="Picture 8" descr="lautta.JPG">
            <a:extLst>
              <a:ext uri="{FF2B5EF4-FFF2-40B4-BE49-F238E27FC236}">
                <a16:creationId xmlns:a16="http://schemas.microsoft.com/office/drawing/2014/main" id="{1B3FA8C1-D2A1-8E4E-87A5-1BE6C0A06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8" y="3787315"/>
            <a:ext cx="4426957" cy="25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4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5814E-B892-CB41-BFBD-3D68257F9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52" y="1916832"/>
            <a:ext cx="3838748" cy="3356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1E1BA-F843-2A4D-A050-7CF0357FA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96" y="2284072"/>
            <a:ext cx="5338018" cy="3900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BDC81E-4729-5A42-AF91-7D7BA354229F}"/>
              </a:ext>
            </a:extLst>
          </p:cNvPr>
          <p:cNvSpPr txBox="1"/>
          <p:nvPr/>
        </p:nvSpPr>
        <p:spPr>
          <a:xfrm>
            <a:off x="827584" y="476672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</a:rPr>
              <a:t>Wind direction and flux footprint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F6AAB5-AAD8-EB40-9FC0-4FDE43AF7A37}"/>
              </a:ext>
            </a:extLst>
          </p:cNvPr>
          <p:cNvSpPr txBox="1"/>
          <p:nvPr/>
        </p:nvSpPr>
        <p:spPr>
          <a:xfrm>
            <a:off x="5146302" y="6407616"/>
            <a:ext cx="3968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(Mammarella </a:t>
            </a:r>
            <a:r>
              <a:rPr lang="en-GB" sz="1600" dirty="0" err="1"/>
              <a:t>etal</a:t>
            </a:r>
            <a:r>
              <a:rPr lang="en-GB" sz="1600" dirty="0"/>
              <a:t>, 2015, JGR-</a:t>
            </a:r>
            <a:r>
              <a:rPr lang="en-GB" sz="1600" dirty="0" err="1"/>
              <a:t>Biogeosc</a:t>
            </a:r>
            <a:r>
              <a:rPr lang="en-GB" sz="16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5810382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E3197-D1F0-9E4A-BC68-34AE23D0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D04B-2F9E-4482-93A8-D65A761632C1}" type="slidenum">
              <a:rPr lang="en-GB" smtClean="0">
                <a:solidFill>
                  <a:srgbClr val="000514"/>
                </a:solidFill>
              </a:rPr>
              <a:pPr>
                <a:defRPr/>
              </a:pPr>
              <a:t>9</a:t>
            </a:fld>
            <a:endParaRPr lang="en-GB">
              <a:solidFill>
                <a:srgbClr val="00051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BF3D1-25EB-8248-8ABC-C4D6E429E7E6}"/>
              </a:ext>
            </a:extLst>
          </p:cNvPr>
          <p:cNvSpPr txBox="1"/>
          <p:nvPr/>
        </p:nvSpPr>
        <p:spPr>
          <a:xfrm>
            <a:off x="1187624" y="548680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</a:rPr>
              <a:t>Surface Energy balance in ice-covered lake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78528B-E712-CC4A-A353-B450CA44C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3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5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16687</TotalTime>
  <Words>575</Words>
  <Application>Microsoft Macintosh PowerPoint</Application>
  <PresentationFormat>On-screen Show (4:3)</PresentationFormat>
  <Paragraphs>117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Viner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Lake Kuivajärvi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 flux calculation</vt:lpstr>
      <vt:lpstr>PowerPoint Presentation</vt:lpstr>
    </vt:vector>
  </TitlesOfParts>
  <Company>University of Helsinki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SCIENCES</dc:title>
  <dc:creator>kulmala</dc:creator>
  <cp:lastModifiedBy>Ivan Mammarella</cp:lastModifiedBy>
  <cp:revision>553</cp:revision>
  <dcterms:created xsi:type="dcterms:W3CDTF">2012-05-08T04:42:06Z</dcterms:created>
  <dcterms:modified xsi:type="dcterms:W3CDTF">2019-10-23T08:30:24Z</dcterms:modified>
</cp:coreProperties>
</file>