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sldIdLst>
    <p:sldId id="256" r:id="rId2"/>
    <p:sldId id="285" r:id="rId3"/>
    <p:sldId id="289" r:id="rId4"/>
    <p:sldId id="286" r:id="rId5"/>
    <p:sldId id="304" r:id="rId6"/>
    <p:sldId id="288" r:id="rId7"/>
    <p:sldId id="287" r:id="rId8"/>
    <p:sldId id="293" r:id="rId9"/>
    <p:sldId id="294" r:id="rId10"/>
    <p:sldId id="303" r:id="rId11"/>
    <p:sldId id="290" r:id="rId12"/>
    <p:sldId id="292" r:id="rId13"/>
    <p:sldId id="291" r:id="rId14"/>
    <p:sldId id="295" r:id="rId15"/>
    <p:sldId id="296" r:id="rId16"/>
    <p:sldId id="297" r:id="rId17"/>
    <p:sldId id="298" r:id="rId18"/>
    <p:sldId id="299" r:id="rId19"/>
    <p:sldId id="300" r:id="rId20"/>
    <p:sldId id="301" r:id="rId21"/>
    <p:sldId id="302" r:id="rId22"/>
    <p:sldId id="284" r:id="rId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90" autoAdjust="0"/>
    <p:restoredTop sz="94660"/>
  </p:normalViewPr>
  <p:slideViewPr>
    <p:cSldViewPr snapToGrid="0">
      <p:cViewPr varScale="1">
        <p:scale>
          <a:sx n="74" d="100"/>
          <a:sy n="74" d="100"/>
        </p:scale>
        <p:origin x="-420"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684B4F-142E-4A5B-B034-7C9B6B540FA4}" type="datetimeFigureOut">
              <a:rPr lang="en-US" smtClean="0"/>
              <a:t>3/1/2017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25A4A6-F0F7-43C3-9CF6-333EE614BE80}" type="slidenum">
              <a:rPr lang="en-US" smtClean="0"/>
              <a:t>‹N°›</a:t>
            </a:fld>
            <a:endParaRPr lang="en-US"/>
          </a:p>
        </p:txBody>
      </p:sp>
    </p:spTree>
    <p:extLst>
      <p:ext uri="{BB962C8B-B14F-4D97-AF65-F5344CB8AC3E}">
        <p14:creationId xmlns:p14="http://schemas.microsoft.com/office/powerpoint/2010/main" val="38810106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01BC5BB-DA19-4240-AE19-A234C46273AE}" type="datetimeFigureOut">
              <a:rPr lang="en-US" smtClean="0"/>
              <a:t>3/1/2017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6256C1-4D19-4932-B1FB-C3CFD78BF9B8}" type="slidenum">
              <a:rPr lang="en-US" smtClean="0"/>
              <a:t>‹N°›</a:t>
            </a:fld>
            <a:endParaRPr lang="en-US"/>
          </a:p>
        </p:txBody>
      </p:sp>
    </p:spTree>
    <p:extLst>
      <p:ext uri="{BB962C8B-B14F-4D97-AF65-F5344CB8AC3E}">
        <p14:creationId xmlns:p14="http://schemas.microsoft.com/office/powerpoint/2010/main" val="891259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01BC5BB-DA19-4240-AE19-A234C46273AE}" type="datetimeFigureOut">
              <a:rPr lang="en-US" smtClean="0"/>
              <a:t>3/1/2017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6256C1-4D19-4932-B1FB-C3CFD78BF9B8}" type="slidenum">
              <a:rPr lang="en-US" smtClean="0"/>
              <a:t>‹N°›</a:t>
            </a:fld>
            <a:endParaRPr lang="en-US"/>
          </a:p>
        </p:txBody>
      </p:sp>
    </p:spTree>
    <p:extLst>
      <p:ext uri="{BB962C8B-B14F-4D97-AF65-F5344CB8AC3E}">
        <p14:creationId xmlns:p14="http://schemas.microsoft.com/office/powerpoint/2010/main" val="28125351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01BC5BB-DA19-4240-AE19-A234C46273AE}" type="datetimeFigureOut">
              <a:rPr lang="en-US" smtClean="0"/>
              <a:t>3/1/2017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6256C1-4D19-4932-B1FB-C3CFD78BF9B8}" type="slidenum">
              <a:rPr lang="en-US" smtClean="0"/>
              <a:t>‹N°›</a:t>
            </a:fld>
            <a:endParaRPr lang="en-US"/>
          </a:p>
        </p:txBody>
      </p:sp>
    </p:spTree>
    <p:extLst>
      <p:ext uri="{BB962C8B-B14F-4D97-AF65-F5344CB8AC3E}">
        <p14:creationId xmlns:p14="http://schemas.microsoft.com/office/powerpoint/2010/main" val="2589314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01BC5BB-DA19-4240-AE19-A234C46273AE}" type="datetimeFigureOut">
              <a:rPr lang="en-US" smtClean="0"/>
              <a:t>3/1/2017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6256C1-4D19-4932-B1FB-C3CFD78BF9B8}" type="slidenum">
              <a:rPr lang="en-US" smtClean="0"/>
              <a:t>‹N°›</a:t>
            </a:fld>
            <a:endParaRPr lang="en-US"/>
          </a:p>
        </p:txBody>
      </p:sp>
    </p:spTree>
    <p:extLst>
      <p:ext uri="{BB962C8B-B14F-4D97-AF65-F5344CB8AC3E}">
        <p14:creationId xmlns:p14="http://schemas.microsoft.com/office/powerpoint/2010/main" val="38193151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01BC5BB-DA19-4240-AE19-A234C46273AE}" type="datetimeFigureOut">
              <a:rPr lang="en-US" smtClean="0"/>
              <a:t>3/1/2017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6256C1-4D19-4932-B1FB-C3CFD78BF9B8}" type="slidenum">
              <a:rPr lang="en-US" smtClean="0"/>
              <a:t>‹N°›</a:t>
            </a:fld>
            <a:endParaRPr lang="en-US"/>
          </a:p>
        </p:txBody>
      </p:sp>
    </p:spTree>
    <p:extLst>
      <p:ext uri="{BB962C8B-B14F-4D97-AF65-F5344CB8AC3E}">
        <p14:creationId xmlns:p14="http://schemas.microsoft.com/office/powerpoint/2010/main" val="28233145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01BC5BB-DA19-4240-AE19-A234C46273AE}" type="datetimeFigureOut">
              <a:rPr lang="en-US" smtClean="0"/>
              <a:t>3/1/2017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6256C1-4D19-4932-B1FB-C3CFD78BF9B8}" type="slidenum">
              <a:rPr lang="en-US" smtClean="0"/>
              <a:t>‹N°›</a:t>
            </a:fld>
            <a:endParaRPr lang="en-US"/>
          </a:p>
        </p:txBody>
      </p:sp>
    </p:spTree>
    <p:extLst>
      <p:ext uri="{BB962C8B-B14F-4D97-AF65-F5344CB8AC3E}">
        <p14:creationId xmlns:p14="http://schemas.microsoft.com/office/powerpoint/2010/main" val="3999054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01BC5BB-DA19-4240-AE19-A234C46273AE}" type="datetimeFigureOut">
              <a:rPr lang="en-US" smtClean="0"/>
              <a:t>3/1/2017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06256C1-4D19-4932-B1FB-C3CFD78BF9B8}" type="slidenum">
              <a:rPr lang="en-US" smtClean="0"/>
              <a:t>‹N°›</a:t>
            </a:fld>
            <a:endParaRPr lang="en-US"/>
          </a:p>
        </p:txBody>
      </p:sp>
    </p:spTree>
    <p:extLst>
      <p:ext uri="{BB962C8B-B14F-4D97-AF65-F5344CB8AC3E}">
        <p14:creationId xmlns:p14="http://schemas.microsoft.com/office/powerpoint/2010/main" val="18772615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01BC5BB-DA19-4240-AE19-A234C46273AE}" type="datetimeFigureOut">
              <a:rPr lang="en-US" smtClean="0"/>
              <a:t>3/1/2017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06256C1-4D19-4932-B1FB-C3CFD78BF9B8}" type="slidenum">
              <a:rPr lang="en-US" smtClean="0"/>
              <a:t>‹N°›</a:t>
            </a:fld>
            <a:endParaRPr lang="en-US"/>
          </a:p>
        </p:txBody>
      </p:sp>
    </p:spTree>
    <p:extLst>
      <p:ext uri="{BB962C8B-B14F-4D97-AF65-F5344CB8AC3E}">
        <p14:creationId xmlns:p14="http://schemas.microsoft.com/office/powerpoint/2010/main" val="31451633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1BC5BB-DA19-4240-AE19-A234C46273AE}" type="datetimeFigureOut">
              <a:rPr lang="en-US" smtClean="0"/>
              <a:t>3/1/2017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6256C1-4D19-4932-B1FB-C3CFD78BF9B8}" type="slidenum">
              <a:rPr lang="en-US" smtClean="0"/>
              <a:t>‹N°›</a:t>
            </a:fld>
            <a:endParaRPr lang="en-US"/>
          </a:p>
        </p:txBody>
      </p:sp>
    </p:spTree>
    <p:extLst>
      <p:ext uri="{BB962C8B-B14F-4D97-AF65-F5344CB8AC3E}">
        <p14:creationId xmlns:p14="http://schemas.microsoft.com/office/powerpoint/2010/main" val="38017330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01BC5BB-DA19-4240-AE19-A234C46273AE}" type="datetimeFigureOut">
              <a:rPr lang="en-US" smtClean="0"/>
              <a:t>3/1/2017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6256C1-4D19-4932-B1FB-C3CFD78BF9B8}" type="slidenum">
              <a:rPr lang="en-US" smtClean="0"/>
              <a:t>‹N°›</a:t>
            </a:fld>
            <a:endParaRPr lang="en-US"/>
          </a:p>
        </p:txBody>
      </p:sp>
    </p:spTree>
    <p:extLst>
      <p:ext uri="{BB962C8B-B14F-4D97-AF65-F5344CB8AC3E}">
        <p14:creationId xmlns:p14="http://schemas.microsoft.com/office/powerpoint/2010/main" val="36506682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01BC5BB-DA19-4240-AE19-A234C46273AE}" type="datetimeFigureOut">
              <a:rPr lang="en-US" smtClean="0"/>
              <a:t>3/1/2017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6256C1-4D19-4932-B1FB-C3CFD78BF9B8}" type="slidenum">
              <a:rPr lang="en-US" smtClean="0"/>
              <a:t>‹N°›</a:t>
            </a:fld>
            <a:endParaRPr lang="en-US"/>
          </a:p>
        </p:txBody>
      </p:sp>
    </p:spTree>
    <p:extLst>
      <p:ext uri="{BB962C8B-B14F-4D97-AF65-F5344CB8AC3E}">
        <p14:creationId xmlns:p14="http://schemas.microsoft.com/office/powerpoint/2010/main" val="3538590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1BC5BB-DA19-4240-AE19-A234C46273AE}" type="datetimeFigureOut">
              <a:rPr lang="en-US" smtClean="0"/>
              <a:t>3/1/2017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6256C1-4D19-4932-B1FB-C3CFD78BF9B8}" type="slidenum">
              <a:rPr lang="en-US" smtClean="0"/>
              <a:t>‹N°›</a:t>
            </a:fld>
            <a:endParaRPr lang="en-US"/>
          </a:p>
        </p:txBody>
      </p:sp>
    </p:spTree>
    <p:extLst>
      <p:ext uri="{BB962C8B-B14F-4D97-AF65-F5344CB8AC3E}">
        <p14:creationId xmlns:p14="http://schemas.microsoft.com/office/powerpoint/2010/main" val="11996916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gif"/><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0.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emf"/><Relationship Id="rId4" Type="http://schemas.openxmlformats.org/officeDocument/2006/relationships/image" Target="../media/image4.gif"/></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4.gif"/></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6.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4.gif"/></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4.gif"/></Relationships>
</file>

<file path=ppt/slides/_rels/slide15.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5.png"/><Relationship Id="rId7" Type="http://schemas.openxmlformats.org/officeDocument/2006/relationships/image" Target="../media/image41.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4.gif"/></Relationships>
</file>

<file path=ppt/slides/_rels/slide16.xml.rels><?xml version="1.0" encoding="UTF-8" standalone="yes"?>
<Relationships xmlns="http://schemas.openxmlformats.org/package/2006/relationships"><Relationship Id="rId8" Type="http://schemas.openxmlformats.org/officeDocument/2006/relationships/image" Target="../media/image46.emf"/><Relationship Id="rId3" Type="http://schemas.openxmlformats.org/officeDocument/2006/relationships/image" Target="../media/image5.png"/><Relationship Id="rId7" Type="http://schemas.openxmlformats.org/officeDocument/2006/relationships/image" Target="../media/image45.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4.jpeg"/><Relationship Id="rId11" Type="http://schemas.openxmlformats.org/officeDocument/2006/relationships/image" Target="../media/image49.png"/><Relationship Id="rId5" Type="http://schemas.openxmlformats.org/officeDocument/2006/relationships/image" Target="../media/image43.jpeg"/><Relationship Id="rId10" Type="http://schemas.openxmlformats.org/officeDocument/2006/relationships/image" Target="../media/image48.png"/><Relationship Id="rId4" Type="http://schemas.openxmlformats.org/officeDocument/2006/relationships/image" Target="../media/image4.gif"/><Relationship Id="rId9" Type="http://schemas.openxmlformats.org/officeDocument/2006/relationships/image" Target="../media/image47.emf"/></Relationships>
</file>

<file path=ppt/slides/_rels/slide1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png"/><Relationship Id="rId7" Type="http://schemas.openxmlformats.org/officeDocument/2006/relationships/image" Target="../media/image52.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gif"/></Relationships>
</file>

<file path=ppt/slides/_rels/slide1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5.png"/><Relationship Id="rId7" Type="http://schemas.openxmlformats.org/officeDocument/2006/relationships/image" Target="../media/image4.gif"/><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56.png"/><Relationship Id="rId9" Type="http://schemas.openxmlformats.org/officeDocument/2006/relationships/image" Target="../media/image57.png"/></Relationships>
</file>

<file path=ppt/slides/_rels/slide19.xml.rels><?xml version="1.0" encoding="UTF-8" standalone="yes"?>
<Relationships xmlns="http://schemas.openxmlformats.org/package/2006/relationships"><Relationship Id="rId8" Type="http://schemas.openxmlformats.org/officeDocument/2006/relationships/image" Target="../media/image4.gif"/><Relationship Id="rId3" Type="http://schemas.openxmlformats.org/officeDocument/2006/relationships/image" Target="../media/image59.png"/><Relationship Id="rId7" Type="http://schemas.openxmlformats.org/officeDocument/2006/relationships/image" Target="../media/image5.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61.png"/><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4.gif"/></Relationships>
</file>

<file path=ppt/slides/_rels/slide20.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3.png"/><Relationship Id="rId7" Type="http://schemas.openxmlformats.org/officeDocument/2006/relationships/image" Target="../media/image4.gif"/><Relationship Id="rId2" Type="http://schemas.openxmlformats.org/officeDocument/2006/relationships/image" Target="../media/image62.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64.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hyperlink" Target="mailto:tkwok@cuhk.edu.hk" TargetMode="External"/><Relationship Id="rId4" Type="http://schemas.openxmlformats.org/officeDocument/2006/relationships/hyperlink" Target="mailto:kevinlau@cuhk.edu.hk"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4.gif"/></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4.gif"/></Relationships>
</file>

<file path=ppt/slides/_rels/slide6.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5.png"/><Relationship Id="rId7"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10" Type="http://schemas.microsoft.com/office/2007/relationships/hdphoto" Target="../media/hdphoto2.wdp"/><Relationship Id="rId4" Type="http://schemas.openxmlformats.org/officeDocument/2006/relationships/image" Target="../media/image4.gif"/><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4.gif"/></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4.gif"/></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4.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SateliteImage310107"/>
          <p:cNvPicPr>
            <a:picLocks noChangeAspect="1" noChangeArrowheads="1"/>
          </p:cNvPicPr>
          <p:nvPr/>
        </p:nvPicPr>
        <p:blipFill rotWithShape="1">
          <a:blip r:embed="rId2" cstate="screen">
            <a:lum bright="70000" contrast="-70000"/>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a:ext>
            </a:extLst>
          </a:blip>
          <a:srcRect l="11052" t="4332" r="19468"/>
          <a:stretch/>
        </p:blipFill>
        <p:spPr bwMode="auto">
          <a:xfrm>
            <a:off x="0" y="-1"/>
            <a:ext cx="9144000" cy="6839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a:xfrm>
            <a:off x="241485" y="1139537"/>
            <a:ext cx="8661029" cy="181840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1" dirty="0">
                <a:solidFill>
                  <a:srgbClr val="C00000"/>
                </a:solidFill>
                <a:latin typeface="+mn-lt"/>
              </a:rPr>
              <a:t>Urban Database in High-density Cities and its Role in Numerical Modelling</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7784" y="6214897"/>
            <a:ext cx="2002097" cy="562574"/>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446" y="6214897"/>
            <a:ext cx="2520445" cy="564004"/>
          </a:xfrm>
          <a:prstGeom prst="rect">
            <a:avLst/>
          </a:prstGeom>
        </p:spPr>
      </p:pic>
      <p:pic>
        <p:nvPicPr>
          <p:cNvPr id="8" name="Picture 7" descr="H:\Kam\Kevin Name Card\(IEES-logo_4C_h).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75055" y="6214305"/>
            <a:ext cx="1978085" cy="563166"/>
          </a:xfrm>
          <a:prstGeom prst="rect">
            <a:avLst/>
          </a:prstGeom>
          <a:noFill/>
          <a:extLst>
            <a:ext uri="{909E8E84-426E-40DD-AFC4-6F175D3DCCD1}">
              <a14:hiddenFill xmlns:a14="http://schemas.microsoft.com/office/drawing/2010/main">
                <a:solidFill>
                  <a:srgbClr val="FFFFFF"/>
                </a:solidFill>
              </a14:hiddenFill>
            </a:ext>
          </a:extLst>
        </p:spPr>
      </p:pic>
      <p:sp>
        <p:nvSpPr>
          <p:cNvPr id="10" name="Subtitle 2"/>
          <p:cNvSpPr txBox="1">
            <a:spLocks/>
          </p:cNvSpPr>
          <p:nvPr/>
        </p:nvSpPr>
        <p:spPr>
          <a:xfrm>
            <a:off x="591127" y="3759200"/>
            <a:ext cx="8220364" cy="2118072"/>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2000" b="1" dirty="0">
                <a:solidFill>
                  <a:schemeClr val="tx1"/>
                </a:solidFill>
              </a:rPr>
              <a:t>Kevin </a:t>
            </a:r>
            <a:r>
              <a:rPr lang="en-US" sz="2000" b="1" dirty="0" err="1">
                <a:solidFill>
                  <a:schemeClr val="tx1"/>
                </a:solidFill>
              </a:rPr>
              <a:t>Ka-Lun</a:t>
            </a:r>
            <a:r>
              <a:rPr lang="en-US" sz="2000" b="1" dirty="0">
                <a:solidFill>
                  <a:schemeClr val="tx1"/>
                </a:solidFill>
              </a:rPr>
              <a:t> Lau</a:t>
            </a:r>
            <a:r>
              <a:rPr lang="en-US" sz="2000" b="1" baseline="30000" dirty="0">
                <a:solidFill>
                  <a:schemeClr val="tx1"/>
                </a:solidFill>
              </a:rPr>
              <a:t>1,2,3</a:t>
            </a:r>
            <a:r>
              <a:rPr lang="en-US" sz="2000" b="1" dirty="0">
                <a:solidFill>
                  <a:schemeClr val="tx1"/>
                </a:solidFill>
              </a:rPr>
              <a:t>, Margaret Yu-Ting Kwok</a:t>
            </a:r>
            <a:r>
              <a:rPr lang="en-US" sz="2000" b="1" baseline="30000" dirty="0">
                <a:solidFill>
                  <a:schemeClr val="tx1"/>
                </a:solidFill>
              </a:rPr>
              <a:t>1</a:t>
            </a:r>
            <a:r>
              <a:rPr lang="en-US" sz="2000" b="1" dirty="0">
                <a:solidFill>
                  <a:schemeClr val="tx1"/>
                </a:solidFill>
              </a:rPr>
              <a:t> </a:t>
            </a:r>
          </a:p>
          <a:p>
            <a:pPr algn="l"/>
            <a:endParaRPr lang="en-US" sz="2000" b="1" dirty="0">
              <a:solidFill>
                <a:schemeClr val="tx1"/>
              </a:solidFill>
            </a:endParaRPr>
          </a:p>
          <a:p>
            <a:pPr algn="l"/>
            <a:endParaRPr lang="en-US" sz="2000" b="1" dirty="0">
              <a:solidFill>
                <a:schemeClr val="tx1"/>
              </a:solidFill>
            </a:endParaRPr>
          </a:p>
          <a:p>
            <a:pPr algn="l"/>
            <a:r>
              <a:rPr lang="en-US" sz="1400" baseline="30000" dirty="0">
                <a:solidFill>
                  <a:schemeClr val="tx1"/>
                </a:solidFill>
              </a:rPr>
              <a:t>1</a:t>
            </a:r>
            <a:r>
              <a:rPr lang="en-US" sz="1400" dirty="0">
                <a:solidFill>
                  <a:schemeClr val="tx1"/>
                </a:solidFill>
              </a:rPr>
              <a:t>Institute of Future Cities, The Chinese University of Hong Kong, Hong Kong</a:t>
            </a:r>
          </a:p>
          <a:p>
            <a:pPr algn="l"/>
            <a:r>
              <a:rPr lang="en-US" sz="1400" baseline="30000" dirty="0">
                <a:solidFill>
                  <a:schemeClr val="tx1"/>
                </a:solidFill>
              </a:rPr>
              <a:t>2</a:t>
            </a:r>
            <a:r>
              <a:rPr lang="en-US" sz="1400" dirty="0">
                <a:solidFill>
                  <a:schemeClr val="tx1"/>
                </a:solidFill>
              </a:rPr>
              <a:t>CUHK Jockey Club Institute of Ageing, The Chinese University of Hong Kong, Hong Kong</a:t>
            </a:r>
          </a:p>
          <a:p>
            <a:pPr algn="l"/>
            <a:r>
              <a:rPr lang="en-US" sz="1400" baseline="30000" dirty="0">
                <a:solidFill>
                  <a:schemeClr val="tx1"/>
                </a:solidFill>
              </a:rPr>
              <a:t>3</a:t>
            </a:r>
            <a:r>
              <a:rPr lang="en-US" sz="1400" dirty="0">
                <a:solidFill>
                  <a:schemeClr val="tx1"/>
                </a:solidFill>
              </a:rPr>
              <a:t>Institute of Environment, Energy and Sustainability, The Chinese University of Hong Kong, Hong Kong</a:t>
            </a:r>
          </a:p>
        </p:txBody>
      </p:sp>
    </p:spTree>
    <p:extLst>
      <p:ext uri="{BB962C8B-B14F-4D97-AF65-F5344CB8AC3E}">
        <p14:creationId xmlns:p14="http://schemas.microsoft.com/office/powerpoint/2010/main" val="30329927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9669" y="6409392"/>
            <a:ext cx="1340211" cy="37658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49085" y="6409392"/>
            <a:ext cx="1757114" cy="393192"/>
          </a:xfrm>
          <a:prstGeom prst="rect">
            <a:avLst/>
          </a:prstGeom>
        </p:spPr>
      </p:pic>
      <p:pic>
        <p:nvPicPr>
          <p:cNvPr id="6" name="Picture 5" descr="H:\Kam\Kevin Name Card\(IEES-logo_4C_h).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53350" y="6409392"/>
            <a:ext cx="1381062" cy="393192"/>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p:nvPr>
        </p:nvSpPr>
        <p:spPr>
          <a:xfrm>
            <a:off x="0" y="1"/>
            <a:ext cx="9144000" cy="517235"/>
          </a:xfrm>
          <a:solidFill>
            <a:srgbClr val="0070C0"/>
          </a:solidFill>
        </p:spPr>
        <p:txBody>
          <a:bodyPr>
            <a:normAutofit fontScale="90000"/>
          </a:bodyPr>
          <a:lstStyle/>
          <a:p>
            <a:pPr algn="ctr"/>
            <a:r>
              <a:rPr lang="en-US" sz="3200" b="1" dirty="0">
                <a:solidFill>
                  <a:srgbClr val="FFFF00"/>
                </a:solidFill>
                <a:latin typeface="+mn-lt"/>
              </a:rPr>
              <a:t>Urban Morphological Data</a:t>
            </a:r>
          </a:p>
        </p:txBody>
      </p:sp>
      <p:sp>
        <p:nvSpPr>
          <p:cNvPr id="10" name="Slide Number Placeholder 9"/>
          <p:cNvSpPr>
            <a:spLocks noGrp="1"/>
          </p:cNvSpPr>
          <p:nvPr>
            <p:ph type="sldNum" sz="quarter" idx="12"/>
          </p:nvPr>
        </p:nvSpPr>
        <p:spPr>
          <a:xfrm>
            <a:off x="8669297" y="6561683"/>
            <a:ext cx="452005" cy="277845"/>
          </a:xfrm>
        </p:spPr>
        <p:txBody>
          <a:bodyPr/>
          <a:lstStyle/>
          <a:p>
            <a:fld id="{506256C1-4D19-4932-B1FB-C3CFD78BF9B8}" type="slidenum">
              <a:rPr lang="en-US" smtClean="0"/>
              <a:t>10</a:t>
            </a:fld>
            <a:endParaRPr lang="en-US" dirty="0"/>
          </a:p>
        </p:txBody>
      </p:sp>
      <p:sp>
        <p:nvSpPr>
          <p:cNvPr id="11" name="TextBox 10"/>
          <p:cNvSpPr txBox="1"/>
          <p:nvPr/>
        </p:nvSpPr>
        <p:spPr>
          <a:xfrm>
            <a:off x="92885" y="6534177"/>
            <a:ext cx="3952730" cy="276999"/>
          </a:xfrm>
          <a:prstGeom prst="rect">
            <a:avLst/>
          </a:prstGeom>
          <a:noFill/>
        </p:spPr>
        <p:txBody>
          <a:bodyPr wrap="square" rtlCol="0">
            <a:spAutoFit/>
          </a:bodyPr>
          <a:lstStyle/>
          <a:p>
            <a:r>
              <a:rPr lang="en-US" sz="1200" b="1" dirty="0">
                <a:solidFill>
                  <a:schemeClr val="bg1">
                    <a:lumMod val="65000"/>
                  </a:schemeClr>
                </a:solidFill>
              </a:rPr>
              <a:t>SURFEX Users’ Workshop, Toulouse, 20170228</a:t>
            </a:r>
          </a:p>
        </p:txBody>
      </p:sp>
      <p:pic>
        <p:nvPicPr>
          <p:cNvPr id="2" name="Picture 1"/>
          <p:cNvPicPr>
            <a:picLocks noChangeAspect="1"/>
          </p:cNvPicPr>
          <p:nvPr/>
        </p:nvPicPr>
        <p:blipFill>
          <a:blip r:embed="rId5"/>
          <a:stretch>
            <a:fillRect/>
          </a:stretch>
        </p:blipFill>
        <p:spPr>
          <a:xfrm>
            <a:off x="240146" y="3351960"/>
            <a:ext cx="8684974" cy="2902039"/>
          </a:xfrm>
          <a:prstGeom prst="rect">
            <a:avLst/>
          </a:prstGeom>
        </p:spPr>
      </p:pic>
      <p:sp>
        <p:nvSpPr>
          <p:cNvPr id="3" name="TextBox 2"/>
          <p:cNvSpPr txBox="1"/>
          <p:nvPr/>
        </p:nvSpPr>
        <p:spPr>
          <a:xfrm>
            <a:off x="8346024" y="5209309"/>
            <a:ext cx="646545" cy="369332"/>
          </a:xfrm>
          <a:prstGeom prst="rect">
            <a:avLst/>
          </a:prstGeom>
          <a:noFill/>
        </p:spPr>
        <p:txBody>
          <a:bodyPr wrap="square" rtlCol="0">
            <a:spAutoFit/>
          </a:bodyPr>
          <a:lstStyle/>
          <a:p>
            <a:pPr algn="ctr"/>
            <a:r>
              <a:rPr lang="en-US" b="1" dirty="0">
                <a:solidFill>
                  <a:srgbClr val="C00000"/>
                </a:solidFill>
              </a:rPr>
              <a:t>60m</a:t>
            </a:r>
          </a:p>
        </p:txBody>
      </p:sp>
      <p:pic>
        <p:nvPicPr>
          <p:cNvPr id="8" name="Picture 7"/>
          <p:cNvPicPr>
            <a:picLocks noChangeAspect="1"/>
          </p:cNvPicPr>
          <p:nvPr/>
        </p:nvPicPr>
        <p:blipFill>
          <a:blip r:embed="rId6"/>
          <a:stretch>
            <a:fillRect/>
          </a:stretch>
        </p:blipFill>
        <p:spPr>
          <a:xfrm>
            <a:off x="4695302" y="5012943"/>
            <a:ext cx="766617" cy="1021224"/>
          </a:xfrm>
          <a:prstGeom prst="rect">
            <a:avLst/>
          </a:prstGeom>
        </p:spPr>
      </p:pic>
      <p:sp>
        <p:nvSpPr>
          <p:cNvPr id="17" name="TextBox 16"/>
          <p:cNvSpPr txBox="1"/>
          <p:nvPr/>
        </p:nvSpPr>
        <p:spPr>
          <a:xfrm>
            <a:off x="4609380" y="4643611"/>
            <a:ext cx="938460" cy="369332"/>
          </a:xfrm>
          <a:prstGeom prst="rect">
            <a:avLst/>
          </a:prstGeom>
          <a:noFill/>
        </p:spPr>
        <p:txBody>
          <a:bodyPr wrap="square" rtlCol="0">
            <a:spAutoFit/>
          </a:bodyPr>
          <a:lstStyle/>
          <a:p>
            <a:pPr algn="ctr"/>
            <a:r>
              <a:rPr lang="en-US" b="1" dirty="0">
                <a:solidFill>
                  <a:srgbClr val="C00000"/>
                </a:solidFill>
              </a:rPr>
              <a:t>98.4m</a:t>
            </a:r>
          </a:p>
        </p:txBody>
      </p:sp>
      <p:sp>
        <p:nvSpPr>
          <p:cNvPr id="18" name="TextBox 17"/>
          <p:cNvSpPr txBox="1"/>
          <p:nvPr/>
        </p:nvSpPr>
        <p:spPr>
          <a:xfrm>
            <a:off x="4572000" y="667280"/>
            <a:ext cx="4498021" cy="1938992"/>
          </a:xfrm>
          <a:prstGeom prst="rect">
            <a:avLst/>
          </a:prstGeom>
          <a:noFill/>
        </p:spPr>
        <p:txBody>
          <a:bodyPr wrap="square" rtlCol="0">
            <a:spAutoFit/>
          </a:bodyPr>
          <a:lstStyle/>
          <a:p>
            <a:pPr marL="3175" lvl="1"/>
            <a:r>
              <a:rPr lang="en-US" sz="2000" b="1" dirty="0">
                <a:solidFill>
                  <a:srgbClr val="C00000"/>
                </a:solidFill>
              </a:rPr>
              <a:t>High-rise Buildings</a:t>
            </a:r>
          </a:p>
          <a:p>
            <a:pPr marL="288925" lvl="1" indent="-285750">
              <a:buFont typeface="Arial" panose="020B0604020202020204" pitchFamily="34" charset="0"/>
              <a:buChar char="•"/>
            </a:pPr>
            <a:r>
              <a:rPr lang="en-US" sz="2000" dirty="0"/>
              <a:t>Impacts on the mesoscale modelling</a:t>
            </a:r>
          </a:p>
          <a:p>
            <a:pPr marL="288925" lvl="1" indent="-285750">
              <a:buFont typeface="Arial" panose="020B0604020202020204" pitchFamily="34" charset="0"/>
              <a:buChar char="•"/>
            </a:pPr>
            <a:endParaRPr lang="en-US" sz="2000" dirty="0"/>
          </a:p>
          <a:p>
            <a:pPr marL="288925" lvl="1" indent="-285750">
              <a:buFont typeface="Arial" panose="020B0604020202020204" pitchFamily="34" charset="0"/>
              <a:buChar char="•"/>
            </a:pPr>
            <a:r>
              <a:rPr lang="en-US" sz="2000" dirty="0"/>
              <a:t>Height of the surface layer</a:t>
            </a:r>
          </a:p>
          <a:p>
            <a:pPr marL="288925" lvl="1" indent="-285750">
              <a:buFont typeface="Arial" panose="020B0604020202020204" pitchFamily="34" charset="0"/>
              <a:buChar char="•"/>
            </a:pPr>
            <a:endParaRPr lang="en-US" sz="2000" dirty="0"/>
          </a:p>
          <a:p>
            <a:pPr marL="288925" lvl="1" indent="-285750">
              <a:buFont typeface="Arial" panose="020B0604020202020204" pitchFamily="34" charset="0"/>
              <a:buChar char="•"/>
            </a:pPr>
            <a:r>
              <a:rPr lang="en-US" sz="2000" dirty="0"/>
              <a:t>Drag function and energy balance</a:t>
            </a:r>
          </a:p>
        </p:txBody>
      </p:sp>
      <p:pic>
        <p:nvPicPr>
          <p:cNvPr id="21" name="Picture 2" descr="https://upload.wikimedia.org/wikipedia/commons/b/b3/HK_International_Finance_Centre_200809.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18449"/>
          <a:stretch/>
        </p:blipFill>
        <p:spPr bwMode="auto">
          <a:xfrm>
            <a:off x="660944" y="2241337"/>
            <a:ext cx="3488141" cy="379283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1130790" y="1872005"/>
            <a:ext cx="938460" cy="369332"/>
          </a:xfrm>
          <a:prstGeom prst="rect">
            <a:avLst/>
          </a:prstGeom>
          <a:noFill/>
        </p:spPr>
        <p:txBody>
          <a:bodyPr wrap="square" rtlCol="0">
            <a:spAutoFit/>
          </a:bodyPr>
          <a:lstStyle/>
          <a:p>
            <a:pPr algn="ctr"/>
            <a:r>
              <a:rPr lang="en-US" b="1" dirty="0">
                <a:solidFill>
                  <a:srgbClr val="C00000"/>
                </a:solidFill>
              </a:rPr>
              <a:t>404m</a:t>
            </a:r>
          </a:p>
        </p:txBody>
      </p:sp>
      <p:sp>
        <p:nvSpPr>
          <p:cNvPr id="23" name="TextBox 22"/>
          <p:cNvSpPr txBox="1"/>
          <p:nvPr/>
        </p:nvSpPr>
        <p:spPr>
          <a:xfrm>
            <a:off x="92884" y="6122670"/>
            <a:ext cx="3952731" cy="461665"/>
          </a:xfrm>
          <a:prstGeom prst="rect">
            <a:avLst/>
          </a:prstGeom>
          <a:noFill/>
        </p:spPr>
        <p:txBody>
          <a:bodyPr wrap="square" rtlCol="0">
            <a:spAutoFit/>
          </a:bodyPr>
          <a:lstStyle/>
          <a:p>
            <a:r>
              <a:rPr lang="en-US" sz="800" dirty="0"/>
              <a:t>Ng E, Yuan C, Chen L, Ren C, Fung JCH, 2011. Improving the wind environment in high-density cities by understanding urban morphology and surface roughness: a study in Hong Kong. Landscape and Urban Planning 101(1): 59–74.</a:t>
            </a:r>
          </a:p>
        </p:txBody>
      </p:sp>
    </p:spTree>
    <p:extLst>
      <p:ext uri="{BB962C8B-B14F-4D97-AF65-F5344CB8AC3E}">
        <p14:creationId xmlns:p14="http://schemas.microsoft.com/office/powerpoint/2010/main" val="651591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P spid="18" grpId="0"/>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9669" y="6409392"/>
            <a:ext cx="1340211" cy="37658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49085" y="6409392"/>
            <a:ext cx="1757114" cy="393192"/>
          </a:xfrm>
          <a:prstGeom prst="rect">
            <a:avLst/>
          </a:prstGeom>
        </p:spPr>
      </p:pic>
      <p:pic>
        <p:nvPicPr>
          <p:cNvPr id="6" name="Picture 5" descr="H:\Kam\Kevin Name Card\(IEES-logo_4C_h).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53350" y="6409392"/>
            <a:ext cx="1381062" cy="393192"/>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p:nvPr>
        </p:nvSpPr>
        <p:spPr>
          <a:xfrm>
            <a:off x="0" y="1"/>
            <a:ext cx="9144000" cy="517235"/>
          </a:xfrm>
          <a:solidFill>
            <a:srgbClr val="0070C0"/>
          </a:solidFill>
        </p:spPr>
        <p:txBody>
          <a:bodyPr>
            <a:normAutofit fontScale="90000"/>
          </a:bodyPr>
          <a:lstStyle/>
          <a:p>
            <a:pPr algn="ctr"/>
            <a:r>
              <a:rPr lang="en-US" sz="3200" b="1" dirty="0">
                <a:solidFill>
                  <a:srgbClr val="FFFF00"/>
                </a:solidFill>
                <a:latin typeface="+mn-lt"/>
              </a:rPr>
              <a:t>TEB Assumption</a:t>
            </a:r>
          </a:p>
        </p:txBody>
      </p:sp>
      <p:sp>
        <p:nvSpPr>
          <p:cNvPr id="10" name="Slide Number Placeholder 9"/>
          <p:cNvSpPr>
            <a:spLocks noGrp="1"/>
          </p:cNvSpPr>
          <p:nvPr>
            <p:ph type="sldNum" sz="quarter" idx="12"/>
          </p:nvPr>
        </p:nvSpPr>
        <p:spPr>
          <a:xfrm>
            <a:off x="8669297" y="6561683"/>
            <a:ext cx="452005" cy="277845"/>
          </a:xfrm>
        </p:spPr>
        <p:txBody>
          <a:bodyPr/>
          <a:lstStyle/>
          <a:p>
            <a:fld id="{506256C1-4D19-4932-B1FB-C3CFD78BF9B8}" type="slidenum">
              <a:rPr lang="en-US" smtClean="0"/>
              <a:t>11</a:t>
            </a:fld>
            <a:endParaRPr lang="en-US" dirty="0"/>
          </a:p>
        </p:txBody>
      </p:sp>
      <p:sp>
        <p:nvSpPr>
          <p:cNvPr id="14" name="TextBox 13"/>
          <p:cNvSpPr txBox="1"/>
          <p:nvPr/>
        </p:nvSpPr>
        <p:spPr>
          <a:xfrm>
            <a:off x="250722" y="689889"/>
            <a:ext cx="8583689" cy="4524315"/>
          </a:xfrm>
          <a:prstGeom prst="rect">
            <a:avLst/>
          </a:prstGeom>
          <a:noFill/>
        </p:spPr>
        <p:txBody>
          <a:bodyPr wrap="square" rtlCol="0">
            <a:spAutoFit/>
          </a:bodyPr>
          <a:lstStyle/>
          <a:p>
            <a:pPr marL="288925" lvl="1" indent="-285750">
              <a:buFont typeface="Arial" panose="020B0604020202020204" pitchFamily="34" charset="0"/>
              <a:buChar char="•"/>
            </a:pPr>
            <a:r>
              <a:rPr lang="en-US" sz="2400" dirty="0"/>
              <a:t>Buildings oriented along street canyons with length &gt;&gt; width</a:t>
            </a:r>
          </a:p>
          <a:p>
            <a:pPr marL="746125" lvl="2" indent="-285750">
              <a:buFont typeface="Arial" panose="020B0604020202020204" pitchFamily="34" charset="0"/>
              <a:buChar char="•"/>
            </a:pPr>
            <a:r>
              <a:rPr lang="en-US" sz="2400" dirty="0">
                <a:solidFill>
                  <a:srgbClr val="C00000"/>
                </a:solidFill>
              </a:rPr>
              <a:t>Street canyon concept</a:t>
            </a:r>
          </a:p>
          <a:p>
            <a:pPr marL="746125" lvl="2" indent="-285750">
              <a:buFont typeface="Arial" panose="020B0604020202020204" pitchFamily="34" charset="0"/>
              <a:buChar char="•"/>
            </a:pPr>
            <a:r>
              <a:rPr lang="en-US" sz="2400" dirty="0">
                <a:solidFill>
                  <a:srgbClr val="C00000"/>
                </a:solidFill>
              </a:rPr>
              <a:t>High-rise buildings (average building height in HK = 60m)</a:t>
            </a:r>
          </a:p>
          <a:p>
            <a:pPr marL="288925" lvl="1" indent="-285750">
              <a:buFont typeface="Arial" panose="020B0604020202020204" pitchFamily="34" charset="0"/>
              <a:buChar char="•"/>
            </a:pPr>
            <a:endParaRPr lang="en-US" sz="2400" dirty="0"/>
          </a:p>
          <a:p>
            <a:pPr marL="288925" lvl="1" indent="-285750">
              <a:buFont typeface="Arial" panose="020B0604020202020204" pitchFamily="34" charset="0"/>
              <a:buChar char="•"/>
            </a:pPr>
            <a:r>
              <a:rPr lang="en-US" sz="2400" dirty="0"/>
              <a:t>Homogeneous urban morphology, i.e. same building height and street width within the grid</a:t>
            </a:r>
          </a:p>
          <a:p>
            <a:pPr marL="746125" lvl="2" indent="-285750">
              <a:buFont typeface="Arial" panose="020B0604020202020204" pitchFamily="34" charset="0"/>
              <a:buChar char="•"/>
            </a:pPr>
            <a:r>
              <a:rPr lang="en-US" sz="2400" dirty="0">
                <a:solidFill>
                  <a:srgbClr val="C00000"/>
                </a:solidFill>
              </a:rPr>
              <a:t>Optimal grid size for high-density cities</a:t>
            </a:r>
            <a:endParaRPr lang="en-US" sz="2400" dirty="0"/>
          </a:p>
          <a:p>
            <a:pPr marL="288925" lvl="1" indent="-285750">
              <a:buFont typeface="Arial" panose="020B0604020202020204" pitchFamily="34" charset="0"/>
              <a:buChar char="•"/>
            </a:pPr>
            <a:endParaRPr lang="en-US" sz="2400" dirty="0"/>
          </a:p>
          <a:p>
            <a:pPr marL="288925" lvl="1" indent="-285750">
              <a:buFont typeface="Arial" panose="020B0604020202020204" pitchFamily="34" charset="0"/>
              <a:buChar char="•"/>
            </a:pPr>
            <a:r>
              <a:rPr lang="en-US" sz="2400" dirty="0"/>
              <a:t>Street canyon orientation</a:t>
            </a:r>
          </a:p>
          <a:p>
            <a:pPr marL="746125" lvl="2" indent="-285750">
              <a:buFont typeface="Arial" panose="020B0604020202020204" pitchFamily="34" charset="0"/>
              <a:buChar char="•"/>
            </a:pPr>
            <a:r>
              <a:rPr lang="en-US" sz="2400" dirty="0">
                <a:solidFill>
                  <a:srgbClr val="C00000"/>
                </a:solidFill>
              </a:rPr>
              <a:t>Non-canyon areas (e.g. residential estates)</a:t>
            </a:r>
          </a:p>
          <a:p>
            <a:pPr marL="288925" lvl="1" indent="-285750">
              <a:buFont typeface="Arial" panose="020B0604020202020204" pitchFamily="34" charset="0"/>
              <a:buChar char="•"/>
            </a:pPr>
            <a:endParaRPr lang="en-US" sz="2400" dirty="0"/>
          </a:p>
          <a:p>
            <a:pPr marL="288925" lvl="1" indent="-285750">
              <a:buFont typeface="Arial" panose="020B0604020202020204" pitchFamily="34" charset="0"/>
              <a:buChar char="•"/>
            </a:pPr>
            <a:r>
              <a:rPr lang="en-US" sz="2400" dirty="0"/>
              <a:t>Single layer urban canopy model (one-node walls, ...)</a:t>
            </a:r>
          </a:p>
        </p:txBody>
      </p:sp>
      <p:sp>
        <p:nvSpPr>
          <p:cNvPr id="11" name="TextBox 10"/>
          <p:cNvSpPr txBox="1"/>
          <p:nvPr/>
        </p:nvSpPr>
        <p:spPr>
          <a:xfrm>
            <a:off x="92885" y="6534177"/>
            <a:ext cx="3952730" cy="276999"/>
          </a:xfrm>
          <a:prstGeom prst="rect">
            <a:avLst/>
          </a:prstGeom>
          <a:noFill/>
        </p:spPr>
        <p:txBody>
          <a:bodyPr wrap="square" rtlCol="0">
            <a:spAutoFit/>
          </a:bodyPr>
          <a:lstStyle/>
          <a:p>
            <a:r>
              <a:rPr lang="en-US" sz="1200" b="1" dirty="0">
                <a:solidFill>
                  <a:schemeClr val="bg1">
                    <a:lumMod val="65000"/>
                  </a:schemeClr>
                </a:solidFill>
              </a:rPr>
              <a:t>SURFEX Users’ Workshop, Toulouse, 20170228</a:t>
            </a:r>
          </a:p>
        </p:txBody>
      </p:sp>
    </p:spTree>
    <p:extLst>
      <p:ext uri="{BB962C8B-B14F-4D97-AF65-F5344CB8AC3E}">
        <p14:creationId xmlns:p14="http://schemas.microsoft.com/office/powerpoint/2010/main" val="922746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9669" y="6409392"/>
            <a:ext cx="1340211" cy="37658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49085" y="6409392"/>
            <a:ext cx="1757114" cy="393192"/>
          </a:xfrm>
          <a:prstGeom prst="rect">
            <a:avLst/>
          </a:prstGeom>
        </p:spPr>
      </p:pic>
      <p:pic>
        <p:nvPicPr>
          <p:cNvPr id="6" name="Picture 5" descr="H:\Kam\Kevin Name Card\(IEES-logo_4C_h).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53350" y="6409392"/>
            <a:ext cx="1381062" cy="393192"/>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p:nvPr>
        </p:nvSpPr>
        <p:spPr>
          <a:xfrm>
            <a:off x="0" y="1"/>
            <a:ext cx="9144000" cy="517235"/>
          </a:xfrm>
          <a:solidFill>
            <a:srgbClr val="0070C0"/>
          </a:solidFill>
        </p:spPr>
        <p:txBody>
          <a:bodyPr>
            <a:normAutofit fontScale="90000"/>
          </a:bodyPr>
          <a:lstStyle/>
          <a:p>
            <a:pPr algn="ctr"/>
            <a:r>
              <a:rPr lang="en-US" sz="3200" b="1" dirty="0">
                <a:solidFill>
                  <a:srgbClr val="FFFF00"/>
                </a:solidFill>
                <a:latin typeface="+mn-lt"/>
              </a:rPr>
              <a:t>Street Canyon Concept</a:t>
            </a:r>
          </a:p>
        </p:txBody>
      </p:sp>
      <p:sp>
        <p:nvSpPr>
          <p:cNvPr id="10" name="Slide Number Placeholder 9"/>
          <p:cNvSpPr>
            <a:spLocks noGrp="1"/>
          </p:cNvSpPr>
          <p:nvPr>
            <p:ph type="sldNum" sz="quarter" idx="12"/>
          </p:nvPr>
        </p:nvSpPr>
        <p:spPr>
          <a:xfrm>
            <a:off x="8669297" y="6561683"/>
            <a:ext cx="452005" cy="277845"/>
          </a:xfrm>
        </p:spPr>
        <p:txBody>
          <a:bodyPr/>
          <a:lstStyle/>
          <a:p>
            <a:fld id="{506256C1-4D19-4932-B1FB-C3CFD78BF9B8}" type="slidenum">
              <a:rPr lang="en-US" smtClean="0"/>
              <a:t>12</a:t>
            </a:fld>
            <a:endParaRPr lang="en-US" dirty="0"/>
          </a:p>
        </p:txBody>
      </p:sp>
      <p:sp>
        <p:nvSpPr>
          <p:cNvPr id="11" name="TextBox 10"/>
          <p:cNvSpPr txBox="1"/>
          <p:nvPr/>
        </p:nvSpPr>
        <p:spPr>
          <a:xfrm>
            <a:off x="92885" y="6534177"/>
            <a:ext cx="3952730" cy="276999"/>
          </a:xfrm>
          <a:prstGeom prst="rect">
            <a:avLst/>
          </a:prstGeom>
          <a:noFill/>
        </p:spPr>
        <p:txBody>
          <a:bodyPr wrap="square" rtlCol="0">
            <a:spAutoFit/>
          </a:bodyPr>
          <a:lstStyle/>
          <a:p>
            <a:r>
              <a:rPr lang="en-US" sz="1200" b="1" dirty="0">
                <a:solidFill>
                  <a:schemeClr val="bg1">
                    <a:lumMod val="65000"/>
                  </a:schemeClr>
                </a:solidFill>
              </a:rPr>
              <a:t>SURFEX Users’ Workshop, Toulouse, 20170228</a:t>
            </a:r>
          </a:p>
        </p:txBody>
      </p:sp>
      <p:pic>
        <p:nvPicPr>
          <p:cNvPr id="1026" name="Picture 2" descr="http://www.cnrm-game-meteo.fr/local/cache-vignettes/L500xH396/canyon-ab53f.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885" y="2637491"/>
            <a:ext cx="4762500" cy="377190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rotWithShape="1">
          <a:blip r:embed="rId6"/>
          <a:srcRect l="32567" t="20265" r="5904" b="13868"/>
          <a:stretch/>
        </p:blipFill>
        <p:spPr>
          <a:xfrm>
            <a:off x="4979273" y="3676074"/>
            <a:ext cx="4036832" cy="2670926"/>
          </a:xfrm>
          <a:prstGeom prst="rect">
            <a:avLst/>
          </a:prstGeom>
        </p:spPr>
      </p:pic>
      <p:pic>
        <p:nvPicPr>
          <p:cNvPr id="13" name="Picture 12"/>
          <p:cNvPicPr>
            <a:picLocks noChangeAspect="1"/>
          </p:cNvPicPr>
          <p:nvPr/>
        </p:nvPicPr>
        <p:blipFill rotWithShape="1">
          <a:blip r:embed="rId7"/>
          <a:srcRect l="40986" t="17541" r="5277" b="13059"/>
          <a:stretch/>
        </p:blipFill>
        <p:spPr>
          <a:xfrm>
            <a:off x="4979273" y="669527"/>
            <a:ext cx="4036832" cy="2932627"/>
          </a:xfrm>
          <a:prstGeom prst="rect">
            <a:avLst/>
          </a:prstGeom>
        </p:spPr>
      </p:pic>
      <p:sp>
        <p:nvSpPr>
          <p:cNvPr id="16" name="TextBox 15"/>
          <p:cNvSpPr txBox="1"/>
          <p:nvPr/>
        </p:nvSpPr>
        <p:spPr>
          <a:xfrm>
            <a:off x="250723" y="689888"/>
            <a:ext cx="4604662" cy="2585323"/>
          </a:xfrm>
          <a:prstGeom prst="rect">
            <a:avLst/>
          </a:prstGeom>
          <a:noFill/>
        </p:spPr>
        <p:txBody>
          <a:bodyPr wrap="square" rtlCol="0">
            <a:spAutoFit/>
          </a:bodyPr>
          <a:lstStyle/>
          <a:p>
            <a:pPr marL="230188" lvl="1" indent="-227013">
              <a:buFont typeface="Arial" panose="020B0604020202020204" pitchFamily="34" charset="0"/>
              <a:buChar char="•"/>
            </a:pPr>
            <a:r>
              <a:rPr lang="en-US" sz="2000" dirty="0"/>
              <a:t>Energy fluxes (and balance) are different across urban settings</a:t>
            </a:r>
          </a:p>
          <a:p>
            <a:pPr marL="230188" lvl="1" indent="-227013">
              <a:buFont typeface="Arial" panose="020B0604020202020204" pitchFamily="34" charset="0"/>
              <a:buChar char="•"/>
            </a:pPr>
            <a:endParaRPr lang="en-US" sz="1000" dirty="0"/>
          </a:p>
          <a:p>
            <a:pPr marL="230188" lvl="1" indent="-227013">
              <a:buFont typeface="Arial" panose="020B0604020202020204" pitchFamily="34" charset="0"/>
              <a:buChar char="•"/>
            </a:pPr>
            <a:r>
              <a:rPr lang="en-US" sz="2000" dirty="0"/>
              <a:t>Effect of extremely high-rise buildings</a:t>
            </a:r>
          </a:p>
          <a:p>
            <a:pPr marL="230188" lvl="1" indent="-227013">
              <a:buFont typeface="Arial" panose="020B0604020202020204" pitchFamily="34" charset="0"/>
              <a:buChar char="•"/>
            </a:pPr>
            <a:endParaRPr lang="en-US" sz="1000" dirty="0"/>
          </a:p>
          <a:p>
            <a:pPr marL="230188" lvl="1" indent="-227013">
              <a:buFont typeface="Arial" panose="020B0604020202020204" pitchFamily="34" charset="0"/>
              <a:buChar char="•"/>
            </a:pPr>
            <a:r>
              <a:rPr lang="en-US" sz="2000" dirty="0"/>
              <a:t>Can TEB produce the correct fluxes?</a:t>
            </a:r>
          </a:p>
          <a:p>
            <a:pPr marL="687388" lvl="2" indent="-227013">
              <a:buFont typeface="Arial" panose="020B0604020202020204" pitchFamily="34" charset="0"/>
              <a:buChar char="•"/>
            </a:pPr>
            <a:r>
              <a:rPr lang="en-US" sz="2000" dirty="0"/>
              <a:t>Coupled mode: </a:t>
            </a:r>
            <a:r>
              <a:rPr lang="en-US" sz="2000" dirty="0" err="1"/>
              <a:t>MesoNH</a:t>
            </a:r>
            <a:endParaRPr lang="en-US" sz="2000" dirty="0"/>
          </a:p>
          <a:p>
            <a:pPr marL="687388" lvl="2" indent="-227013">
              <a:buFont typeface="Arial" panose="020B0604020202020204" pitchFamily="34" charset="0"/>
              <a:buChar char="•"/>
            </a:pPr>
            <a:r>
              <a:rPr lang="en-US" sz="2000" dirty="0"/>
              <a:t>Offline mode</a:t>
            </a:r>
          </a:p>
          <a:p>
            <a:pPr marL="230188" lvl="1" indent="-227013">
              <a:buFont typeface="Arial" panose="020B0604020202020204" pitchFamily="34" charset="0"/>
              <a:buChar char="•"/>
            </a:pPr>
            <a:endParaRPr lang="en-US" dirty="0"/>
          </a:p>
        </p:txBody>
      </p:sp>
    </p:spTree>
    <p:extLst>
      <p:ext uri="{BB962C8B-B14F-4D97-AF65-F5344CB8AC3E}">
        <p14:creationId xmlns:p14="http://schemas.microsoft.com/office/powerpoint/2010/main" val="22928999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9669" y="6409392"/>
            <a:ext cx="1340211" cy="37658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49085" y="6409392"/>
            <a:ext cx="1757114" cy="393192"/>
          </a:xfrm>
          <a:prstGeom prst="rect">
            <a:avLst/>
          </a:prstGeom>
        </p:spPr>
      </p:pic>
      <p:pic>
        <p:nvPicPr>
          <p:cNvPr id="6" name="Picture 5" descr="H:\Kam\Kevin Name Card\(IEES-logo_4C_h).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53350" y="6409392"/>
            <a:ext cx="1381062" cy="393192"/>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p:nvPr>
        </p:nvSpPr>
        <p:spPr>
          <a:xfrm>
            <a:off x="0" y="1"/>
            <a:ext cx="9144000" cy="517235"/>
          </a:xfrm>
          <a:solidFill>
            <a:srgbClr val="0070C0"/>
          </a:solidFill>
        </p:spPr>
        <p:txBody>
          <a:bodyPr>
            <a:normAutofit fontScale="90000"/>
          </a:bodyPr>
          <a:lstStyle/>
          <a:p>
            <a:pPr algn="ctr"/>
            <a:r>
              <a:rPr lang="en-US" sz="3200" b="1" dirty="0">
                <a:solidFill>
                  <a:srgbClr val="FFFF00"/>
                </a:solidFill>
                <a:latin typeface="+mn-lt"/>
              </a:rPr>
              <a:t>Garden Fraction</a:t>
            </a:r>
          </a:p>
        </p:txBody>
      </p:sp>
      <p:sp>
        <p:nvSpPr>
          <p:cNvPr id="10" name="Slide Number Placeholder 9"/>
          <p:cNvSpPr>
            <a:spLocks noGrp="1"/>
          </p:cNvSpPr>
          <p:nvPr>
            <p:ph type="sldNum" sz="quarter" idx="12"/>
          </p:nvPr>
        </p:nvSpPr>
        <p:spPr>
          <a:xfrm>
            <a:off x="8669297" y="6561683"/>
            <a:ext cx="452005" cy="277845"/>
          </a:xfrm>
        </p:spPr>
        <p:txBody>
          <a:bodyPr/>
          <a:lstStyle/>
          <a:p>
            <a:fld id="{506256C1-4D19-4932-B1FB-C3CFD78BF9B8}" type="slidenum">
              <a:rPr lang="en-US" smtClean="0"/>
              <a:t>13</a:t>
            </a:fld>
            <a:endParaRPr lang="en-US" dirty="0"/>
          </a:p>
        </p:txBody>
      </p:sp>
      <p:sp>
        <p:nvSpPr>
          <p:cNvPr id="14" name="TextBox 13"/>
          <p:cNvSpPr txBox="1"/>
          <p:nvPr/>
        </p:nvSpPr>
        <p:spPr>
          <a:xfrm>
            <a:off x="250723" y="689888"/>
            <a:ext cx="4464863" cy="1938992"/>
          </a:xfrm>
          <a:prstGeom prst="rect">
            <a:avLst/>
          </a:prstGeom>
          <a:noFill/>
        </p:spPr>
        <p:txBody>
          <a:bodyPr wrap="square" rtlCol="0">
            <a:spAutoFit/>
          </a:bodyPr>
          <a:lstStyle/>
          <a:p>
            <a:pPr marL="288925" lvl="1" indent="-285750">
              <a:buFont typeface="Arial" panose="020B0604020202020204" pitchFamily="34" charset="0"/>
              <a:buChar char="•"/>
            </a:pPr>
            <a:r>
              <a:rPr lang="en-US" sz="2000" dirty="0"/>
              <a:t>Garden fraction within street canyons</a:t>
            </a:r>
          </a:p>
          <a:p>
            <a:pPr marL="288925" lvl="1" indent="-285750">
              <a:buFont typeface="Arial" panose="020B0604020202020204" pitchFamily="34" charset="0"/>
              <a:buChar char="•"/>
            </a:pPr>
            <a:endParaRPr lang="en-US" sz="2000" dirty="0"/>
          </a:p>
          <a:p>
            <a:pPr marL="288925" lvl="1" indent="-285750">
              <a:buFont typeface="Arial" panose="020B0604020202020204" pitchFamily="34" charset="0"/>
              <a:buChar char="•"/>
            </a:pPr>
            <a:r>
              <a:rPr lang="en-US" altLang="zh-TW" sz="2000" dirty="0"/>
              <a:t>Vegetation is generally situated in more open settings</a:t>
            </a:r>
          </a:p>
          <a:p>
            <a:pPr marL="746125" lvl="2" indent="-285750">
              <a:buFont typeface="Arial" panose="020B0604020202020204" pitchFamily="34" charset="0"/>
              <a:buChar char="•"/>
            </a:pPr>
            <a:r>
              <a:rPr lang="en-US" sz="2000" dirty="0"/>
              <a:t>Housing estates</a:t>
            </a:r>
          </a:p>
          <a:p>
            <a:pPr marL="746125" lvl="2" indent="-285750">
              <a:buFont typeface="Arial" panose="020B0604020202020204" pitchFamily="34" charset="0"/>
              <a:buChar char="•"/>
            </a:pPr>
            <a:r>
              <a:rPr lang="en-US" sz="2000" dirty="0"/>
              <a:t>District parks</a:t>
            </a:r>
          </a:p>
        </p:txBody>
      </p:sp>
      <p:sp>
        <p:nvSpPr>
          <p:cNvPr id="11" name="TextBox 10"/>
          <p:cNvSpPr txBox="1"/>
          <p:nvPr/>
        </p:nvSpPr>
        <p:spPr>
          <a:xfrm>
            <a:off x="92885" y="6534177"/>
            <a:ext cx="3952730" cy="276999"/>
          </a:xfrm>
          <a:prstGeom prst="rect">
            <a:avLst/>
          </a:prstGeom>
          <a:noFill/>
        </p:spPr>
        <p:txBody>
          <a:bodyPr wrap="square" rtlCol="0">
            <a:spAutoFit/>
          </a:bodyPr>
          <a:lstStyle/>
          <a:p>
            <a:r>
              <a:rPr lang="en-US" sz="1200" b="1" dirty="0">
                <a:solidFill>
                  <a:schemeClr val="bg1">
                    <a:lumMod val="65000"/>
                  </a:schemeClr>
                </a:solidFill>
              </a:rPr>
              <a:t>SURFEX Users’ Workshop, Toulouse, 20170228</a:t>
            </a:r>
          </a:p>
        </p:txBody>
      </p:sp>
      <p:pic>
        <p:nvPicPr>
          <p:cNvPr id="2056" name="Picture 8" descr="Kai_Ching_Estate_Garden_Overview_2015.jpg (3168×211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15586" y="3508915"/>
            <a:ext cx="4274351" cy="284956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6"/>
          <a:srcRect l="51346" t="32695" r="12816" b="21413"/>
          <a:stretch/>
        </p:blipFill>
        <p:spPr>
          <a:xfrm>
            <a:off x="172275" y="2826587"/>
            <a:ext cx="4399725" cy="3169141"/>
          </a:xfrm>
          <a:prstGeom prst="rect">
            <a:avLst/>
          </a:prstGeom>
        </p:spPr>
      </p:pic>
      <p:sp>
        <p:nvSpPr>
          <p:cNvPr id="15" name="TextBox 14"/>
          <p:cNvSpPr txBox="1"/>
          <p:nvPr/>
        </p:nvSpPr>
        <p:spPr>
          <a:xfrm>
            <a:off x="92884" y="6122670"/>
            <a:ext cx="3952731" cy="461665"/>
          </a:xfrm>
          <a:prstGeom prst="rect">
            <a:avLst/>
          </a:prstGeom>
          <a:noFill/>
        </p:spPr>
        <p:txBody>
          <a:bodyPr wrap="square" rtlCol="0">
            <a:spAutoFit/>
          </a:bodyPr>
          <a:lstStyle/>
          <a:p>
            <a:r>
              <a:rPr lang="en-US" sz="800" dirty="0" err="1"/>
              <a:t>Lemonsu</a:t>
            </a:r>
            <a:r>
              <a:rPr lang="en-US" sz="800" dirty="0"/>
              <a:t> A, Masson V, </a:t>
            </a:r>
            <a:r>
              <a:rPr lang="en-US" sz="800" dirty="0" err="1"/>
              <a:t>Shashua</a:t>
            </a:r>
            <a:r>
              <a:rPr lang="en-US" sz="800" dirty="0"/>
              <a:t>-Bar L, </a:t>
            </a:r>
            <a:r>
              <a:rPr lang="en-US" sz="800" dirty="0" err="1"/>
              <a:t>Erell</a:t>
            </a:r>
            <a:r>
              <a:rPr lang="en-US" sz="800" dirty="0"/>
              <a:t> E, </a:t>
            </a:r>
            <a:r>
              <a:rPr lang="en-US" sz="800" dirty="0" err="1"/>
              <a:t>Pearlmutter</a:t>
            </a:r>
            <a:r>
              <a:rPr lang="en-US" sz="800" dirty="0"/>
              <a:t> D, 2012. Inclusion of vegetation in the Town Energy Balance model for modelling urban green areas. Geoscientific Model Development 5: 1377–1393.</a:t>
            </a:r>
          </a:p>
        </p:txBody>
      </p:sp>
      <p:pic>
        <p:nvPicPr>
          <p:cNvPr id="2060" name="Picture 12" descr="http://2.bp.blogspot.com/-xHWqXeSrerE/Ukz65JnqvYI/AAAAAAAAIYo/sogajquqRpA/s1600/lek+1_1+view.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15586" y="593881"/>
            <a:ext cx="4274351" cy="28477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87008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9669" y="6409392"/>
            <a:ext cx="1340211" cy="37658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49085" y="6409392"/>
            <a:ext cx="1757114" cy="393192"/>
          </a:xfrm>
          <a:prstGeom prst="rect">
            <a:avLst/>
          </a:prstGeom>
        </p:spPr>
      </p:pic>
      <p:pic>
        <p:nvPicPr>
          <p:cNvPr id="6" name="Picture 5" descr="H:\Kam\Kevin Name Card\(IEES-logo_4C_h).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53350" y="6409392"/>
            <a:ext cx="1381062" cy="393192"/>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p:nvPr>
        </p:nvSpPr>
        <p:spPr>
          <a:xfrm>
            <a:off x="0" y="1"/>
            <a:ext cx="9144000" cy="517235"/>
          </a:xfrm>
          <a:solidFill>
            <a:srgbClr val="0070C0"/>
          </a:solidFill>
        </p:spPr>
        <p:txBody>
          <a:bodyPr>
            <a:normAutofit fontScale="90000"/>
          </a:bodyPr>
          <a:lstStyle/>
          <a:p>
            <a:pPr algn="ctr"/>
            <a:r>
              <a:rPr lang="en-US" sz="3200" b="1" dirty="0">
                <a:solidFill>
                  <a:srgbClr val="FFFF00"/>
                </a:solidFill>
                <a:latin typeface="+mn-lt"/>
              </a:rPr>
              <a:t>Local Climate Zone</a:t>
            </a:r>
          </a:p>
        </p:txBody>
      </p:sp>
      <p:sp>
        <p:nvSpPr>
          <p:cNvPr id="10" name="Slide Number Placeholder 9"/>
          <p:cNvSpPr>
            <a:spLocks noGrp="1"/>
          </p:cNvSpPr>
          <p:nvPr>
            <p:ph type="sldNum" sz="quarter" idx="12"/>
          </p:nvPr>
        </p:nvSpPr>
        <p:spPr>
          <a:xfrm>
            <a:off x="8669297" y="6561683"/>
            <a:ext cx="452005" cy="277845"/>
          </a:xfrm>
        </p:spPr>
        <p:txBody>
          <a:bodyPr/>
          <a:lstStyle/>
          <a:p>
            <a:fld id="{506256C1-4D19-4932-B1FB-C3CFD78BF9B8}" type="slidenum">
              <a:rPr lang="en-US" smtClean="0"/>
              <a:t>14</a:t>
            </a:fld>
            <a:endParaRPr lang="en-US" dirty="0"/>
          </a:p>
        </p:txBody>
      </p:sp>
      <p:sp>
        <p:nvSpPr>
          <p:cNvPr id="14" name="TextBox 13"/>
          <p:cNvSpPr txBox="1"/>
          <p:nvPr/>
        </p:nvSpPr>
        <p:spPr>
          <a:xfrm>
            <a:off x="250723" y="689888"/>
            <a:ext cx="4524477" cy="1323439"/>
          </a:xfrm>
          <a:prstGeom prst="rect">
            <a:avLst/>
          </a:prstGeom>
          <a:noFill/>
        </p:spPr>
        <p:txBody>
          <a:bodyPr wrap="square" rtlCol="0">
            <a:spAutoFit/>
          </a:bodyPr>
          <a:lstStyle/>
          <a:p>
            <a:pPr marL="3175" lvl="1"/>
            <a:r>
              <a:rPr lang="en-US" sz="2000" b="1" dirty="0">
                <a:solidFill>
                  <a:srgbClr val="C00000"/>
                </a:solidFill>
              </a:rPr>
              <a:t>Local Climate Zone Classification Scheme</a:t>
            </a:r>
          </a:p>
          <a:p>
            <a:pPr marL="288925" lvl="1" indent="-285750">
              <a:buFont typeface="Arial" panose="020B0604020202020204" pitchFamily="34" charset="0"/>
              <a:buChar char="•"/>
            </a:pPr>
            <a:r>
              <a:rPr lang="en-US" sz="2000" dirty="0"/>
              <a:t>Stewart and </a:t>
            </a:r>
            <a:r>
              <a:rPr lang="en-US" sz="2000" dirty="0" err="1"/>
              <a:t>Oke</a:t>
            </a:r>
            <a:r>
              <a:rPr lang="en-US" sz="2000" dirty="0"/>
              <a:t>, 2012</a:t>
            </a:r>
          </a:p>
          <a:p>
            <a:pPr marL="288925" lvl="1" indent="-285750">
              <a:buFont typeface="Arial" panose="020B0604020202020204" pitchFamily="34" charset="0"/>
              <a:buChar char="•"/>
            </a:pPr>
            <a:r>
              <a:rPr lang="en-US" altLang="zh-TW" sz="2000" dirty="0"/>
              <a:t>Regions of uniform surface cover, structure, material, and human activity </a:t>
            </a:r>
            <a:endParaRPr lang="en-US" sz="2000" dirty="0"/>
          </a:p>
        </p:txBody>
      </p:sp>
      <p:sp>
        <p:nvSpPr>
          <p:cNvPr id="11" name="TextBox 10"/>
          <p:cNvSpPr txBox="1"/>
          <p:nvPr/>
        </p:nvSpPr>
        <p:spPr>
          <a:xfrm>
            <a:off x="92885" y="6534177"/>
            <a:ext cx="3952730" cy="276999"/>
          </a:xfrm>
          <a:prstGeom prst="rect">
            <a:avLst/>
          </a:prstGeom>
          <a:noFill/>
        </p:spPr>
        <p:txBody>
          <a:bodyPr wrap="square" rtlCol="0">
            <a:spAutoFit/>
          </a:bodyPr>
          <a:lstStyle/>
          <a:p>
            <a:r>
              <a:rPr lang="en-US" sz="1200" b="1" dirty="0">
                <a:solidFill>
                  <a:schemeClr val="bg1">
                    <a:lumMod val="65000"/>
                  </a:schemeClr>
                </a:solidFill>
              </a:rPr>
              <a:t>SURFEX Users’ Workshop, Toulouse, 20170228</a:t>
            </a:r>
          </a:p>
        </p:txBody>
      </p:sp>
      <p:pic>
        <p:nvPicPr>
          <p:cNvPr id="13" name="Picture 1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491" r="3561"/>
          <a:stretch/>
        </p:blipFill>
        <p:spPr bwMode="auto">
          <a:xfrm>
            <a:off x="4839852" y="747815"/>
            <a:ext cx="4184073" cy="55557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descr="C:\Users\ren\Desktop\1.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430"/>
          <a:stretch/>
        </p:blipFill>
        <p:spPr bwMode="auto">
          <a:xfrm>
            <a:off x="176832" y="2179681"/>
            <a:ext cx="4495504" cy="4045859"/>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92884" y="6261212"/>
            <a:ext cx="3952731" cy="338554"/>
          </a:xfrm>
          <a:prstGeom prst="rect">
            <a:avLst/>
          </a:prstGeom>
          <a:noFill/>
        </p:spPr>
        <p:txBody>
          <a:bodyPr wrap="square" rtlCol="0">
            <a:spAutoFit/>
          </a:bodyPr>
          <a:lstStyle/>
          <a:p>
            <a:r>
              <a:rPr lang="en-US" sz="800" dirty="0"/>
              <a:t>Stewart I, </a:t>
            </a:r>
            <a:r>
              <a:rPr lang="en-US" sz="800" dirty="0" err="1"/>
              <a:t>Oke</a:t>
            </a:r>
            <a:r>
              <a:rPr lang="en-US" sz="800" dirty="0"/>
              <a:t> T, 2012. Local climate zones for urban temperature studies. Bulletin of the American Meteorological Society 93(12): 1879–1900.</a:t>
            </a:r>
          </a:p>
        </p:txBody>
      </p:sp>
    </p:spTree>
    <p:extLst>
      <p:ext uri="{BB962C8B-B14F-4D97-AF65-F5344CB8AC3E}">
        <p14:creationId xmlns:p14="http://schemas.microsoft.com/office/powerpoint/2010/main" val="32806344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9669" y="6409392"/>
            <a:ext cx="1340211" cy="37658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49085" y="6409392"/>
            <a:ext cx="1757114" cy="393192"/>
          </a:xfrm>
          <a:prstGeom prst="rect">
            <a:avLst/>
          </a:prstGeom>
        </p:spPr>
      </p:pic>
      <p:pic>
        <p:nvPicPr>
          <p:cNvPr id="6" name="Picture 5" descr="H:\Kam\Kevin Name Card\(IEES-logo_4C_h).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53350" y="6409392"/>
            <a:ext cx="1381062" cy="393192"/>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p:nvPr>
        </p:nvSpPr>
        <p:spPr>
          <a:xfrm>
            <a:off x="0" y="1"/>
            <a:ext cx="9144000" cy="517235"/>
          </a:xfrm>
          <a:solidFill>
            <a:srgbClr val="0070C0"/>
          </a:solidFill>
        </p:spPr>
        <p:txBody>
          <a:bodyPr>
            <a:normAutofit fontScale="90000"/>
          </a:bodyPr>
          <a:lstStyle/>
          <a:p>
            <a:pPr algn="ctr"/>
            <a:r>
              <a:rPr lang="en-US" sz="3200" b="1" dirty="0">
                <a:solidFill>
                  <a:srgbClr val="FFFF00"/>
                </a:solidFill>
                <a:latin typeface="+mn-lt"/>
              </a:rPr>
              <a:t>The World Urban Database and Access Portal Tools</a:t>
            </a:r>
          </a:p>
        </p:txBody>
      </p:sp>
      <p:sp>
        <p:nvSpPr>
          <p:cNvPr id="10" name="Slide Number Placeholder 9"/>
          <p:cNvSpPr>
            <a:spLocks noGrp="1"/>
          </p:cNvSpPr>
          <p:nvPr>
            <p:ph type="sldNum" sz="quarter" idx="12"/>
          </p:nvPr>
        </p:nvSpPr>
        <p:spPr>
          <a:xfrm>
            <a:off x="8669297" y="6561683"/>
            <a:ext cx="452005" cy="277845"/>
          </a:xfrm>
        </p:spPr>
        <p:txBody>
          <a:bodyPr/>
          <a:lstStyle/>
          <a:p>
            <a:fld id="{506256C1-4D19-4932-B1FB-C3CFD78BF9B8}" type="slidenum">
              <a:rPr lang="en-US" smtClean="0"/>
              <a:t>15</a:t>
            </a:fld>
            <a:endParaRPr lang="en-US" dirty="0"/>
          </a:p>
        </p:txBody>
      </p:sp>
      <p:sp>
        <p:nvSpPr>
          <p:cNvPr id="14" name="TextBox 13"/>
          <p:cNvSpPr txBox="1"/>
          <p:nvPr/>
        </p:nvSpPr>
        <p:spPr>
          <a:xfrm>
            <a:off x="250723" y="689888"/>
            <a:ext cx="8644576" cy="1323439"/>
          </a:xfrm>
          <a:prstGeom prst="rect">
            <a:avLst/>
          </a:prstGeom>
          <a:noFill/>
        </p:spPr>
        <p:txBody>
          <a:bodyPr wrap="square" rtlCol="0">
            <a:spAutoFit/>
          </a:bodyPr>
          <a:lstStyle/>
          <a:p>
            <a:pPr marL="3175" lvl="1"/>
            <a:r>
              <a:rPr lang="en-US" sz="2000" b="1" dirty="0">
                <a:solidFill>
                  <a:srgbClr val="C00000"/>
                </a:solidFill>
              </a:rPr>
              <a:t>Local Climate Zone Classification Scheme</a:t>
            </a:r>
          </a:p>
          <a:p>
            <a:pPr marL="288925" lvl="1" indent="-285750">
              <a:buFont typeface="Arial" panose="020B0604020202020204" pitchFamily="34" charset="0"/>
              <a:buChar char="•"/>
            </a:pPr>
            <a:r>
              <a:rPr lang="en-US" sz="2000" dirty="0"/>
              <a:t>The most recent report from the Intergovernmental Panel on Climate Change (IPCC) notes the dearth of information on urban areas. The goal of the WUDAPT initiative is to fill this demand.</a:t>
            </a:r>
          </a:p>
        </p:txBody>
      </p:sp>
      <p:sp>
        <p:nvSpPr>
          <p:cNvPr id="11" name="TextBox 10"/>
          <p:cNvSpPr txBox="1"/>
          <p:nvPr/>
        </p:nvSpPr>
        <p:spPr>
          <a:xfrm>
            <a:off x="92885" y="6534177"/>
            <a:ext cx="3952730" cy="276999"/>
          </a:xfrm>
          <a:prstGeom prst="rect">
            <a:avLst/>
          </a:prstGeom>
          <a:noFill/>
        </p:spPr>
        <p:txBody>
          <a:bodyPr wrap="square" rtlCol="0">
            <a:spAutoFit/>
          </a:bodyPr>
          <a:lstStyle/>
          <a:p>
            <a:r>
              <a:rPr lang="en-US" sz="1200" b="1" dirty="0">
                <a:solidFill>
                  <a:schemeClr val="bg1">
                    <a:lumMod val="65000"/>
                  </a:schemeClr>
                </a:solidFill>
              </a:rPr>
              <a:t>SURFEX Users’ Workshop, Toulouse, 20170228</a:t>
            </a:r>
          </a:p>
        </p:txBody>
      </p:sp>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50723" y="4094475"/>
            <a:ext cx="2743200" cy="2018126"/>
          </a:xfrm>
          <a:prstGeom prst="rect">
            <a:avLst/>
          </a:prstGeom>
        </p:spPr>
      </p:pic>
      <p:pic>
        <p:nvPicPr>
          <p:cNvPr id="15" name="Picture 5"/>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0" y="2177469"/>
            <a:ext cx="9144000" cy="17127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p:nvPicPr>
        <p:blipFill rotWithShape="1">
          <a:blip r:embed="rId7" cstate="print">
            <a:extLst>
              <a:ext uri="{28A0092B-C50C-407E-A947-70E740481C1C}">
                <a14:useLocalDpi xmlns:a14="http://schemas.microsoft.com/office/drawing/2010/main" val="0"/>
              </a:ext>
            </a:extLst>
          </a:blip>
          <a:srcRect b="3794"/>
          <a:stretch/>
        </p:blipFill>
        <p:spPr>
          <a:xfrm>
            <a:off x="3200400" y="4105502"/>
            <a:ext cx="2743200" cy="2007099"/>
          </a:xfrm>
          <a:prstGeom prst="rect">
            <a:avLst/>
          </a:prstGeom>
        </p:spPr>
      </p:pic>
      <p:pic>
        <p:nvPicPr>
          <p:cNvPr id="18" name="Picture 17"/>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152099" y="4099594"/>
            <a:ext cx="2743200" cy="2013007"/>
          </a:xfrm>
          <a:prstGeom prst="rect">
            <a:avLst/>
          </a:prstGeom>
        </p:spPr>
      </p:pic>
    </p:spTree>
    <p:extLst>
      <p:ext uri="{BB962C8B-B14F-4D97-AF65-F5344CB8AC3E}">
        <p14:creationId xmlns:p14="http://schemas.microsoft.com/office/powerpoint/2010/main" val="8600109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9669" y="6409392"/>
            <a:ext cx="1340211" cy="37658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49085" y="6409392"/>
            <a:ext cx="1757114" cy="393192"/>
          </a:xfrm>
          <a:prstGeom prst="rect">
            <a:avLst/>
          </a:prstGeom>
        </p:spPr>
      </p:pic>
      <p:pic>
        <p:nvPicPr>
          <p:cNvPr id="6" name="Picture 5" descr="H:\Kam\Kevin Name Card\(IEES-logo_4C_h).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53350" y="6409392"/>
            <a:ext cx="1381062" cy="393192"/>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p:nvPr>
        </p:nvSpPr>
        <p:spPr>
          <a:xfrm>
            <a:off x="0" y="1"/>
            <a:ext cx="9144000" cy="517235"/>
          </a:xfrm>
          <a:solidFill>
            <a:srgbClr val="0070C0"/>
          </a:solidFill>
        </p:spPr>
        <p:txBody>
          <a:bodyPr>
            <a:normAutofit fontScale="90000"/>
          </a:bodyPr>
          <a:lstStyle/>
          <a:p>
            <a:pPr algn="ctr"/>
            <a:r>
              <a:rPr lang="en-US" sz="3200" b="1" dirty="0">
                <a:solidFill>
                  <a:srgbClr val="FFFF00"/>
                </a:solidFill>
                <a:latin typeface="+mn-lt"/>
              </a:rPr>
              <a:t>WRF Simulation</a:t>
            </a:r>
          </a:p>
        </p:txBody>
      </p:sp>
      <p:sp>
        <p:nvSpPr>
          <p:cNvPr id="10" name="Slide Number Placeholder 9"/>
          <p:cNvSpPr>
            <a:spLocks noGrp="1"/>
          </p:cNvSpPr>
          <p:nvPr>
            <p:ph type="sldNum" sz="quarter" idx="12"/>
          </p:nvPr>
        </p:nvSpPr>
        <p:spPr>
          <a:xfrm>
            <a:off x="8669297" y="6561683"/>
            <a:ext cx="452005" cy="277845"/>
          </a:xfrm>
        </p:spPr>
        <p:txBody>
          <a:bodyPr/>
          <a:lstStyle/>
          <a:p>
            <a:fld id="{506256C1-4D19-4932-B1FB-C3CFD78BF9B8}" type="slidenum">
              <a:rPr lang="en-US" smtClean="0"/>
              <a:t>16</a:t>
            </a:fld>
            <a:endParaRPr lang="en-US" dirty="0"/>
          </a:p>
        </p:txBody>
      </p:sp>
      <p:sp>
        <p:nvSpPr>
          <p:cNvPr id="11" name="TextBox 10"/>
          <p:cNvSpPr txBox="1"/>
          <p:nvPr/>
        </p:nvSpPr>
        <p:spPr>
          <a:xfrm>
            <a:off x="92885" y="6534177"/>
            <a:ext cx="3952730" cy="276999"/>
          </a:xfrm>
          <a:prstGeom prst="rect">
            <a:avLst/>
          </a:prstGeom>
          <a:noFill/>
        </p:spPr>
        <p:txBody>
          <a:bodyPr wrap="square" rtlCol="0">
            <a:spAutoFit/>
          </a:bodyPr>
          <a:lstStyle/>
          <a:p>
            <a:r>
              <a:rPr lang="en-US" sz="1200" b="1" dirty="0">
                <a:solidFill>
                  <a:schemeClr val="bg1">
                    <a:lumMod val="65000"/>
                  </a:schemeClr>
                </a:solidFill>
              </a:rPr>
              <a:t>SURFEX Users’ Workshop, Toulouse, 20170228</a:t>
            </a:r>
          </a:p>
        </p:txBody>
      </p:sp>
      <p:pic>
        <p:nvPicPr>
          <p:cNvPr id="13" name="Picture 12"/>
          <p:cNvPicPr>
            <a:picLocks/>
          </p:cNvPicPr>
          <p:nvPr/>
        </p:nvPicPr>
        <p:blipFill rotWithShape="1">
          <a:blip r:embed="rId5" cstate="print">
            <a:extLst>
              <a:ext uri="{28A0092B-C50C-407E-A947-70E740481C1C}">
                <a14:useLocalDpi xmlns:a14="http://schemas.microsoft.com/office/drawing/2010/main" val="0"/>
              </a:ext>
            </a:extLst>
          </a:blip>
          <a:srcRect l="9066" t="2126" r="19753" b="1233"/>
          <a:stretch/>
        </p:blipFill>
        <p:spPr>
          <a:xfrm>
            <a:off x="3108960" y="3769319"/>
            <a:ext cx="2926080" cy="2560320"/>
          </a:xfrm>
          <a:prstGeom prst="rect">
            <a:avLst/>
          </a:prstGeom>
        </p:spPr>
      </p:pic>
      <p:pic>
        <p:nvPicPr>
          <p:cNvPr id="16" name="Picture 15"/>
          <p:cNvPicPr>
            <a:picLocks/>
          </p:cNvPicPr>
          <p:nvPr/>
        </p:nvPicPr>
        <p:blipFill rotWithShape="1">
          <a:blip r:embed="rId6" cstate="print">
            <a:extLst>
              <a:ext uri="{28A0092B-C50C-407E-A947-70E740481C1C}">
                <a14:useLocalDpi xmlns:a14="http://schemas.microsoft.com/office/drawing/2010/main" val="0"/>
              </a:ext>
            </a:extLst>
          </a:blip>
          <a:srcRect r="24761"/>
          <a:stretch/>
        </p:blipFill>
        <p:spPr>
          <a:xfrm>
            <a:off x="126138" y="3769319"/>
            <a:ext cx="2926080" cy="2560320"/>
          </a:xfrm>
          <a:prstGeom prst="rect">
            <a:avLst/>
          </a:prstGeom>
        </p:spPr>
      </p:pic>
      <p:pic>
        <p:nvPicPr>
          <p:cNvPr id="19" name="Picture 18"/>
          <p:cNvPicPr>
            <a:picLocks/>
          </p:cNvPicPr>
          <p:nvPr/>
        </p:nvPicPr>
        <p:blipFill rotWithShape="1">
          <a:blip r:embed="rId7" cstate="print">
            <a:extLst>
              <a:ext uri="{28A0092B-C50C-407E-A947-70E740481C1C}">
                <a14:useLocalDpi xmlns:a14="http://schemas.microsoft.com/office/drawing/2010/main" val="0"/>
              </a:ext>
            </a:extLst>
          </a:blip>
          <a:srcRect l="8159" t="2092" r="20142" b="1846"/>
          <a:stretch/>
        </p:blipFill>
        <p:spPr>
          <a:xfrm>
            <a:off x="6095310" y="3769319"/>
            <a:ext cx="2926080" cy="2560320"/>
          </a:xfrm>
          <a:prstGeom prst="rect">
            <a:avLst/>
          </a:prstGeom>
        </p:spPr>
      </p:pic>
      <p:sp>
        <p:nvSpPr>
          <p:cNvPr id="20" name="TextBox 19"/>
          <p:cNvSpPr txBox="1"/>
          <p:nvPr/>
        </p:nvSpPr>
        <p:spPr>
          <a:xfrm>
            <a:off x="2193932" y="5929529"/>
            <a:ext cx="823588" cy="400110"/>
          </a:xfrm>
          <a:prstGeom prst="rect">
            <a:avLst/>
          </a:prstGeom>
          <a:noFill/>
        </p:spPr>
        <p:txBody>
          <a:bodyPr wrap="square" rtlCol="0">
            <a:spAutoFit/>
          </a:bodyPr>
          <a:lstStyle/>
          <a:p>
            <a:pPr marL="3175" lvl="1" algn="r"/>
            <a:r>
              <a:rPr lang="en-US" sz="2000" b="1" dirty="0">
                <a:solidFill>
                  <a:srgbClr val="FFFF00"/>
                </a:solidFill>
              </a:rPr>
              <a:t>1988</a:t>
            </a:r>
          </a:p>
        </p:txBody>
      </p:sp>
      <p:sp>
        <p:nvSpPr>
          <p:cNvPr id="21" name="TextBox 20"/>
          <p:cNvSpPr txBox="1"/>
          <p:nvPr/>
        </p:nvSpPr>
        <p:spPr>
          <a:xfrm>
            <a:off x="5211452" y="5929529"/>
            <a:ext cx="823588" cy="400110"/>
          </a:xfrm>
          <a:prstGeom prst="rect">
            <a:avLst/>
          </a:prstGeom>
          <a:noFill/>
        </p:spPr>
        <p:txBody>
          <a:bodyPr wrap="square" rtlCol="0">
            <a:spAutoFit/>
          </a:bodyPr>
          <a:lstStyle/>
          <a:p>
            <a:pPr marL="3175" lvl="1" algn="r"/>
            <a:r>
              <a:rPr lang="en-US" sz="2000" b="1" dirty="0">
                <a:solidFill>
                  <a:srgbClr val="FFFF00"/>
                </a:solidFill>
              </a:rPr>
              <a:t>1999</a:t>
            </a:r>
          </a:p>
        </p:txBody>
      </p:sp>
      <p:sp>
        <p:nvSpPr>
          <p:cNvPr id="22" name="TextBox 21"/>
          <p:cNvSpPr txBox="1"/>
          <p:nvPr/>
        </p:nvSpPr>
        <p:spPr>
          <a:xfrm>
            <a:off x="8197802" y="5929529"/>
            <a:ext cx="823588" cy="400110"/>
          </a:xfrm>
          <a:prstGeom prst="rect">
            <a:avLst/>
          </a:prstGeom>
          <a:noFill/>
        </p:spPr>
        <p:txBody>
          <a:bodyPr wrap="square" rtlCol="0">
            <a:spAutoFit/>
          </a:bodyPr>
          <a:lstStyle/>
          <a:p>
            <a:pPr marL="3175" lvl="1" algn="r"/>
            <a:r>
              <a:rPr lang="en-US" sz="2000" b="1" dirty="0">
                <a:solidFill>
                  <a:srgbClr val="FFFF00"/>
                </a:solidFill>
              </a:rPr>
              <a:t>2009</a:t>
            </a:r>
          </a:p>
        </p:txBody>
      </p:sp>
      <p:pic>
        <p:nvPicPr>
          <p:cNvPr id="2" name="Picture 1"/>
          <p:cNvPicPr>
            <a:picLocks noChangeAspect="1"/>
          </p:cNvPicPr>
          <p:nvPr/>
        </p:nvPicPr>
        <p:blipFill>
          <a:blip r:embed="rId8"/>
          <a:stretch>
            <a:fillRect/>
          </a:stretch>
        </p:blipFill>
        <p:spPr>
          <a:xfrm>
            <a:off x="236220" y="682625"/>
            <a:ext cx="4549881" cy="711077"/>
          </a:xfrm>
          <a:prstGeom prst="rect">
            <a:avLst/>
          </a:prstGeom>
        </p:spPr>
      </p:pic>
      <p:pic>
        <p:nvPicPr>
          <p:cNvPr id="3" name="Picture 2"/>
          <p:cNvPicPr>
            <a:picLocks noChangeAspect="1"/>
          </p:cNvPicPr>
          <p:nvPr/>
        </p:nvPicPr>
        <p:blipFill>
          <a:blip r:embed="rId9"/>
          <a:stretch>
            <a:fillRect/>
          </a:stretch>
        </p:blipFill>
        <p:spPr>
          <a:xfrm>
            <a:off x="236220" y="1510399"/>
            <a:ext cx="4549881" cy="2095259"/>
          </a:xfrm>
          <a:prstGeom prst="rect">
            <a:avLst/>
          </a:prstGeom>
        </p:spPr>
      </p:pic>
      <p:pic>
        <p:nvPicPr>
          <p:cNvPr id="8" name="Picture 7"/>
          <p:cNvPicPr>
            <a:picLocks noChangeAspect="1"/>
          </p:cNvPicPr>
          <p:nvPr/>
        </p:nvPicPr>
        <p:blipFill>
          <a:blip r:embed="rId10"/>
          <a:stretch>
            <a:fillRect/>
          </a:stretch>
        </p:blipFill>
        <p:spPr>
          <a:xfrm>
            <a:off x="6419621" y="580260"/>
            <a:ext cx="2630783" cy="1951523"/>
          </a:xfrm>
          <a:prstGeom prst="rect">
            <a:avLst/>
          </a:prstGeom>
        </p:spPr>
      </p:pic>
      <p:pic>
        <p:nvPicPr>
          <p:cNvPr id="27" name="圖片 2"/>
          <p:cNvPicPr>
            <a:picLocks noChangeAspect="1"/>
          </p:cNvPicPr>
          <p:nvPr/>
        </p:nvPicPr>
        <p:blipFill rotWithShape="1">
          <a:blip r:embed="rId11" cstate="print">
            <a:extLst>
              <a:ext uri="{28A0092B-C50C-407E-A947-70E740481C1C}">
                <a14:useLocalDpi xmlns:a14="http://schemas.microsoft.com/office/drawing/2010/main" val="0"/>
              </a:ext>
            </a:extLst>
          </a:blip>
          <a:srcRect l="9805" t="12380" r="9458" b="17532"/>
          <a:stretch/>
        </p:blipFill>
        <p:spPr>
          <a:xfrm>
            <a:off x="4840740" y="1396435"/>
            <a:ext cx="2509140" cy="2178206"/>
          </a:xfrm>
          <a:prstGeom prst="rect">
            <a:avLst/>
          </a:prstGeom>
        </p:spPr>
      </p:pic>
    </p:spTree>
    <p:extLst>
      <p:ext uri="{BB962C8B-B14F-4D97-AF65-F5344CB8AC3E}">
        <p14:creationId xmlns:p14="http://schemas.microsoft.com/office/powerpoint/2010/main" val="40282867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9669" y="6409392"/>
            <a:ext cx="1340211" cy="37658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49085" y="6409392"/>
            <a:ext cx="1757114" cy="393192"/>
          </a:xfrm>
          <a:prstGeom prst="rect">
            <a:avLst/>
          </a:prstGeom>
        </p:spPr>
      </p:pic>
      <p:pic>
        <p:nvPicPr>
          <p:cNvPr id="6" name="Picture 5" descr="H:\Kam\Kevin Name Card\(IEES-logo_4C_h).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53350" y="6409392"/>
            <a:ext cx="1381062" cy="393192"/>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p:nvPr>
        </p:nvSpPr>
        <p:spPr>
          <a:xfrm>
            <a:off x="0" y="1"/>
            <a:ext cx="9144000" cy="517235"/>
          </a:xfrm>
          <a:solidFill>
            <a:srgbClr val="0070C0"/>
          </a:solidFill>
        </p:spPr>
        <p:txBody>
          <a:bodyPr>
            <a:normAutofit fontScale="90000"/>
          </a:bodyPr>
          <a:lstStyle/>
          <a:p>
            <a:pPr algn="ctr"/>
            <a:r>
              <a:rPr lang="en-US" sz="3200" b="1" dirty="0">
                <a:solidFill>
                  <a:srgbClr val="FFFF00"/>
                </a:solidFill>
                <a:latin typeface="+mn-lt"/>
              </a:rPr>
              <a:t>Daytime Air Temperature at 2m</a:t>
            </a:r>
          </a:p>
        </p:txBody>
      </p:sp>
      <p:sp>
        <p:nvSpPr>
          <p:cNvPr id="10" name="Slide Number Placeholder 9"/>
          <p:cNvSpPr>
            <a:spLocks noGrp="1"/>
          </p:cNvSpPr>
          <p:nvPr>
            <p:ph type="sldNum" sz="quarter" idx="12"/>
          </p:nvPr>
        </p:nvSpPr>
        <p:spPr>
          <a:xfrm>
            <a:off x="8669297" y="6561683"/>
            <a:ext cx="452005" cy="277845"/>
          </a:xfrm>
        </p:spPr>
        <p:txBody>
          <a:bodyPr/>
          <a:lstStyle/>
          <a:p>
            <a:fld id="{506256C1-4D19-4932-B1FB-C3CFD78BF9B8}" type="slidenum">
              <a:rPr lang="en-US" smtClean="0"/>
              <a:t>17</a:t>
            </a:fld>
            <a:endParaRPr lang="en-US" dirty="0"/>
          </a:p>
        </p:txBody>
      </p:sp>
      <p:sp>
        <p:nvSpPr>
          <p:cNvPr id="11" name="TextBox 10"/>
          <p:cNvSpPr txBox="1"/>
          <p:nvPr/>
        </p:nvSpPr>
        <p:spPr>
          <a:xfrm>
            <a:off x="92885" y="6534177"/>
            <a:ext cx="3952730" cy="276999"/>
          </a:xfrm>
          <a:prstGeom prst="rect">
            <a:avLst/>
          </a:prstGeom>
          <a:noFill/>
        </p:spPr>
        <p:txBody>
          <a:bodyPr wrap="square" rtlCol="0">
            <a:spAutoFit/>
          </a:bodyPr>
          <a:lstStyle/>
          <a:p>
            <a:r>
              <a:rPr lang="en-US" sz="1200" b="1" dirty="0">
                <a:solidFill>
                  <a:schemeClr val="bg1">
                    <a:lumMod val="65000"/>
                  </a:schemeClr>
                </a:solidFill>
              </a:rPr>
              <a:t>SURFEX Users’ Workshop, Toulouse, 20170228</a:t>
            </a:r>
          </a:p>
        </p:txBody>
      </p:sp>
      <p:pic>
        <p:nvPicPr>
          <p:cNvPr id="23" name="圖片 3"/>
          <p:cNvPicPr>
            <a:picLocks noChangeAspect="1"/>
          </p:cNvPicPr>
          <p:nvPr/>
        </p:nvPicPr>
        <p:blipFill rotWithShape="1">
          <a:blip r:embed="rId5" cstate="print">
            <a:extLst>
              <a:ext uri="{28A0092B-C50C-407E-A947-70E740481C1C}">
                <a14:useLocalDpi xmlns:a14="http://schemas.microsoft.com/office/drawing/2010/main" val="0"/>
              </a:ext>
            </a:extLst>
          </a:blip>
          <a:srcRect l="17150" t="10828" r="9529" b="31339"/>
          <a:stretch/>
        </p:blipFill>
        <p:spPr>
          <a:xfrm>
            <a:off x="4573674" y="544269"/>
            <a:ext cx="3477846" cy="2712892"/>
          </a:xfrm>
          <a:prstGeom prst="rect">
            <a:avLst/>
          </a:prstGeom>
        </p:spPr>
      </p:pic>
      <p:pic>
        <p:nvPicPr>
          <p:cNvPr id="26" name="圖片 3"/>
          <p:cNvPicPr>
            <a:picLocks noChangeAspect="1"/>
          </p:cNvPicPr>
          <p:nvPr/>
        </p:nvPicPr>
        <p:blipFill rotWithShape="1">
          <a:blip r:embed="rId6" cstate="print">
            <a:extLst>
              <a:ext uri="{28A0092B-C50C-407E-A947-70E740481C1C}">
                <a14:useLocalDpi xmlns:a14="http://schemas.microsoft.com/office/drawing/2010/main" val="0"/>
              </a:ext>
            </a:extLst>
          </a:blip>
          <a:srcRect l="16667" t="10828" r="9259" b="31339"/>
          <a:stretch/>
        </p:blipFill>
        <p:spPr>
          <a:xfrm>
            <a:off x="1098954" y="544269"/>
            <a:ext cx="3474720" cy="2712892"/>
          </a:xfrm>
          <a:prstGeom prst="rect">
            <a:avLst/>
          </a:prstGeom>
        </p:spPr>
      </p:pic>
      <p:pic>
        <p:nvPicPr>
          <p:cNvPr id="28" name="圖片 1"/>
          <p:cNvPicPr>
            <a:picLocks noChangeAspect="1"/>
          </p:cNvPicPr>
          <p:nvPr/>
        </p:nvPicPr>
        <p:blipFill rotWithShape="1">
          <a:blip r:embed="rId7" cstate="print">
            <a:extLst>
              <a:ext uri="{28A0092B-C50C-407E-A947-70E740481C1C}">
                <a14:useLocalDpi xmlns:a14="http://schemas.microsoft.com/office/drawing/2010/main" val="0"/>
              </a:ext>
            </a:extLst>
          </a:blip>
          <a:srcRect l="17079" t="11456" r="9600" b="20684"/>
          <a:stretch/>
        </p:blipFill>
        <p:spPr>
          <a:xfrm>
            <a:off x="4573674" y="3246103"/>
            <a:ext cx="3474720" cy="3163289"/>
          </a:xfrm>
          <a:prstGeom prst="rect">
            <a:avLst/>
          </a:prstGeom>
        </p:spPr>
      </p:pic>
      <p:pic>
        <p:nvPicPr>
          <p:cNvPr id="29" name="圖片 1"/>
          <p:cNvPicPr>
            <a:picLocks noChangeAspect="1"/>
          </p:cNvPicPr>
          <p:nvPr/>
        </p:nvPicPr>
        <p:blipFill rotWithShape="1">
          <a:blip r:embed="rId8" cstate="print">
            <a:extLst>
              <a:ext uri="{28A0092B-C50C-407E-A947-70E740481C1C}">
                <a14:useLocalDpi xmlns:a14="http://schemas.microsoft.com/office/drawing/2010/main" val="0"/>
              </a:ext>
            </a:extLst>
          </a:blip>
          <a:srcRect l="16530" t="10827" r="9330" b="20475"/>
          <a:stretch/>
        </p:blipFill>
        <p:spPr>
          <a:xfrm>
            <a:off x="1098954" y="3204613"/>
            <a:ext cx="3474720" cy="3219675"/>
          </a:xfrm>
          <a:prstGeom prst="rect">
            <a:avLst/>
          </a:prstGeom>
        </p:spPr>
      </p:pic>
      <p:sp>
        <p:nvSpPr>
          <p:cNvPr id="20" name="TextBox 19"/>
          <p:cNvSpPr txBox="1"/>
          <p:nvPr/>
        </p:nvSpPr>
        <p:spPr>
          <a:xfrm>
            <a:off x="3748412" y="2800757"/>
            <a:ext cx="823588" cy="400110"/>
          </a:xfrm>
          <a:prstGeom prst="rect">
            <a:avLst/>
          </a:prstGeom>
          <a:noFill/>
        </p:spPr>
        <p:txBody>
          <a:bodyPr wrap="square" rtlCol="0">
            <a:spAutoFit/>
          </a:bodyPr>
          <a:lstStyle/>
          <a:p>
            <a:pPr marL="3175" lvl="1" algn="r"/>
            <a:r>
              <a:rPr lang="en-US" sz="2000" b="1" dirty="0"/>
              <a:t>June</a:t>
            </a:r>
          </a:p>
        </p:txBody>
      </p:sp>
      <p:sp>
        <p:nvSpPr>
          <p:cNvPr id="30" name="TextBox 29"/>
          <p:cNvSpPr txBox="1"/>
          <p:nvPr/>
        </p:nvSpPr>
        <p:spPr>
          <a:xfrm>
            <a:off x="3737291" y="5457355"/>
            <a:ext cx="823588" cy="400110"/>
          </a:xfrm>
          <a:prstGeom prst="rect">
            <a:avLst/>
          </a:prstGeom>
          <a:noFill/>
        </p:spPr>
        <p:txBody>
          <a:bodyPr wrap="square" rtlCol="0">
            <a:spAutoFit/>
          </a:bodyPr>
          <a:lstStyle/>
          <a:p>
            <a:pPr marL="3175" lvl="1" algn="r"/>
            <a:r>
              <a:rPr lang="en-US" sz="2000" b="1" dirty="0"/>
              <a:t>June</a:t>
            </a:r>
          </a:p>
        </p:txBody>
      </p:sp>
      <p:sp>
        <p:nvSpPr>
          <p:cNvPr id="31" name="TextBox 30"/>
          <p:cNvSpPr txBox="1"/>
          <p:nvPr/>
        </p:nvSpPr>
        <p:spPr>
          <a:xfrm>
            <a:off x="7221458" y="2794735"/>
            <a:ext cx="823588" cy="400110"/>
          </a:xfrm>
          <a:prstGeom prst="rect">
            <a:avLst/>
          </a:prstGeom>
          <a:noFill/>
        </p:spPr>
        <p:txBody>
          <a:bodyPr wrap="square" rtlCol="0">
            <a:spAutoFit/>
          </a:bodyPr>
          <a:lstStyle/>
          <a:p>
            <a:pPr marL="3175" lvl="1" algn="r"/>
            <a:r>
              <a:rPr lang="en-US" sz="2000" b="1" dirty="0"/>
              <a:t>July</a:t>
            </a:r>
          </a:p>
        </p:txBody>
      </p:sp>
      <p:sp>
        <p:nvSpPr>
          <p:cNvPr id="32" name="TextBox 31"/>
          <p:cNvSpPr txBox="1"/>
          <p:nvPr/>
        </p:nvSpPr>
        <p:spPr>
          <a:xfrm>
            <a:off x="7227932" y="5457355"/>
            <a:ext cx="823588" cy="400110"/>
          </a:xfrm>
          <a:prstGeom prst="rect">
            <a:avLst/>
          </a:prstGeom>
          <a:noFill/>
        </p:spPr>
        <p:txBody>
          <a:bodyPr wrap="square" rtlCol="0">
            <a:spAutoFit/>
          </a:bodyPr>
          <a:lstStyle/>
          <a:p>
            <a:pPr marL="3175" lvl="1" algn="r"/>
            <a:r>
              <a:rPr lang="en-US" sz="2000" b="1" dirty="0"/>
              <a:t>July</a:t>
            </a:r>
          </a:p>
        </p:txBody>
      </p:sp>
      <p:sp>
        <p:nvSpPr>
          <p:cNvPr id="33" name="文字方塊 12"/>
          <p:cNvSpPr txBox="1"/>
          <p:nvPr/>
        </p:nvSpPr>
        <p:spPr>
          <a:xfrm rot="16200000">
            <a:off x="135680" y="1660869"/>
            <a:ext cx="1524000" cy="400110"/>
          </a:xfrm>
          <a:prstGeom prst="rect">
            <a:avLst/>
          </a:prstGeom>
          <a:noFill/>
        </p:spPr>
        <p:txBody>
          <a:bodyPr wrap="square" rtlCol="0">
            <a:spAutoFit/>
          </a:bodyPr>
          <a:lstStyle/>
          <a:p>
            <a:pPr algn="ctr"/>
            <a:r>
              <a:rPr lang="en-US" altLang="zh-HK" sz="2000" b="1" dirty="0"/>
              <a:t>1988</a:t>
            </a:r>
            <a:endParaRPr lang="zh-HK" altLang="en-US" sz="2000" b="1" dirty="0"/>
          </a:p>
        </p:txBody>
      </p:sp>
      <p:sp>
        <p:nvSpPr>
          <p:cNvPr id="34" name="文字方塊 13"/>
          <p:cNvSpPr txBox="1"/>
          <p:nvPr/>
        </p:nvSpPr>
        <p:spPr>
          <a:xfrm rot="16200000">
            <a:off x="135680" y="4321213"/>
            <a:ext cx="1524000" cy="400110"/>
          </a:xfrm>
          <a:prstGeom prst="rect">
            <a:avLst/>
          </a:prstGeom>
          <a:noFill/>
        </p:spPr>
        <p:txBody>
          <a:bodyPr wrap="square" rtlCol="0">
            <a:spAutoFit/>
          </a:bodyPr>
          <a:lstStyle/>
          <a:p>
            <a:pPr algn="ctr"/>
            <a:r>
              <a:rPr lang="en-US" altLang="zh-TW" sz="2000" b="1" dirty="0"/>
              <a:t>2010</a:t>
            </a:r>
            <a:endParaRPr lang="zh-HK" altLang="en-US" b="1" dirty="0"/>
          </a:p>
        </p:txBody>
      </p:sp>
    </p:spTree>
    <p:extLst>
      <p:ext uri="{BB962C8B-B14F-4D97-AF65-F5344CB8AC3E}">
        <p14:creationId xmlns:p14="http://schemas.microsoft.com/office/powerpoint/2010/main" val="25707150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圖片 1"/>
          <p:cNvPicPr>
            <a:picLocks noChangeAspect="1"/>
          </p:cNvPicPr>
          <p:nvPr/>
        </p:nvPicPr>
        <p:blipFill rotWithShape="1">
          <a:blip r:embed="rId2" cstate="print">
            <a:extLst>
              <a:ext uri="{28A0092B-C50C-407E-A947-70E740481C1C}">
                <a14:useLocalDpi xmlns:a14="http://schemas.microsoft.com/office/drawing/2010/main" val="0"/>
              </a:ext>
            </a:extLst>
          </a:blip>
          <a:srcRect l="17361" t="10797" r="9345" b="33234"/>
          <a:stretch/>
        </p:blipFill>
        <p:spPr>
          <a:xfrm>
            <a:off x="1136596" y="543498"/>
            <a:ext cx="3433952" cy="2634082"/>
          </a:xfrm>
          <a:prstGeom prst="rect">
            <a:avLst/>
          </a:prstGeom>
        </p:spPr>
      </p:pic>
      <p:pic>
        <p:nvPicPr>
          <p:cNvPr id="27" name="圖片 1"/>
          <p:cNvPicPr>
            <a:picLocks noChangeAspect="1"/>
          </p:cNvPicPr>
          <p:nvPr/>
        </p:nvPicPr>
        <p:blipFill rotWithShape="1">
          <a:blip r:embed="rId3" cstate="print">
            <a:extLst>
              <a:ext uri="{28A0092B-C50C-407E-A947-70E740481C1C}">
                <a14:useLocalDpi xmlns:a14="http://schemas.microsoft.com/office/drawing/2010/main" val="0"/>
              </a:ext>
            </a:extLst>
          </a:blip>
          <a:srcRect l="17069" t="11016" r="9934" b="20507"/>
          <a:stretch/>
        </p:blipFill>
        <p:spPr>
          <a:xfrm>
            <a:off x="4570548" y="3209740"/>
            <a:ext cx="3452256" cy="3210709"/>
          </a:xfrm>
          <a:prstGeom prst="rect">
            <a:avLst/>
          </a:prstGeom>
        </p:spPr>
      </p:pic>
      <p:pic>
        <p:nvPicPr>
          <p:cNvPr id="25" name="圖片 1"/>
          <p:cNvPicPr>
            <a:picLocks noChangeAspect="1"/>
          </p:cNvPicPr>
          <p:nvPr/>
        </p:nvPicPr>
        <p:blipFill rotWithShape="1">
          <a:blip r:embed="rId4" cstate="print">
            <a:extLst>
              <a:ext uri="{28A0092B-C50C-407E-A947-70E740481C1C}">
                <a14:useLocalDpi xmlns:a14="http://schemas.microsoft.com/office/drawing/2010/main" val="0"/>
              </a:ext>
            </a:extLst>
          </a:blip>
          <a:srcRect l="17062" t="10683" r="9347" b="31899"/>
          <a:stretch/>
        </p:blipFill>
        <p:spPr>
          <a:xfrm>
            <a:off x="4560879" y="534843"/>
            <a:ext cx="3474720" cy="2696364"/>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09669" y="6409392"/>
            <a:ext cx="1340211" cy="376589"/>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49085" y="6409392"/>
            <a:ext cx="1757114" cy="393192"/>
          </a:xfrm>
          <a:prstGeom prst="rect">
            <a:avLst/>
          </a:prstGeom>
        </p:spPr>
      </p:pic>
      <p:pic>
        <p:nvPicPr>
          <p:cNvPr id="6" name="Picture 5" descr="H:\Kam\Kevin Name Card\(IEES-logo_4C_h).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53350" y="6409392"/>
            <a:ext cx="1381062" cy="393192"/>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p:nvPr>
        </p:nvSpPr>
        <p:spPr>
          <a:xfrm>
            <a:off x="0" y="1"/>
            <a:ext cx="9144000" cy="517235"/>
          </a:xfrm>
          <a:solidFill>
            <a:srgbClr val="0070C0"/>
          </a:solidFill>
        </p:spPr>
        <p:txBody>
          <a:bodyPr>
            <a:normAutofit fontScale="90000"/>
          </a:bodyPr>
          <a:lstStyle/>
          <a:p>
            <a:pPr algn="ctr"/>
            <a:r>
              <a:rPr lang="en-US" sz="3200" b="1" dirty="0">
                <a:solidFill>
                  <a:srgbClr val="FFFF00"/>
                </a:solidFill>
                <a:latin typeface="+mn-lt"/>
              </a:rPr>
              <a:t>Night-time Air Temperature at 2m</a:t>
            </a:r>
          </a:p>
        </p:txBody>
      </p:sp>
      <p:sp>
        <p:nvSpPr>
          <p:cNvPr id="10" name="Slide Number Placeholder 9"/>
          <p:cNvSpPr>
            <a:spLocks noGrp="1"/>
          </p:cNvSpPr>
          <p:nvPr>
            <p:ph type="sldNum" sz="quarter" idx="12"/>
          </p:nvPr>
        </p:nvSpPr>
        <p:spPr>
          <a:xfrm>
            <a:off x="8669297" y="6561683"/>
            <a:ext cx="452005" cy="277845"/>
          </a:xfrm>
        </p:spPr>
        <p:txBody>
          <a:bodyPr/>
          <a:lstStyle/>
          <a:p>
            <a:fld id="{506256C1-4D19-4932-B1FB-C3CFD78BF9B8}" type="slidenum">
              <a:rPr lang="en-US" smtClean="0"/>
              <a:t>18</a:t>
            </a:fld>
            <a:endParaRPr lang="en-US" dirty="0"/>
          </a:p>
        </p:txBody>
      </p:sp>
      <p:sp>
        <p:nvSpPr>
          <p:cNvPr id="11" name="TextBox 10"/>
          <p:cNvSpPr txBox="1"/>
          <p:nvPr/>
        </p:nvSpPr>
        <p:spPr>
          <a:xfrm>
            <a:off x="92885" y="6534177"/>
            <a:ext cx="3952730" cy="276999"/>
          </a:xfrm>
          <a:prstGeom prst="rect">
            <a:avLst/>
          </a:prstGeom>
          <a:noFill/>
        </p:spPr>
        <p:txBody>
          <a:bodyPr wrap="square" rtlCol="0">
            <a:spAutoFit/>
          </a:bodyPr>
          <a:lstStyle/>
          <a:p>
            <a:r>
              <a:rPr lang="en-US" sz="1200" b="1" dirty="0">
                <a:solidFill>
                  <a:schemeClr val="bg1">
                    <a:lumMod val="65000"/>
                  </a:schemeClr>
                </a:solidFill>
              </a:rPr>
              <a:t>SURFEX Users’ Workshop, Toulouse, 20170228</a:t>
            </a:r>
          </a:p>
        </p:txBody>
      </p:sp>
      <p:pic>
        <p:nvPicPr>
          <p:cNvPr id="29" name="圖片 1"/>
          <p:cNvPicPr>
            <a:picLocks noChangeAspect="1"/>
          </p:cNvPicPr>
          <p:nvPr/>
        </p:nvPicPr>
        <p:blipFill rotWithShape="1">
          <a:blip r:embed="rId8" cstate="print">
            <a:extLst>
              <a:ext uri="{28A0092B-C50C-407E-A947-70E740481C1C}">
                <a14:useLocalDpi xmlns:a14="http://schemas.microsoft.com/office/drawing/2010/main" val="0"/>
              </a:ext>
            </a:extLst>
          </a:blip>
          <a:srcRect l="16530" t="10827" r="9330" b="20475"/>
          <a:stretch/>
        </p:blipFill>
        <p:spPr>
          <a:xfrm>
            <a:off x="1098954" y="3204613"/>
            <a:ext cx="3474720" cy="3219675"/>
          </a:xfrm>
          <a:prstGeom prst="rect">
            <a:avLst/>
          </a:prstGeom>
        </p:spPr>
      </p:pic>
      <p:sp>
        <p:nvSpPr>
          <p:cNvPr id="20" name="TextBox 19"/>
          <p:cNvSpPr txBox="1"/>
          <p:nvPr/>
        </p:nvSpPr>
        <p:spPr>
          <a:xfrm>
            <a:off x="3748412" y="2800757"/>
            <a:ext cx="823588" cy="400110"/>
          </a:xfrm>
          <a:prstGeom prst="rect">
            <a:avLst/>
          </a:prstGeom>
          <a:noFill/>
        </p:spPr>
        <p:txBody>
          <a:bodyPr wrap="square" rtlCol="0">
            <a:spAutoFit/>
          </a:bodyPr>
          <a:lstStyle/>
          <a:p>
            <a:pPr marL="3175" lvl="1" algn="r"/>
            <a:r>
              <a:rPr lang="en-US" sz="2000" b="1" dirty="0"/>
              <a:t>June</a:t>
            </a:r>
          </a:p>
        </p:txBody>
      </p:sp>
      <p:sp>
        <p:nvSpPr>
          <p:cNvPr id="31" name="TextBox 30"/>
          <p:cNvSpPr txBox="1"/>
          <p:nvPr/>
        </p:nvSpPr>
        <p:spPr>
          <a:xfrm>
            <a:off x="7221458" y="2794735"/>
            <a:ext cx="823588" cy="400110"/>
          </a:xfrm>
          <a:prstGeom prst="rect">
            <a:avLst/>
          </a:prstGeom>
          <a:noFill/>
        </p:spPr>
        <p:txBody>
          <a:bodyPr wrap="square" rtlCol="0">
            <a:spAutoFit/>
          </a:bodyPr>
          <a:lstStyle/>
          <a:p>
            <a:pPr marL="3175" lvl="1" algn="r"/>
            <a:r>
              <a:rPr lang="en-US" sz="2000" b="1" dirty="0"/>
              <a:t>July</a:t>
            </a:r>
          </a:p>
        </p:txBody>
      </p:sp>
      <p:sp>
        <p:nvSpPr>
          <p:cNvPr id="32" name="TextBox 31"/>
          <p:cNvSpPr txBox="1"/>
          <p:nvPr/>
        </p:nvSpPr>
        <p:spPr>
          <a:xfrm>
            <a:off x="7227932" y="5457355"/>
            <a:ext cx="823588" cy="400110"/>
          </a:xfrm>
          <a:prstGeom prst="rect">
            <a:avLst/>
          </a:prstGeom>
          <a:noFill/>
        </p:spPr>
        <p:txBody>
          <a:bodyPr wrap="square" rtlCol="0">
            <a:spAutoFit/>
          </a:bodyPr>
          <a:lstStyle/>
          <a:p>
            <a:pPr marL="3175" lvl="1" algn="r"/>
            <a:r>
              <a:rPr lang="en-US" sz="2000" b="1" dirty="0"/>
              <a:t>July</a:t>
            </a:r>
          </a:p>
        </p:txBody>
      </p:sp>
      <p:sp>
        <p:nvSpPr>
          <p:cNvPr id="33" name="文字方塊 12"/>
          <p:cNvSpPr txBox="1"/>
          <p:nvPr/>
        </p:nvSpPr>
        <p:spPr>
          <a:xfrm rot="16200000">
            <a:off x="135680" y="1660869"/>
            <a:ext cx="1524000" cy="400110"/>
          </a:xfrm>
          <a:prstGeom prst="rect">
            <a:avLst/>
          </a:prstGeom>
          <a:noFill/>
        </p:spPr>
        <p:txBody>
          <a:bodyPr wrap="square" rtlCol="0">
            <a:spAutoFit/>
          </a:bodyPr>
          <a:lstStyle/>
          <a:p>
            <a:pPr algn="ctr"/>
            <a:r>
              <a:rPr lang="en-US" altLang="zh-HK" sz="2000" b="1" dirty="0"/>
              <a:t>1988</a:t>
            </a:r>
            <a:endParaRPr lang="zh-HK" altLang="en-US" sz="2000" b="1" dirty="0"/>
          </a:p>
        </p:txBody>
      </p:sp>
      <p:sp>
        <p:nvSpPr>
          <p:cNvPr id="34" name="文字方塊 13"/>
          <p:cNvSpPr txBox="1"/>
          <p:nvPr/>
        </p:nvSpPr>
        <p:spPr>
          <a:xfrm rot="16200000">
            <a:off x="135680" y="4321213"/>
            <a:ext cx="1524000" cy="400110"/>
          </a:xfrm>
          <a:prstGeom prst="rect">
            <a:avLst/>
          </a:prstGeom>
          <a:noFill/>
        </p:spPr>
        <p:txBody>
          <a:bodyPr wrap="square" rtlCol="0">
            <a:spAutoFit/>
          </a:bodyPr>
          <a:lstStyle/>
          <a:p>
            <a:pPr algn="ctr"/>
            <a:r>
              <a:rPr lang="en-US" altLang="zh-TW" sz="2000" b="1" dirty="0"/>
              <a:t>2010</a:t>
            </a:r>
            <a:endParaRPr lang="zh-HK" altLang="en-US" b="1" dirty="0"/>
          </a:p>
        </p:txBody>
      </p:sp>
      <p:pic>
        <p:nvPicPr>
          <p:cNvPr id="36" name="圖片 1"/>
          <p:cNvPicPr>
            <a:picLocks noChangeAspect="1"/>
          </p:cNvPicPr>
          <p:nvPr/>
        </p:nvPicPr>
        <p:blipFill rotWithShape="1">
          <a:blip r:embed="rId9" cstate="print">
            <a:extLst>
              <a:ext uri="{28A0092B-C50C-407E-A947-70E740481C1C}">
                <a14:useLocalDpi xmlns:a14="http://schemas.microsoft.com/office/drawing/2010/main" val="0"/>
              </a:ext>
            </a:extLst>
          </a:blip>
          <a:srcRect l="16765" t="11276" r="9716" b="24388"/>
          <a:stretch/>
        </p:blipFill>
        <p:spPr>
          <a:xfrm>
            <a:off x="1119395" y="3227899"/>
            <a:ext cx="3431673" cy="3006646"/>
          </a:xfrm>
          <a:prstGeom prst="rect">
            <a:avLst/>
          </a:prstGeom>
        </p:spPr>
      </p:pic>
      <p:sp>
        <p:nvSpPr>
          <p:cNvPr id="30" name="TextBox 29"/>
          <p:cNvSpPr txBox="1"/>
          <p:nvPr/>
        </p:nvSpPr>
        <p:spPr>
          <a:xfrm>
            <a:off x="3737291" y="5457355"/>
            <a:ext cx="823588" cy="400110"/>
          </a:xfrm>
          <a:prstGeom prst="rect">
            <a:avLst/>
          </a:prstGeom>
          <a:noFill/>
        </p:spPr>
        <p:txBody>
          <a:bodyPr wrap="square" rtlCol="0">
            <a:spAutoFit/>
          </a:bodyPr>
          <a:lstStyle/>
          <a:p>
            <a:pPr marL="3175" lvl="1" algn="r"/>
            <a:r>
              <a:rPr lang="en-US" sz="2000" b="1" dirty="0"/>
              <a:t>June</a:t>
            </a:r>
          </a:p>
        </p:txBody>
      </p:sp>
    </p:spTree>
    <p:extLst>
      <p:ext uri="{BB962C8B-B14F-4D97-AF65-F5344CB8AC3E}">
        <p14:creationId xmlns:p14="http://schemas.microsoft.com/office/powerpoint/2010/main" val="5644425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圖片 1"/>
          <p:cNvPicPr>
            <a:picLocks noChangeAspect="1"/>
          </p:cNvPicPr>
          <p:nvPr/>
        </p:nvPicPr>
        <p:blipFill rotWithShape="1">
          <a:blip r:embed="rId2" cstate="print">
            <a:extLst>
              <a:ext uri="{28A0092B-C50C-407E-A947-70E740481C1C}">
                <a14:useLocalDpi xmlns:a14="http://schemas.microsoft.com/office/drawing/2010/main" val="0"/>
              </a:ext>
            </a:extLst>
          </a:blip>
          <a:srcRect l="18100" t="11748" r="10972" b="31053"/>
          <a:stretch/>
        </p:blipFill>
        <p:spPr>
          <a:xfrm>
            <a:off x="4609407" y="589200"/>
            <a:ext cx="3385423" cy="2685476"/>
          </a:xfrm>
          <a:prstGeom prst="rect">
            <a:avLst/>
          </a:prstGeom>
        </p:spPr>
      </p:pic>
      <p:pic>
        <p:nvPicPr>
          <p:cNvPr id="26" name="圖片 1"/>
          <p:cNvPicPr>
            <a:picLocks noChangeAspect="1"/>
          </p:cNvPicPr>
          <p:nvPr/>
        </p:nvPicPr>
        <p:blipFill rotWithShape="1">
          <a:blip r:embed="rId3" cstate="print">
            <a:extLst>
              <a:ext uri="{28A0092B-C50C-407E-A947-70E740481C1C}">
                <a14:useLocalDpi xmlns:a14="http://schemas.microsoft.com/office/drawing/2010/main" val="0"/>
              </a:ext>
            </a:extLst>
          </a:blip>
          <a:srcRect l="18090" t="10550" r="10983" b="32251"/>
          <a:stretch/>
        </p:blipFill>
        <p:spPr>
          <a:xfrm>
            <a:off x="1175346" y="545667"/>
            <a:ext cx="3344986" cy="2682042"/>
          </a:xfrm>
          <a:prstGeom prst="rect">
            <a:avLst/>
          </a:prstGeom>
        </p:spPr>
      </p:pic>
      <p:pic>
        <p:nvPicPr>
          <p:cNvPr id="37" name="圖片 1"/>
          <p:cNvPicPr>
            <a:picLocks noChangeAspect="1"/>
          </p:cNvPicPr>
          <p:nvPr/>
        </p:nvPicPr>
        <p:blipFill rotWithShape="1">
          <a:blip r:embed="rId4" cstate="print">
            <a:extLst>
              <a:ext uri="{28A0092B-C50C-407E-A947-70E740481C1C}">
                <a14:useLocalDpi xmlns:a14="http://schemas.microsoft.com/office/drawing/2010/main" val="0"/>
              </a:ext>
            </a:extLst>
          </a:blip>
          <a:srcRect l="18305" t="11265" r="10768" b="22384"/>
          <a:stretch/>
        </p:blipFill>
        <p:spPr>
          <a:xfrm>
            <a:off x="1186810" y="3222219"/>
            <a:ext cx="3333522" cy="3118458"/>
          </a:xfrm>
          <a:prstGeom prst="rect">
            <a:avLst/>
          </a:prstGeom>
        </p:spPr>
      </p:pic>
      <p:pic>
        <p:nvPicPr>
          <p:cNvPr id="28" name="圖片 1"/>
          <p:cNvPicPr>
            <a:picLocks noChangeAspect="1"/>
          </p:cNvPicPr>
          <p:nvPr/>
        </p:nvPicPr>
        <p:blipFill rotWithShape="1">
          <a:blip r:embed="rId5" cstate="print">
            <a:extLst>
              <a:ext uri="{28A0092B-C50C-407E-A947-70E740481C1C}">
                <a14:useLocalDpi xmlns:a14="http://schemas.microsoft.com/office/drawing/2010/main" val="0"/>
              </a:ext>
            </a:extLst>
          </a:blip>
          <a:srcRect l="17098" t="11322" r="11007" b="21184"/>
          <a:stretch/>
        </p:blipFill>
        <p:spPr>
          <a:xfrm>
            <a:off x="4574106" y="3227709"/>
            <a:ext cx="3424585" cy="3144739"/>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09669" y="6409392"/>
            <a:ext cx="1340211" cy="376589"/>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49085" y="6409392"/>
            <a:ext cx="1757114" cy="393192"/>
          </a:xfrm>
          <a:prstGeom prst="rect">
            <a:avLst/>
          </a:prstGeom>
        </p:spPr>
      </p:pic>
      <p:pic>
        <p:nvPicPr>
          <p:cNvPr id="6" name="Picture 5" descr="H:\Kam\Kevin Name Card\(IEES-logo_4C_h).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453350" y="6409392"/>
            <a:ext cx="1381062" cy="393192"/>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p:nvPr>
        </p:nvSpPr>
        <p:spPr>
          <a:xfrm>
            <a:off x="0" y="1"/>
            <a:ext cx="9144000" cy="517235"/>
          </a:xfrm>
          <a:solidFill>
            <a:srgbClr val="0070C0"/>
          </a:solidFill>
        </p:spPr>
        <p:txBody>
          <a:bodyPr>
            <a:normAutofit fontScale="90000"/>
          </a:bodyPr>
          <a:lstStyle/>
          <a:p>
            <a:pPr algn="ctr"/>
            <a:r>
              <a:rPr lang="en-US" sz="3200" b="1" dirty="0">
                <a:solidFill>
                  <a:srgbClr val="FFFF00"/>
                </a:solidFill>
                <a:latin typeface="+mn-lt"/>
              </a:rPr>
              <a:t>Daytime Wind Speed at 10m</a:t>
            </a:r>
          </a:p>
        </p:txBody>
      </p:sp>
      <p:sp>
        <p:nvSpPr>
          <p:cNvPr id="10" name="Slide Number Placeholder 9"/>
          <p:cNvSpPr>
            <a:spLocks noGrp="1"/>
          </p:cNvSpPr>
          <p:nvPr>
            <p:ph type="sldNum" sz="quarter" idx="12"/>
          </p:nvPr>
        </p:nvSpPr>
        <p:spPr>
          <a:xfrm>
            <a:off x="8669297" y="6561683"/>
            <a:ext cx="452005" cy="277845"/>
          </a:xfrm>
        </p:spPr>
        <p:txBody>
          <a:bodyPr/>
          <a:lstStyle/>
          <a:p>
            <a:fld id="{506256C1-4D19-4932-B1FB-C3CFD78BF9B8}" type="slidenum">
              <a:rPr lang="en-US" smtClean="0"/>
              <a:t>19</a:t>
            </a:fld>
            <a:endParaRPr lang="en-US" dirty="0"/>
          </a:p>
        </p:txBody>
      </p:sp>
      <p:sp>
        <p:nvSpPr>
          <p:cNvPr id="11" name="TextBox 10"/>
          <p:cNvSpPr txBox="1"/>
          <p:nvPr/>
        </p:nvSpPr>
        <p:spPr>
          <a:xfrm>
            <a:off x="92885" y="6534177"/>
            <a:ext cx="3952730" cy="276999"/>
          </a:xfrm>
          <a:prstGeom prst="rect">
            <a:avLst/>
          </a:prstGeom>
          <a:noFill/>
        </p:spPr>
        <p:txBody>
          <a:bodyPr wrap="square" rtlCol="0">
            <a:spAutoFit/>
          </a:bodyPr>
          <a:lstStyle/>
          <a:p>
            <a:r>
              <a:rPr lang="en-US" sz="1200" b="1" dirty="0">
                <a:solidFill>
                  <a:schemeClr val="bg1">
                    <a:lumMod val="65000"/>
                  </a:schemeClr>
                </a:solidFill>
              </a:rPr>
              <a:t>SURFEX Users’ Workshop, Toulouse, 20170228</a:t>
            </a:r>
          </a:p>
        </p:txBody>
      </p:sp>
      <p:sp>
        <p:nvSpPr>
          <p:cNvPr id="20" name="TextBox 19"/>
          <p:cNvSpPr txBox="1"/>
          <p:nvPr/>
        </p:nvSpPr>
        <p:spPr>
          <a:xfrm>
            <a:off x="3748412" y="2800757"/>
            <a:ext cx="823588" cy="400110"/>
          </a:xfrm>
          <a:prstGeom prst="rect">
            <a:avLst/>
          </a:prstGeom>
          <a:noFill/>
        </p:spPr>
        <p:txBody>
          <a:bodyPr wrap="square" rtlCol="0">
            <a:spAutoFit/>
          </a:bodyPr>
          <a:lstStyle/>
          <a:p>
            <a:pPr marL="3175" lvl="1" algn="r"/>
            <a:r>
              <a:rPr lang="en-US" sz="2000" b="1" dirty="0"/>
              <a:t>June</a:t>
            </a:r>
          </a:p>
        </p:txBody>
      </p:sp>
      <p:sp>
        <p:nvSpPr>
          <p:cNvPr id="31" name="TextBox 30"/>
          <p:cNvSpPr txBox="1"/>
          <p:nvPr/>
        </p:nvSpPr>
        <p:spPr>
          <a:xfrm>
            <a:off x="7221458" y="2794735"/>
            <a:ext cx="823588" cy="400110"/>
          </a:xfrm>
          <a:prstGeom prst="rect">
            <a:avLst/>
          </a:prstGeom>
          <a:noFill/>
        </p:spPr>
        <p:txBody>
          <a:bodyPr wrap="square" rtlCol="0">
            <a:spAutoFit/>
          </a:bodyPr>
          <a:lstStyle/>
          <a:p>
            <a:pPr marL="3175" lvl="1" algn="r"/>
            <a:r>
              <a:rPr lang="en-US" sz="2000" b="1" dirty="0"/>
              <a:t>July</a:t>
            </a:r>
          </a:p>
        </p:txBody>
      </p:sp>
      <p:sp>
        <p:nvSpPr>
          <p:cNvPr id="32" name="TextBox 31"/>
          <p:cNvSpPr txBox="1"/>
          <p:nvPr/>
        </p:nvSpPr>
        <p:spPr>
          <a:xfrm>
            <a:off x="7227932" y="5457355"/>
            <a:ext cx="823588" cy="400110"/>
          </a:xfrm>
          <a:prstGeom prst="rect">
            <a:avLst/>
          </a:prstGeom>
          <a:noFill/>
        </p:spPr>
        <p:txBody>
          <a:bodyPr wrap="square" rtlCol="0">
            <a:spAutoFit/>
          </a:bodyPr>
          <a:lstStyle/>
          <a:p>
            <a:pPr marL="3175" lvl="1" algn="r"/>
            <a:r>
              <a:rPr lang="en-US" sz="2000" b="1" dirty="0"/>
              <a:t>July</a:t>
            </a:r>
          </a:p>
        </p:txBody>
      </p:sp>
      <p:sp>
        <p:nvSpPr>
          <p:cNvPr id="33" name="文字方塊 12"/>
          <p:cNvSpPr txBox="1"/>
          <p:nvPr/>
        </p:nvSpPr>
        <p:spPr>
          <a:xfrm rot="16200000">
            <a:off x="135680" y="1660869"/>
            <a:ext cx="1524000" cy="400110"/>
          </a:xfrm>
          <a:prstGeom prst="rect">
            <a:avLst/>
          </a:prstGeom>
          <a:noFill/>
        </p:spPr>
        <p:txBody>
          <a:bodyPr wrap="square" rtlCol="0">
            <a:spAutoFit/>
          </a:bodyPr>
          <a:lstStyle/>
          <a:p>
            <a:pPr algn="ctr"/>
            <a:r>
              <a:rPr lang="en-US" altLang="zh-HK" sz="2000" b="1" dirty="0"/>
              <a:t>1988</a:t>
            </a:r>
            <a:endParaRPr lang="zh-HK" altLang="en-US" sz="2000" b="1" dirty="0"/>
          </a:p>
        </p:txBody>
      </p:sp>
      <p:sp>
        <p:nvSpPr>
          <p:cNvPr id="34" name="文字方塊 13"/>
          <p:cNvSpPr txBox="1"/>
          <p:nvPr/>
        </p:nvSpPr>
        <p:spPr>
          <a:xfrm rot="16200000">
            <a:off x="135680" y="4321213"/>
            <a:ext cx="1524000" cy="400110"/>
          </a:xfrm>
          <a:prstGeom prst="rect">
            <a:avLst/>
          </a:prstGeom>
          <a:noFill/>
        </p:spPr>
        <p:txBody>
          <a:bodyPr wrap="square" rtlCol="0">
            <a:spAutoFit/>
          </a:bodyPr>
          <a:lstStyle/>
          <a:p>
            <a:pPr algn="ctr"/>
            <a:r>
              <a:rPr lang="en-US" altLang="zh-TW" sz="2000" b="1" dirty="0"/>
              <a:t>2010</a:t>
            </a:r>
            <a:endParaRPr lang="zh-HK" altLang="en-US" b="1" dirty="0"/>
          </a:p>
        </p:txBody>
      </p:sp>
      <p:sp>
        <p:nvSpPr>
          <p:cNvPr id="30" name="TextBox 29"/>
          <p:cNvSpPr txBox="1"/>
          <p:nvPr/>
        </p:nvSpPr>
        <p:spPr>
          <a:xfrm>
            <a:off x="3737291" y="5457355"/>
            <a:ext cx="823588" cy="400110"/>
          </a:xfrm>
          <a:prstGeom prst="rect">
            <a:avLst/>
          </a:prstGeom>
          <a:noFill/>
        </p:spPr>
        <p:txBody>
          <a:bodyPr wrap="square" rtlCol="0">
            <a:spAutoFit/>
          </a:bodyPr>
          <a:lstStyle/>
          <a:p>
            <a:pPr marL="3175" lvl="1" algn="r"/>
            <a:r>
              <a:rPr lang="en-US" sz="2000" b="1" dirty="0"/>
              <a:t>June</a:t>
            </a:r>
          </a:p>
        </p:txBody>
      </p:sp>
    </p:spTree>
    <p:extLst>
      <p:ext uri="{BB962C8B-B14F-4D97-AF65-F5344CB8AC3E}">
        <p14:creationId xmlns:p14="http://schemas.microsoft.com/office/powerpoint/2010/main" val="10665361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9669" y="6409392"/>
            <a:ext cx="1340211" cy="37658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49085" y="6409392"/>
            <a:ext cx="1757114" cy="393192"/>
          </a:xfrm>
          <a:prstGeom prst="rect">
            <a:avLst/>
          </a:prstGeom>
        </p:spPr>
      </p:pic>
      <p:pic>
        <p:nvPicPr>
          <p:cNvPr id="6" name="Picture 5" descr="H:\Kam\Kevin Name Card\(IEES-logo_4C_h).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53350" y="6409392"/>
            <a:ext cx="1381062" cy="393192"/>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p:nvPr>
        </p:nvSpPr>
        <p:spPr>
          <a:xfrm>
            <a:off x="0" y="1"/>
            <a:ext cx="9144000" cy="517235"/>
          </a:xfrm>
          <a:solidFill>
            <a:srgbClr val="0070C0"/>
          </a:solidFill>
        </p:spPr>
        <p:txBody>
          <a:bodyPr>
            <a:normAutofit fontScale="90000"/>
          </a:bodyPr>
          <a:lstStyle/>
          <a:p>
            <a:pPr algn="ctr"/>
            <a:r>
              <a:rPr lang="en-US" sz="3200" b="1" dirty="0">
                <a:solidFill>
                  <a:srgbClr val="FFFF00"/>
                </a:solidFill>
                <a:latin typeface="+mn-lt"/>
              </a:rPr>
              <a:t>High-density Cities</a:t>
            </a:r>
          </a:p>
        </p:txBody>
      </p:sp>
      <p:sp>
        <p:nvSpPr>
          <p:cNvPr id="10" name="Slide Number Placeholder 9"/>
          <p:cNvSpPr>
            <a:spLocks noGrp="1"/>
          </p:cNvSpPr>
          <p:nvPr>
            <p:ph type="sldNum" sz="quarter" idx="12"/>
          </p:nvPr>
        </p:nvSpPr>
        <p:spPr>
          <a:xfrm>
            <a:off x="8669297" y="6561683"/>
            <a:ext cx="452005" cy="277845"/>
          </a:xfrm>
        </p:spPr>
        <p:txBody>
          <a:bodyPr/>
          <a:lstStyle/>
          <a:p>
            <a:fld id="{506256C1-4D19-4932-B1FB-C3CFD78BF9B8}" type="slidenum">
              <a:rPr lang="en-US" smtClean="0"/>
              <a:t>2</a:t>
            </a:fld>
            <a:endParaRPr lang="en-US" dirty="0"/>
          </a:p>
        </p:txBody>
      </p:sp>
      <p:sp>
        <p:nvSpPr>
          <p:cNvPr id="15" name="TextBox 14"/>
          <p:cNvSpPr txBox="1"/>
          <p:nvPr/>
        </p:nvSpPr>
        <p:spPr>
          <a:xfrm>
            <a:off x="92885" y="6534177"/>
            <a:ext cx="3952730" cy="276999"/>
          </a:xfrm>
          <a:prstGeom prst="rect">
            <a:avLst/>
          </a:prstGeom>
          <a:noFill/>
        </p:spPr>
        <p:txBody>
          <a:bodyPr wrap="square" rtlCol="0">
            <a:spAutoFit/>
          </a:bodyPr>
          <a:lstStyle/>
          <a:p>
            <a:r>
              <a:rPr lang="en-US" sz="1200" b="1" dirty="0">
                <a:solidFill>
                  <a:schemeClr val="bg1">
                    <a:lumMod val="65000"/>
                  </a:schemeClr>
                </a:solidFill>
              </a:rPr>
              <a:t>SURFEX Users’ Workshop, Toulouse, 20170228</a:t>
            </a:r>
          </a:p>
        </p:txBody>
      </p:sp>
      <p:pic>
        <p:nvPicPr>
          <p:cNvPr id="9" name="Picture 2" descr="https://www.scmp.com/sites/default/files/2015/04/03/building-graphic.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42525"/>
          <a:stretch/>
        </p:blipFill>
        <p:spPr bwMode="auto">
          <a:xfrm>
            <a:off x="337095" y="609153"/>
            <a:ext cx="3443053" cy="277395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833908" y="2980724"/>
            <a:ext cx="1946240" cy="400110"/>
          </a:xfrm>
          <a:prstGeom prst="rect">
            <a:avLst/>
          </a:prstGeom>
          <a:noFill/>
        </p:spPr>
        <p:txBody>
          <a:bodyPr wrap="square" rtlCol="0">
            <a:spAutoFit/>
          </a:bodyPr>
          <a:lstStyle/>
          <a:p>
            <a:pPr marL="3175" lvl="1" algn="r"/>
            <a:r>
              <a:rPr lang="en-US" sz="2000" b="1" dirty="0">
                <a:solidFill>
                  <a:srgbClr val="FFFF00"/>
                </a:solidFill>
              </a:rPr>
              <a:t>High-density</a:t>
            </a:r>
          </a:p>
        </p:txBody>
      </p:sp>
      <p:pic>
        <p:nvPicPr>
          <p:cNvPr id="12" name="Picture 4" descr="http://fraisfrais.com/wp-content/uploads/2016/03/hong-kong-photos-drones-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06982" y="609154"/>
            <a:ext cx="4927430" cy="277168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7453350" y="2978338"/>
            <a:ext cx="1381062" cy="400110"/>
          </a:xfrm>
          <a:prstGeom prst="rect">
            <a:avLst/>
          </a:prstGeom>
          <a:noFill/>
        </p:spPr>
        <p:txBody>
          <a:bodyPr wrap="square" rtlCol="0">
            <a:spAutoFit/>
          </a:bodyPr>
          <a:lstStyle/>
          <a:p>
            <a:pPr marL="3175" lvl="1" algn="r"/>
            <a:r>
              <a:rPr lang="en-US" sz="2000" b="1" dirty="0">
                <a:solidFill>
                  <a:srgbClr val="FFFF00"/>
                </a:solidFill>
              </a:rPr>
              <a:t>Compact</a:t>
            </a:r>
          </a:p>
        </p:txBody>
      </p:sp>
      <p:pic>
        <p:nvPicPr>
          <p:cNvPr id="17" name="Picture 4" descr="http://www.goway.com/asia/hongkong/hk_img/hong-kong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7094" y="3480330"/>
            <a:ext cx="4031705" cy="280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337094" y="3483641"/>
            <a:ext cx="1496814" cy="400110"/>
          </a:xfrm>
          <a:prstGeom prst="rect">
            <a:avLst/>
          </a:prstGeom>
          <a:noFill/>
        </p:spPr>
        <p:txBody>
          <a:bodyPr wrap="square" rtlCol="0">
            <a:spAutoFit/>
          </a:bodyPr>
          <a:lstStyle/>
          <a:p>
            <a:pPr marL="3175" lvl="1"/>
            <a:r>
              <a:rPr lang="en-US" sz="2000" b="1" dirty="0">
                <a:solidFill>
                  <a:srgbClr val="FFFF00"/>
                </a:solidFill>
              </a:rPr>
              <a:t>High-rise</a:t>
            </a:r>
          </a:p>
        </p:txBody>
      </p:sp>
      <p:pic>
        <p:nvPicPr>
          <p:cNvPr id="2" name="Picture 1"/>
          <p:cNvPicPr>
            <a:picLocks noChangeAspect="1"/>
          </p:cNvPicPr>
          <p:nvPr/>
        </p:nvPicPr>
        <p:blipFill>
          <a:blip r:embed="rId8"/>
          <a:stretch>
            <a:fillRect/>
          </a:stretch>
        </p:blipFill>
        <p:spPr>
          <a:xfrm>
            <a:off x="4480560" y="3482912"/>
            <a:ext cx="4353852" cy="2802571"/>
          </a:xfrm>
          <a:prstGeom prst="rect">
            <a:avLst/>
          </a:prstGeom>
        </p:spPr>
      </p:pic>
      <p:sp>
        <p:nvSpPr>
          <p:cNvPr id="18" name="TextBox 17"/>
          <p:cNvSpPr txBox="1"/>
          <p:nvPr/>
        </p:nvSpPr>
        <p:spPr>
          <a:xfrm>
            <a:off x="5906199" y="5885373"/>
            <a:ext cx="2928213" cy="400110"/>
          </a:xfrm>
          <a:prstGeom prst="rect">
            <a:avLst/>
          </a:prstGeom>
          <a:noFill/>
        </p:spPr>
        <p:txBody>
          <a:bodyPr wrap="square" rtlCol="0">
            <a:spAutoFit/>
          </a:bodyPr>
          <a:lstStyle/>
          <a:p>
            <a:pPr marL="3175" lvl="1" algn="r"/>
            <a:r>
              <a:rPr lang="en-US" sz="2000" b="1" dirty="0">
                <a:solidFill>
                  <a:srgbClr val="FFFF00"/>
                </a:solidFill>
              </a:rPr>
              <a:t>Complex, mixed land use</a:t>
            </a:r>
          </a:p>
        </p:txBody>
      </p:sp>
    </p:spTree>
    <p:extLst>
      <p:ext uri="{BB962C8B-B14F-4D97-AF65-F5344CB8AC3E}">
        <p14:creationId xmlns:p14="http://schemas.microsoft.com/office/powerpoint/2010/main" val="27385513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圖片 1"/>
          <p:cNvPicPr>
            <a:picLocks noChangeAspect="1"/>
          </p:cNvPicPr>
          <p:nvPr/>
        </p:nvPicPr>
        <p:blipFill rotWithShape="1">
          <a:blip r:embed="rId2" cstate="print">
            <a:extLst>
              <a:ext uri="{28A0092B-C50C-407E-A947-70E740481C1C}">
                <a14:useLocalDpi xmlns:a14="http://schemas.microsoft.com/office/drawing/2010/main" val="0"/>
              </a:ext>
            </a:extLst>
          </a:blip>
          <a:srcRect l="17148" t="11169" r="8622" b="20780"/>
          <a:stretch/>
        </p:blipFill>
        <p:spPr>
          <a:xfrm>
            <a:off x="1131023" y="3219979"/>
            <a:ext cx="3459450" cy="3201775"/>
          </a:xfrm>
          <a:prstGeom prst="rect">
            <a:avLst/>
          </a:prstGeom>
        </p:spPr>
      </p:pic>
      <p:pic>
        <p:nvPicPr>
          <p:cNvPr id="25" name="圖片 1"/>
          <p:cNvPicPr>
            <a:picLocks noChangeAspect="1"/>
          </p:cNvPicPr>
          <p:nvPr/>
        </p:nvPicPr>
        <p:blipFill rotWithShape="1">
          <a:blip r:embed="rId3" cstate="print">
            <a:extLst>
              <a:ext uri="{28A0092B-C50C-407E-A947-70E740481C1C}">
                <a14:useLocalDpi xmlns:a14="http://schemas.microsoft.com/office/drawing/2010/main" val="0"/>
              </a:ext>
            </a:extLst>
          </a:blip>
          <a:srcRect l="17288" t="11628" r="8010" b="20321"/>
          <a:stretch/>
        </p:blipFill>
        <p:spPr>
          <a:xfrm>
            <a:off x="4572001" y="3240008"/>
            <a:ext cx="3540759" cy="3198994"/>
          </a:xfrm>
          <a:prstGeom prst="rect">
            <a:avLst/>
          </a:prstGeom>
        </p:spPr>
      </p:pic>
      <p:pic>
        <p:nvPicPr>
          <p:cNvPr id="23" name="圖片 1"/>
          <p:cNvPicPr>
            <a:picLocks noChangeAspect="1"/>
          </p:cNvPicPr>
          <p:nvPr/>
        </p:nvPicPr>
        <p:blipFill rotWithShape="1">
          <a:blip r:embed="rId4" cstate="print">
            <a:extLst>
              <a:ext uri="{28A0092B-C50C-407E-A947-70E740481C1C}">
                <a14:useLocalDpi xmlns:a14="http://schemas.microsoft.com/office/drawing/2010/main" val="0"/>
              </a:ext>
            </a:extLst>
          </a:blip>
          <a:srcRect l="17712" t="10774" r="8804" b="32909"/>
          <a:stretch/>
        </p:blipFill>
        <p:spPr>
          <a:xfrm>
            <a:off x="4590473" y="555634"/>
            <a:ext cx="3472871" cy="2640975"/>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09669" y="6409392"/>
            <a:ext cx="1340211" cy="376589"/>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49085" y="6409392"/>
            <a:ext cx="1757114" cy="393192"/>
          </a:xfrm>
          <a:prstGeom prst="rect">
            <a:avLst/>
          </a:prstGeom>
        </p:spPr>
      </p:pic>
      <p:pic>
        <p:nvPicPr>
          <p:cNvPr id="6" name="Picture 5" descr="H:\Kam\Kevin Name Card\(IEES-logo_4C_h).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53350" y="6409392"/>
            <a:ext cx="1381062" cy="393192"/>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p:nvPr>
        </p:nvSpPr>
        <p:spPr>
          <a:xfrm>
            <a:off x="0" y="1"/>
            <a:ext cx="9144000" cy="517235"/>
          </a:xfrm>
          <a:solidFill>
            <a:srgbClr val="0070C0"/>
          </a:solidFill>
        </p:spPr>
        <p:txBody>
          <a:bodyPr>
            <a:normAutofit fontScale="90000"/>
          </a:bodyPr>
          <a:lstStyle/>
          <a:p>
            <a:pPr algn="ctr"/>
            <a:r>
              <a:rPr lang="en-US" sz="3200" b="1" dirty="0">
                <a:solidFill>
                  <a:srgbClr val="FFFF00"/>
                </a:solidFill>
                <a:latin typeface="+mn-lt"/>
              </a:rPr>
              <a:t>Night-time Wind Speed at 10m</a:t>
            </a:r>
          </a:p>
        </p:txBody>
      </p:sp>
      <p:sp>
        <p:nvSpPr>
          <p:cNvPr id="10" name="Slide Number Placeholder 9"/>
          <p:cNvSpPr>
            <a:spLocks noGrp="1"/>
          </p:cNvSpPr>
          <p:nvPr>
            <p:ph type="sldNum" sz="quarter" idx="12"/>
          </p:nvPr>
        </p:nvSpPr>
        <p:spPr>
          <a:xfrm>
            <a:off x="8669297" y="6561683"/>
            <a:ext cx="452005" cy="277845"/>
          </a:xfrm>
        </p:spPr>
        <p:txBody>
          <a:bodyPr/>
          <a:lstStyle/>
          <a:p>
            <a:fld id="{506256C1-4D19-4932-B1FB-C3CFD78BF9B8}" type="slidenum">
              <a:rPr lang="en-US" smtClean="0"/>
              <a:t>20</a:t>
            </a:fld>
            <a:endParaRPr lang="en-US" dirty="0"/>
          </a:p>
        </p:txBody>
      </p:sp>
      <p:sp>
        <p:nvSpPr>
          <p:cNvPr id="11" name="TextBox 10"/>
          <p:cNvSpPr txBox="1"/>
          <p:nvPr/>
        </p:nvSpPr>
        <p:spPr>
          <a:xfrm>
            <a:off x="92885" y="6534177"/>
            <a:ext cx="3952730" cy="276999"/>
          </a:xfrm>
          <a:prstGeom prst="rect">
            <a:avLst/>
          </a:prstGeom>
          <a:noFill/>
        </p:spPr>
        <p:txBody>
          <a:bodyPr wrap="square" rtlCol="0">
            <a:spAutoFit/>
          </a:bodyPr>
          <a:lstStyle/>
          <a:p>
            <a:r>
              <a:rPr lang="en-US" sz="1200" b="1" dirty="0">
                <a:solidFill>
                  <a:schemeClr val="bg1">
                    <a:lumMod val="65000"/>
                  </a:schemeClr>
                </a:solidFill>
              </a:rPr>
              <a:t>SURFEX Users’ Workshop, Toulouse, 20170228</a:t>
            </a:r>
          </a:p>
        </p:txBody>
      </p:sp>
      <p:sp>
        <p:nvSpPr>
          <p:cNvPr id="20" name="TextBox 19"/>
          <p:cNvSpPr txBox="1"/>
          <p:nvPr/>
        </p:nvSpPr>
        <p:spPr>
          <a:xfrm>
            <a:off x="3748412" y="2800757"/>
            <a:ext cx="823588" cy="400110"/>
          </a:xfrm>
          <a:prstGeom prst="rect">
            <a:avLst/>
          </a:prstGeom>
          <a:noFill/>
        </p:spPr>
        <p:txBody>
          <a:bodyPr wrap="square" rtlCol="0">
            <a:spAutoFit/>
          </a:bodyPr>
          <a:lstStyle/>
          <a:p>
            <a:pPr marL="3175" lvl="1" algn="r"/>
            <a:r>
              <a:rPr lang="en-US" sz="2000" b="1" dirty="0"/>
              <a:t>June</a:t>
            </a:r>
          </a:p>
        </p:txBody>
      </p:sp>
      <p:sp>
        <p:nvSpPr>
          <p:cNvPr id="31" name="TextBox 30"/>
          <p:cNvSpPr txBox="1"/>
          <p:nvPr/>
        </p:nvSpPr>
        <p:spPr>
          <a:xfrm>
            <a:off x="7221458" y="2794735"/>
            <a:ext cx="823588" cy="400110"/>
          </a:xfrm>
          <a:prstGeom prst="rect">
            <a:avLst/>
          </a:prstGeom>
          <a:noFill/>
        </p:spPr>
        <p:txBody>
          <a:bodyPr wrap="square" rtlCol="0">
            <a:spAutoFit/>
          </a:bodyPr>
          <a:lstStyle/>
          <a:p>
            <a:pPr marL="3175" lvl="1" algn="r"/>
            <a:r>
              <a:rPr lang="en-US" sz="2000" b="1" dirty="0"/>
              <a:t>July</a:t>
            </a:r>
          </a:p>
        </p:txBody>
      </p:sp>
      <p:sp>
        <p:nvSpPr>
          <p:cNvPr id="32" name="TextBox 31"/>
          <p:cNvSpPr txBox="1"/>
          <p:nvPr/>
        </p:nvSpPr>
        <p:spPr>
          <a:xfrm>
            <a:off x="7227932" y="5457355"/>
            <a:ext cx="823588" cy="400110"/>
          </a:xfrm>
          <a:prstGeom prst="rect">
            <a:avLst/>
          </a:prstGeom>
          <a:noFill/>
        </p:spPr>
        <p:txBody>
          <a:bodyPr wrap="square" rtlCol="0">
            <a:spAutoFit/>
          </a:bodyPr>
          <a:lstStyle/>
          <a:p>
            <a:pPr marL="3175" lvl="1" algn="r"/>
            <a:r>
              <a:rPr lang="en-US" sz="2000" b="1" dirty="0"/>
              <a:t>July</a:t>
            </a:r>
          </a:p>
        </p:txBody>
      </p:sp>
      <p:sp>
        <p:nvSpPr>
          <p:cNvPr id="33" name="文字方塊 12"/>
          <p:cNvSpPr txBox="1"/>
          <p:nvPr/>
        </p:nvSpPr>
        <p:spPr>
          <a:xfrm rot="16200000">
            <a:off x="135680" y="1660869"/>
            <a:ext cx="1524000" cy="400110"/>
          </a:xfrm>
          <a:prstGeom prst="rect">
            <a:avLst/>
          </a:prstGeom>
          <a:noFill/>
        </p:spPr>
        <p:txBody>
          <a:bodyPr wrap="square" rtlCol="0">
            <a:spAutoFit/>
          </a:bodyPr>
          <a:lstStyle/>
          <a:p>
            <a:pPr algn="ctr"/>
            <a:r>
              <a:rPr lang="en-US" altLang="zh-HK" sz="2000" b="1" dirty="0"/>
              <a:t>1988</a:t>
            </a:r>
            <a:endParaRPr lang="zh-HK" altLang="en-US" sz="2000" b="1" dirty="0"/>
          </a:p>
        </p:txBody>
      </p:sp>
      <p:sp>
        <p:nvSpPr>
          <p:cNvPr id="34" name="文字方塊 13"/>
          <p:cNvSpPr txBox="1"/>
          <p:nvPr/>
        </p:nvSpPr>
        <p:spPr>
          <a:xfrm rot="16200000">
            <a:off x="135680" y="4321213"/>
            <a:ext cx="1524000" cy="400110"/>
          </a:xfrm>
          <a:prstGeom prst="rect">
            <a:avLst/>
          </a:prstGeom>
          <a:noFill/>
        </p:spPr>
        <p:txBody>
          <a:bodyPr wrap="square" rtlCol="0">
            <a:spAutoFit/>
          </a:bodyPr>
          <a:lstStyle/>
          <a:p>
            <a:pPr algn="ctr"/>
            <a:r>
              <a:rPr lang="en-US" altLang="zh-TW" sz="2000" b="1" dirty="0"/>
              <a:t>2010</a:t>
            </a:r>
            <a:endParaRPr lang="zh-HK" altLang="en-US" b="1" dirty="0"/>
          </a:p>
        </p:txBody>
      </p:sp>
      <p:sp>
        <p:nvSpPr>
          <p:cNvPr id="30" name="TextBox 29"/>
          <p:cNvSpPr txBox="1"/>
          <p:nvPr/>
        </p:nvSpPr>
        <p:spPr>
          <a:xfrm>
            <a:off x="3737291" y="5457355"/>
            <a:ext cx="823588" cy="400110"/>
          </a:xfrm>
          <a:prstGeom prst="rect">
            <a:avLst/>
          </a:prstGeom>
          <a:noFill/>
        </p:spPr>
        <p:txBody>
          <a:bodyPr wrap="square" rtlCol="0">
            <a:spAutoFit/>
          </a:bodyPr>
          <a:lstStyle/>
          <a:p>
            <a:pPr marL="3175" lvl="1" algn="r"/>
            <a:r>
              <a:rPr lang="en-US" sz="2000" b="1" dirty="0"/>
              <a:t>June</a:t>
            </a:r>
          </a:p>
        </p:txBody>
      </p:sp>
      <p:pic>
        <p:nvPicPr>
          <p:cNvPr id="29" name="圖片 1"/>
          <p:cNvPicPr>
            <a:picLocks noChangeAspect="1"/>
          </p:cNvPicPr>
          <p:nvPr/>
        </p:nvPicPr>
        <p:blipFill rotWithShape="1">
          <a:blip r:embed="rId8" cstate="print">
            <a:extLst>
              <a:ext uri="{28A0092B-C50C-407E-A947-70E740481C1C}">
                <a14:useLocalDpi xmlns:a14="http://schemas.microsoft.com/office/drawing/2010/main" val="0"/>
              </a:ext>
            </a:extLst>
          </a:blip>
          <a:srcRect l="17149" t="10740" r="8623" b="31408"/>
          <a:stretch/>
        </p:blipFill>
        <p:spPr>
          <a:xfrm>
            <a:off x="1131899" y="555634"/>
            <a:ext cx="3459536" cy="2715474"/>
          </a:xfrm>
          <a:prstGeom prst="rect">
            <a:avLst/>
          </a:prstGeom>
        </p:spPr>
      </p:pic>
    </p:spTree>
    <p:extLst>
      <p:ext uri="{BB962C8B-B14F-4D97-AF65-F5344CB8AC3E}">
        <p14:creationId xmlns:p14="http://schemas.microsoft.com/office/powerpoint/2010/main" val="3743168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9669" y="6409392"/>
            <a:ext cx="1340211" cy="37658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49085" y="6409392"/>
            <a:ext cx="1757114" cy="393192"/>
          </a:xfrm>
          <a:prstGeom prst="rect">
            <a:avLst/>
          </a:prstGeom>
        </p:spPr>
      </p:pic>
      <p:pic>
        <p:nvPicPr>
          <p:cNvPr id="6" name="Picture 5" descr="H:\Kam\Kevin Name Card\(IEES-logo_4C_h).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53350" y="6409392"/>
            <a:ext cx="1381062" cy="393192"/>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p:nvPr>
        </p:nvSpPr>
        <p:spPr>
          <a:xfrm>
            <a:off x="0" y="1"/>
            <a:ext cx="9144000" cy="517235"/>
          </a:xfrm>
          <a:solidFill>
            <a:srgbClr val="0070C0"/>
          </a:solidFill>
        </p:spPr>
        <p:txBody>
          <a:bodyPr>
            <a:normAutofit fontScale="90000"/>
          </a:bodyPr>
          <a:lstStyle/>
          <a:p>
            <a:pPr algn="ctr"/>
            <a:r>
              <a:rPr lang="en-US" sz="3200" b="1" dirty="0">
                <a:solidFill>
                  <a:srgbClr val="FFFF00"/>
                </a:solidFill>
                <a:latin typeface="+mn-lt"/>
              </a:rPr>
              <a:t>Next Stage</a:t>
            </a:r>
          </a:p>
        </p:txBody>
      </p:sp>
      <p:sp>
        <p:nvSpPr>
          <p:cNvPr id="10" name="Slide Number Placeholder 9"/>
          <p:cNvSpPr>
            <a:spLocks noGrp="1"/>
          </p:cNvSpPr>
          <p:nvPr>
            <p:ph type="sldNum" sz="quarter" idx="12"/>
          </p:nvPr>
        </p:nvSpPr>
        <p:spPr>
          <a:xfrm>
            <a:off x="8669297" y="6561683"/>
            <a:ext cx="452005" cy="277845"/>
          </a:xfrm>
        </p:spPr>
        <p:txBody>
          <a:bodyPr/>
          <a:lstStyle/>
          <a:p>
            <a:fld id="{506256C1-4D19-4932-B1FB-C3CFD78BF9B8}" type="slidenum">
              <a:rPr lang="en-US" smtClean="0"/>
              <a:t>21</a:t>
            </a:fld>
            <a:endParaRPr lang="en-US" dirty="0"/>
          </a:p>
        </p:txBody>
      </p:sp>
      <p:sp>
        <p:nvSpPr>
          <p:cNvPr id="14" name="TextBox 13"/>
          <p:cNvSpPr txBox="1"/>
          <p:nvPr/>
        </p:nvSpPr>
        <p:spPr>
          <a:xfrm>
            <a:off x="250722" y="689889"/>
            <a:ext cx="8583689" cy="5632311"/>
          </a:xfrm>
          <a:prstGeom prst="rect">
            <a:avLst/>
          </a:prstGeom>
          <a:noFill/>
        </p:spPr>
        <p:txBody>
          <a:bodyPr wrap="square" rtlCol="0">
            <a:spAutoFit/>
          </a:bodyPr>
          <a:lstStyle/>
          <a:p>
            <a:pPr marL="288925" lvl="1" indent="-285750">
              <a:buFont typeface="Arial" panose="020B0604020202020204" pitchFamily="34" charset="0"/>
              <a:buChar char="•"/>
            </a:pPr>
            <a:r>
              <a:rPr lang="en-US" sz="2000" dirty="0"/>
              <a:t>WUDAPT products are able to improve the simulation by providing more urban categories than the one-category Noah land-surface model.</a:t>
            </a:r>
          </a:p>
          <a:p>
            <a:pPr marL="288925" lvl="1" indent="-285750">
              <a:buFont typeface="Arial" panose="020B0604020202020204" pitchFamily="34" charset="0"/>
              <a:buChar char="•"/>
            </a:pPr>
            <a:endParaRPr lang="en-US" sz="2000" dirty="0"/>
          </a:p>
          <a:p>
            <a:pPr marL="288925" lvl="1" indent="-285750">
              <a:buFont typeface="Arial" panose="020B0604020202020204" pitchFamily="34" charset="0"/>
              <a:buChar char="•"/>
            </a:pPr>
            <a:r>
              <a:rPr lang="en-US" sz="2000" dirty="0"/>
              <a:t>Rapid urbanization in the last two decades increased the air temperature due to the heat storage within the building bulk and the ground. Sea breezes cannot penetrate to inland area due to the increase in surface roughness. </a:t>
            </a:r>
          </a:p>
          <a:p>
            <a:pPr marL="288925" lvl="1" indent="-285750">
              <a:buFont typeface="Arial" panose="020B0604020202020204" pitchFamily="34" charset="0"/>
              <a:buChar char="•"/>
            </a:pPr>
            <a:endParaRPr lang="en-US" sz="2000" dirty="0"/>
          </a:p>
          <a:p>
            <a:pPr marL="288925" lvl="1" indent="-285750">
              <a:buFont typeface="Arial" panose="020B0604020202020204" pitchFamily="34" charset="0"/>
              <a:buChar char="•"/>
            </a:pPr>
            <a:r>
              <a:rPr lang="en-US" sz="2000" dirty="0"/>
              <a:t>Detailed building database can therefore be incorporated into the TEB scheme and improve modelling performance.</a:t>
            </a:r>
          </a:p>
          <a:p>
            <a:pPr marL="288925" lvl="1" indent="-285750">
              <a:buFont typeface="Arial" panose="020B0604020202020204" pitchFamily="34" charset="0"/>
              <a:buChar char="•"/>
            </a:pPr>
            <a:endParaRPr lang="en-US" sz="2000" dirty="0"/>
          </a:p>
          <a:p>
            <a:pPr marL="288925" lvl="1" indent="-285750">
              <a:buFont typeface="Arial" panose="020B0604020202020204" pitchFamily="34" charset="0"/>
              <a:buChar char="•"/>
            </a:pPr>
            <a:r>
              <a:rPr lang="en-US" sz="2000" dirty="0"/>
              <a:t>The validity of the TEB scheme (e.g. street canyon concept) will be tested for high-density cities with complex surface characteristics. </a:t>
            </a:r>
          </a:p>
          <a:p>
            <a:pPr marL="288925" lvl="1" indent="-285750">
              <a:buFont typeface="Arial" panose="020B0604020202020204" pitchFamily="34" charset="0"/>
              <a:buChar char="•"/>
            </a:pPr>
            <a:endParaRPr lang="en-US" sz="2000" dirty="0"/>
          </a:p>
          <a:p>
            <a:pPr marL="288925" lvl="1" indent="-285750">
              <a:buFont typeface="Arial" panose="020B0604020202020204" pitchFamily="34" charset="0"/>
              <a:buChar char="•"/>
            </a:pPr>
            <a:r>
              <a:rPr lang="en-US" sz="2000" dirty="0"/>
              <a:t>The optimal spatial resolution will also be determined by balancing the computational cost and model performance.</a:t>
            </a:r>
          </a:p>
          <a:p>
            <a:pPr marL="288925" lvl="1" indent="-285750">
              <a:buFont typeface="Arial" panose="020B0604020202020204" pitchFamily="34" charset="0"/>
              <a:buChar char="•"/>
            </a:pPr>
            <a:endParaRPr lang="en-US" sz="2000" dirty="0"/>
          </a:p>
          <a:p>
            <a:pPr marL="288925" lvl="1" indent="-285750">
              <a:buFont typeface="Arial" panose="020B0604020202020204" pitchFamily="34" charset="0"/>
              <a:buChar char="•"/>
            </a:pPr>
            <a:r>
              <a:rPr lang="en-US" sz="2000" dirty="0"/>
              <a:t>Potential applications include heatwave-mortality analysis at fine spatial level and district-level variations of meteorological conditions for planning purpose.</a:t>
            </a:r>
          </a:p>
        </p:txBody>
      </p:sp>
      <p:sp>
        <p:nvSpPr>
          <p:cNvPr id="11" name="TextBox 10"/>
          <p:cNvSpPr txBox="1"/>
          <p:nvPr/>
        </p:nvSpPr>
        <p:spPr>
          <a:xfrm>
            <a:off x="92885" y="6534177"/>
            <a:ext cx="3952730" cy="276999"/>
          </a:xfrm>
          <a:prstGeom prst="rect">
            <a:avLst/>
          </a:prstGeom>
          <a:noFill/>
        </p:spPr>
        <p:txBody>
          <a:bodyPr wrap="square" rtlCol="0">
            <a:spAutoFit/>
          </a:bodyPr>
          <a:lstStyle/>
          <a:p>
            <a:r>
              <a:rPr lang="en-US" sz="1200" b="1" dirty="0">
                <a:solidFill>
                  <a:schemeClr val="bg1">
                    <a:lumMod val="65000"/>
                  </a:schemeClr>
                </a:solidFill>
              </a:rPr>
              <a:t>SURFEX Users’ Workshop, Toulouse, 20170228</a:t>
            </a:r>
          </a:p>
        </p:txBody>
      </p:sp>
    </p:spTree>
    <p:extLst>
      <p:ext uri="{BB962C8B-B14F-4D97-AF65-F5344CB8AC3E}">
        <p14:creationId xmlns:p14="http://schemas.microsoft.com/office/powerpoint/2010/main" val="27236203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12"/>
          </p:nvPr>
        </p:nvSpPr>
        <p:spPr>
          <a:xfrm>
            <a:off x="8669297" y="6561683"/>
            <a:ext cx="452005" cy="277845"/>
          </a:xfrm>
        </p:spPr>
        <p:txBody>
          <a:bodyPr/>
          <a:lstStyle/>
          <a:p>
            <a:fld id="{506256C1-4D19-4932-B1FB-C3CFD78BF9B8}" type="slidenum">
              <a:rPr lang="en-US" smtClean="0"/>
              <a:t>22</a:t>
            </a:fld>
            <a:endParaRPr lang="en-US" dirty="0"/>
          </a:p>
        </p:txBody>
      </p:sp>
      <p:pic>
        <p:nvPicPr>
          <p:cNvPr id="4" name="Picture 2" descr="SateliteImage310107"/>
          <p:cNvPicPr>
            <a:picLocks noChangeAspect="1" noChangeArrowheads="1"/>
          </p:cNvPicPr>
          <p:nvPr/>
        </p:nvPicPr>
        <p:blipFill rotWithShape="1">
          <a:blip r:embed="rId2" cstate="screen">
            <a:lum bright="70000" contrast="-70000"/>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a:ext>
            </a:extLst>
          </a:blip>
          <a:srcRect l="11052" t="4332" r="19468"/>
          <a:stretch/>
        </p:blipFill>
        <p:spPr bwMode="auto">
          <a:xfrm>
            <a:off x="0" y="-1"/>
            <a:ext cx="9144000" cy="6839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56873" y="1438034"/>
            <a:ext cx="8638426" cy="4708981"/>
          </a:xfrm>
          <a:prstGeom prst="rect">
            <a:avLst/>
          </a:prstGeom>
          <a:noFill/>
        </p:spPr>
        <p:txBody>
          <a:bodyPr wrap="square" rtlCol="0">
            <a:spAutoFit/>
          </a:bodyPr>
          <a:lstStyle/>
          <a:p>
            <a:pPr marL="3175" lvl="1" algn="ctr"/>
            <a:r>
              <a:rPr lang="en-US" sz="2800" b="1" dirty="0">
                <a:solidFill>
                  <a:srgbClr val="C00000"/>
                </a:solidFill>
              </a:rPr>
              <a:t>Thank you very much for your attention.</a:t>
            </a:r>
          </a:p>
          <a:p>
            <a:pPr marL="3175" lvl="1" algn="ctr"/>
            <a:endParaRPr lang="en-US" sz="2800" b="1" dirty="0">
              <a:solidFill>
                <a:srgbClr val="C00000"/>
              </a:solidFill>
            </a:endParaRPr>
          </a:p>
          <a:p>
            <a:pPr marL="3175" lvl="1" algn="ctr"/>
            <a:r>
              <a:rPr lang="en-US" sz="2800" b="1" dirty="0">
                <a:solidFill>
                  <a:srgbClr val="C00000"/>
                </a:solidFill>
              </a:rPr>
              <a:t>Your comments will be invaluable to our upcoming work.</a:t>
            </a:r>
          </a:p>
          <a:p>
            <a:pPr marL="3175" lvl="1"/>
            <a:endParaRPr lang="en-US" sz="2800" b="1" dirty="0"/>
          </a:p>
          <a:p>
            <a:pPr marL="3175" lvl="1"/>
            <a:endParaRPr lang="en-US" sz="2800" b="1" dirty="0"/>
          </a:p>
          <a:p>
            <a:pPr marL="3175" lvl="1"/>
            <a:endParaRPr lang="en-US" sz="2800" b="1" dirty="0"/>
          </a:p>
          <a:p>
            <a:pPr marL="3175" lvl="1"/>
            <a:endParaRPr lang="en-US" sz="2800" b="1" dirty="0"/>
          </a:p>
          <a:p>
            <a:pPr marL="3175" lvl="1"/>
            <a:r>
              <a:rPr lang="en-US" sz="2400" dirty="0"/>
              <a:t>Kevin </a:t>
            </a:r>
            <a:r>
              <a:rPr lang="en-US" sz="2400" dirty="0" err="1"/>
              <a:t>Ka-Lun</a:t>
            </a:r>
            <a:r>
              <a:rPr lang="en-US" sz="2400" dirty="0"/>
              <a:t> Lau (</a:t>
            </a:r>
            <a:r>
              <a:rPr lang="en-US" sz="2400" dirty="0">
                <a:hlinkClick r:id="rId4"/>
              </a:rPr>
              <a:t>kevinlau@cuhk.edu.hk</a:t>
            </a:r>
            <a:r>
              <a:rPr lang="en-US" sz="2800" dirty="0"/>
              <a:t>)</a:t>
            </a:r>
          </a:p>
          <a:p>
            <a:pPr marL="3175" lvl="1"/>
            <a:r>
              <a:rPr lang="en-US" sz="2400" dirty="0"/>
              <a:t>Margaret Yu-Ting Kwok </a:t>
            </a:r>
            <a:r>
              <a:rPr lang="en-US" sz="2400" dirty="0" smtClean="0"/>
              <a:t>(</a:t>
            </a:r>
            <a:r>
              <a:rPr lang="en-US" sz="2400" dirty="0" smtClean="0">
                <a:hlinkClick r:id="rId5"/>
              </a:rPr>
              <a:t>ytkwok@cuhk.edu.hk</a:t>
            </a:r>
            <a:r>
              <a:rPr lang="en-US" sz="2400" dirty="0" smtClean="0"/>
              <a:t> )</a:t>
            </a:r>
            <a:endParaRPr lang="en-US" sz="2400" dirty="0"/>
          </a:p>
          <a:p>
            <a:pPr marL="3175" lvl="1"/>
            <a:r>
              <a:rPr lang="en-US" sz="2400" dirty="0"/>
              <a:t>Centre for Urban Sustainability, Institute of Future Cities</a:t>
            </a:r>
          </a:p>
          <a:p>
            <a:pPr marL="3175" lvl="1"/>
            <a:r>
              <a:rPr lang="en-US" sz="2400" dirty="0"/>
              <a:t>The Chinese University of Hong Kong</a:t>
            </a:r>
          </a:p>
        </p:txBody>
      </p:sp>
    </p:spTree>
    <p:extLst>
      <p:ext uri="{BB962C8B-B14F-4D97-AF65-F5344CB8AC3E}">
        <p14:creationId xmlns:p14="http://schemas.microsoft.com/office/powerpoint/2010/main" val="23391651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geocarto.com.hk/assets/shops/sat_posters/02.jpg"/>
          <p:cNvPicPr>
            <a:picLocks noChangeAspect="1" noChangeArrowheads="1"/>
          </p:cNvPicPr>
          <p:nvPr/>
        </p:nvPicPr>
        <p:blipFill rotWithShape="1">
          <a:blip r:embed="rId2">
            <a:extLst>
              <a:ext uri="{28A0092B-C50C-407E-A947-70E740481C1C}">
                <a14:useLocalDpi xmlns:a14="http://schemas.microsoft.com/office/drawing/2010/main" val="0"/>
              </a:ext>
            </a:extLst>
          </a:blip>
          <a:srcRect l="3030" t="4379"/>
          <a:stretch/>
        </p:blipFill>
        <p:spPr bwMode="auto">
          <a:xfrm>
            <a:off x="-3328" y="-2"/>
            <a:ext cx="9147328" cy="6858002"/>
          </a:xfrm>
          <a:prstGeom prst="rect">
            <a:avLst/>
          </a:prstGeom>
          <a:noFill/>
          <a:extLst>
            <a:ext uri="{909E8E84-426E-40DD-AFC4-6F175D3DCCD1}">
              <a14:hiddenFill xmlns:a14="http://schemas.microsoft.com/office/drawing/2010/main">
                <a:solidFill>
                  <a:srgbClr val="FFFFFF"/>
                </a:solidFill>
              </a14:hiddenFill>
            </a:ext>
          </a:extLst>
        </p:spPr>
      </p:pic>
      <p:sp>
        <p:nvSpPr>
          <p:cNvPr id="10" name="Slide Number Placeholder 9"/>
          <p:cNvSpPr>
            <a:spLocks noGrp="1"/>
          </p:cNvSpPr>
          <p:nvPr>
            <p:ph type="sldNum" sz="quarter" idx="12"/>
          </p:nvPr>
        </p:nvSpPr>
        <p:spPr>
          <a:xfrm>
            <a:off x="8669297" y="6561683"/>
            <a:ext cx="452005" cy="277845"/>
          </a:xfrm>
        </p:spPr>
        <p:txBody>
          <a:bodyPr/>
          <a:lstStyle/>
          <a:p>
            <a:fld id="{506256C1-4D19-4932-B1FB-C3CFD78BF9B8}" type="slidenum">
              <a:rPr lang="en-US" smtClean="0"/>
              <a:t>3</a:t>
            </a:fld>
            <a:endParaRPr lang="en-US" dirty="0"/>
          </a:p>
        </p:txBody>
      </p:sp>
      <p:sp>
        <p:nvSpPr>
          <p:cNvPr id="14" name="TextBox 13"/>
          <p:cNvSpPr txBox="1"/>
          <p:nvPr/>
        </p:nvSpPr>
        <p:spPr>
          <a:xfrm>
            <a:off x="6696364" y="4303455"/>
            <a:ext cx="2447636" cy="2554545"/>
          </a:xfrm>
          <a:prstGeom prst="rect">
            <a:avLst/>
          </a:prstGeom>
          <a:solidFill>
            <a:srgbClr val="002060"/>
          </a:solidFill>
        </p:spPr>
        <p:txBody>
          <a:bodyPr wrap="square" rtlCol="0">
            <a:spAutoFit/>
          </a:bodyPr>
          <a:lstStyle/>
          <a:p>
            <a:pPr marL="3175" lvl="1"/>
            <a:r>
              <a:rPr lang="en-US" sz="1600" b="1" dirty="0">
                <a:solidFill>
                  <a:srgbClr val="FFFF00"/>
                </a:solidFill>
              </a:rPr>
              <a:t>Limited Land Availability</a:t>
            </a:r>
          </a:p>
          <a:p>
            <a:pPr marL="288925" lvl="1" indent="-285750">
              <a:buFont typeface="Arial" panose="020B0604020202020204" pitchFamily="34" charset="0"/>
              <a:buChar char="•"/>
            </a:pPr>
            <a:r>
              <a:rPr lang="en-US" sz="1600" dirty="0">
                <a:solidFill>
                  <a:srgbClr val="FFFF00"/>
                </a:solidFill>
              </a:rPr>
              <a:t>Total area: 1,100 km</a:t>
            </a:r>
            <a:r>
              <a:rPr lang="en-US" sz="1600" baseline="30000" dirty="0">
                <a:solidFill>
                  <a:srgbClr val="FFFF00"/>
                </a:solidFill>
              </a:rPr>
              <a:t>2</a:t>
            </a:r>
          </a:p>
          <a:p>
            <a:pPr marL="288925" lvl="1" indent="-285750">
              <a:buFont typeface="Arial" panose="020B0604020202020204" pitchFamily="34" charset="0"/>
              <a:buChar char="•"/>
            </a:pPr>
            <a:r>
              <a:rPr lang="en-US" sz="1600" dirty="0">
                <a:solidFill>
                  <a:srgbClr val="FFFF00"/>
                </a:solidFill>
              </a:rPr>
              <a:t>Built-up area: &lt;300 km</a:t>
            </a:r>
            <a:r>
              <a:rPr lang="en-US" sz="1600" baseline="30000" dirty="0">
                <a:solidFill>
                  <a:srgbClr val="FFFF00"/>
                </a:solidFill>
              </a:rPr>
              <a:t>2</a:t>
            </a:r>
            <a:endParaRPr lang="en-US" sz="1600" dirty="0">
              <a:solidFill>
                <a:srgbClr val="FFFF00"/>
              </a:solidFill>
            </a:endParaRPr>
          </a:p>
          <a:p>
            <a:pPr marL="288925" lvl="1" indent="-285750">
              <a:buFont typeface="Arial" panose="020B0604020202020204" pitchFamily="34" charset="0"/>
              <a:buChar char="•"/>
            </a:pPr>
            <a:endParaRPr lang="en-US" sz="1600" dirty="0">
              <a:solidFill>
                <a:srgbClr val="FFFF00"/>
              </a:solidFill>
            </a:endParaRPr>
          </a:p>
          <a:p>
            <a:pPr marL="3175" lvl="1"/>
            <a:r>
              <a:rPr lang="en-US" sz="1600" b="1" dirty="0">
                <a:solidFill>
                  <a:srgbClr val="FFFF00"/>
                </a:solidFill>
              </a:rPr>
              <a:t>Hilly Topography</a:t>
            </a:r>
          </a:p>
          <a:p>
            <a:pPr marL="288925" lvl="1" indent="-285750">
              <a:buFont typeface="Arial" panose="020B0604020202020204" pitchFamily="34" charset="0"/>
              <a:buChar char="•"/>
            </a:pPr>
            <a:r>
              <a:rPr lang="en-US" sz="1600" dirty="0">
                <a:solidFill>
                  <a:srgbClr val="FFFF00"/>
                </a:solidFill>
              </a:rPr>
              <a:t>Distinctive urban form</a:t>
            </a:r>
          </a:p>
          <a:p>
            <a:pPr marL="3175" lvl="1"/>
            <a:endParaRPr lang="en-US" sz="1600" dirty="0">
              <a:solidFill>
                <a:srgbClr val="FFFF00"/>
              </a:solidFill>
            </a:endParaRPr>
          </a:p>
          <a:p>
            <a:pPr marL="3175" lvl="1"/>
            <a:r>
              <a:rPr lang="en-US" sz="1600" b="1" dirty="0">
                <a:solidFill>
                  <a:srgbClr val="FFFF00"/>
                </a:solidFill>
              </a:rPr>
              <a:t>High Population</a:t>
            </a:r>
          </a:p>
          <a:p>
            <a:pPr marL="288925" lvl="1" indent="-285750">
              <a:buFont typeface="Arial" panose="020B0604020202020204" pitchFamily="34" charset="0"/>
              <a:buChar char="•"/>
            </a:pPr>
            <a:r>
              <a:rPr lang="en-US" sz="1600" dirty="0">
                <a:solidFill>
                  <a:srgbClr val="FFFF00"/>
                </a:solidFill>
              </a:rPr>
              <a:t>High-rise and compact urban morphology</a:t>
            </a:r>
          </a:p>
        </p:txBody>
      </p:sp>
    </p:spTree>
    <p:extLst>
      <p:ext uri="{BB962C8B-B14F-4D97-AF65-F5344CB8AC3E}">
        <p14:creationId xmlns:p14="http://schemas.microsoft.com/office/powerpoint/2010/main" val="38047589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9669" y="6409392"/>
            <a:ext cx="1340211" cy="37658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49085" y="6409392"/>
            <a:ext cx="1757114" cy="393192"/>
          </a:xfrm>
          <a:prstGeom prst="rect">
            <a:avLst/>
          </a:prstGeom>
        </p:spPr>
      </p:pic>
      <p:pic>
        <p:nvPicPr>
          <p:cNvPr id="6" name="Picture 5" descr="H:\Kam\Kevin Name Card\(IEES-logo_4C_h).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53350" y="6409392"/>
            <a:ext cx="1381062" cy="393192"/>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p:nvPr>
        </p:nvSpPr>
        <p:spPr>
          <a:xfrm>
            <a:off x="0" y="1"/>
            <a:ext cx="9144000" cy="517235"/>
          </a:xfrm>
          <a:solidFill>
            <a:srgbClr val="0070C0"/>
          </a:solidFill>
        </p:spPr>
        <p:txBody>
          <a:bodyPr>
            <a:normAutofit fontScale="90000"/>
          </a:bodyPr>
          <a:lstStyle/>
          <a:p>
            <a:pPr algn="ctr"/>
            <a:r>
              <a:rPr lang="en-US" sz="3200" b="1" dirty="0">
                <a:solidFill>
                  <a:srgbClr val="FFFF00"/>
                </a:solidFill>
                <a:latin typeface="+mn-lt"/>
              </a:rPr>
              <a:t>Urban Morphology</a:t>
            </a:r>
          </a:p>
        </p:txBody>
      </p:sp>
      <p:sp>
        <p:nvSpPr>
          <p:cNvPr id="10" name="Slide Number Placeholder 9"/>
          <p:cNvSpPr>
            <a:spLocks noGrp="1"/>
          </p:cNvSpPr>
          <p:nvPr>
            <p:ph type="sldNum" sz="quarter" idx="12"/>
          </p:nvPr>
        </p:nvSpPr>
        <p:spPr>
          <a:xfrm>
            <a:off x="8669297" y="6561683"/>
            <a:ext cx="452005" cy="277845"/>
          </a:xfrm>
        </p:spPr>
        <p:txBody>
          <a:bodyPr/>
          <a:lstStyle/>
          <a:p>
            <a:fld id="{506256C1-4D19-4932-B1FB-C3CFD78BF9B8}" type="slidenum">
              <a:rPr lang="en-US" smtClean="0"/>
              <a:t>4</a:t>
            </a:fld>
            <a:endParaRPr lang="en-US" dirty="0"/>
          </a:p>
        </p:txBody>
      </p:sp>
      <p:sp>
        <p:nvSpPr>
          <p:cNvPr id="14" name="TextBox 13"/>
          <p:cNvSpPr txBox="1"/>
          <p:nvPr/>
        </p:nvSpPr>
        <p:spPr>
          <a:xfrm>
            <a:off x="250723" y="689889"/>
            <a:ext cx="4205491" cy="369332"/>
          </a:xfrm>
          <a:prstGeom prst="rect">
            <a:avLst/>
          </a:prstGeom>
          <a:noFill/>
        </p:spPr>
        <p:txBody>
          <a:bodyPr wrap="square" rtlCol="0">
            <a:spAutoFit/>
          </a:bodyPr>
          <a:lstStyle/>
          <a:p>
            <a:pPr marL="3175" lvl="1"/>
            <a:r>
              <a:rPr lang="en-US" b="1" dirty="0">
                <a:solidFill>
                  <a:srgbClr val="C00000"/>
                </a:solidFill>
              </a:rPr>
              <a:t>High-rise Buildings</a:t>
            </a:r>
            <a:endParaRPr lang="en-US" dirty="0"/>
          </a:p>
        </p:txBody>
      </p:sp>
      <p:sp>
        <p:nvSpPr>
          <p:cNvPr id="11" name="TextBox 10"/>
          <p:cNvSpPr txBox="1"/>
          <p:nvPr/>
        </p:nvSpPr>
        <p:spPr>
          <a:xfrm>
            <a:off x="92885" y="6534177"/>
            <a:ext cx="3952730" cy="276999"/>
          </a:xfrm>
          <a:prstGeom prst="rect">
            <a:avLst/>
          </a:prstGeom>
          <a:noFill/>
        </p:spPr>
        <p:txBody>
          <a:bodyPr wrap="square" rtlCol="0">
            <a:spAutoFit/>
          </a:bodyPr>
          <a:lstStyle/>
          <a:p>
            <a:r>
              <a:rPr lang="en-US" sz="1200" b="1" dirty="0">
                <a:solidFill>
                  <a:schemeClr val="bg1">
                    <a:lumMod val="65000"/>
                  </a:schemeClr>
                </a:solidFill>
              </a:rPr>
              <a:t>SURFEX Users’ Workshop, Toulouse, 20170228</a:t>
            </a:r>
          </a:p>
        </p:txBody>
      </p:sp>
      <p:pic>
        <p:nvPicPr>
          <p:cNvPr id="2052" name="Picture 4" descr="https://upload.wikimedia.org/wikipedia/commons/8/82/Central_Skyline_with_IFC_building_from_Star_Ferry_in_Victoria_Harbour,_Hong_Kong_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2087" y="1211512"/>
            <a:ext cx="8610662" cy="5018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96658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9669" y="6409392"/>
            <a:ext cx="1340211" cy="37658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49085" y="6409392"/>
            <a:ext cx="1757114" cy="393192"/>
          </a:xfrm>
          <a:prstGeom prst="rect">
            <a:avLst/>
          </a:prstGeom>
        </p:spPr>
      </p:pic>
      <p:pic>
        <p:nvPicPr>
          <p:cNvPr id="6" name="Picture 5" descr="H:\Kam\Kevin Name Card\(IEES-logo_4C_h).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53350" y="6409392"/>
            <a:ext cx="1381062" cy="393192"/>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p:nvPr>
        </p:nvSpPr>
        <p:spPr>
          <a:xfrm>
            <a:off x="0" y="1"/>
            <a:ext cx="9144000" cy="517235"/>
          </a:xfrm>
          <a:solidFill>
            <a:srgbClr val="0070C0"/>
          </a:solidFill>
        </p:spPr>
        <p:txBody>
          <a:bodyPr>
            <a:normAutofit fontScale="90000"/>
          </a:bodyPr>
          <a:lstStyle/>
          <a:p>
            <a:pPr algn="ctr"/>
            <a:r>
              <a:rPr lang="en-US" sz="3200" b="1" dirty="0">
                <a:solidFill>
                  <a:srgbClr val="FFFF00"/>
                </a:solidFill>
                <a:latin typeface="+mn-lt"/>
              </a:rPr>
              <a:t>Urban Morphology</a:t>
            </a:r>
          </a:p>
        </p:txBody>
      </p:sp>
      <p:sp>
        <p:nvSpPr>
          <p:cNvPr id="10" name="Slide Number Placeholder 9"/>
          <p:cNvSpPr>
            <a:spLocks noGrp="1"/>
          </p:cNvSpPr>
          <p:nvPr>
            <p:ph type="sldNum" sz="quarter" idx="12"/>
          </p:nvPr>
        </p:nvSpPr>
        <p:spPr>
          <a:xfrm>
            <a:off x="8669297" y="6561683"/>
            <a:ext cx="452005" cy="277845"/>
          </a:xfrm>
        </p:spPr>
        <p:txBody>
          <a:bodyPr/>
          <a:lstStyle/>
          <a:p>
            <a:fld id="{506256C1-4D19-4932-B1FB-C3CFD78BF9B8}" type="slidenum">
              <a:rPr lang="en-US" smtClean="0"/>
              <a:t>5</a:t>
            </a:fld>
            <a:endParaRPr lang="en-US" dirty="0"/>
          </a:p>
        </p:txBody>
      </p:sp>
      <p:sp>
        <p:nvSpPr>
          <p:cNvPr id="14" name="TextBox 13"/>
          <p:cNvSpPr txBox="1"/>
          <p:nvPr/>
        </p:nvSpPr>
        <p:spPr>
          <a:xfrm>
            <a:off x="250723" y="689889"/>
            <a:ext cx="4205491" cy="369332"/>
          </a:xfrm>
          <a:prstGeom prst="rect">
            <a:avLst/>
          </a:prstGeom>
          <a:noFill/>
        </p:spPr>
        <p:txBody>
          <a:bodyPr wrap="square" rtlCol="0">
            <a:spAutoFit/>
          </a:bodyPr>
          <a:lstStyle/>
          <a:p>
            <a:pPr marL="3175" lvl="1"/>
            <a:r>
              <a:rPr lang="en-US" b="1" dirty="0">
                <a:solidFill>
                  <a:srgbClr val="C00000"/>
                </a:solidFill>
              </a:rPr>
              <a:t>Compact Street Canyons</a:t>
            </a:r>
            <a:endParaRPr lang="en-US" dirty="0"/>
          </a:p>
        </p:txBody>
      </p:sp>
      <p:sp>
        <p:nvSpPr>
          <p:cNvPr id="11" name="TextBox 10"/>
          <p:cNvSpPr txBox="1"/>
          <p:nvPr/>
        </p:nvSpPr>
        <p:spPr>
          <a:xfrm>
            <a:off x="92885" y="6534177"/>
            <a:ext cx="3952730" cy="276999"/>
          </a:xfrm>
          <a:prstGeom prst="rect">
            <a:avLst/>
          </a:prstGeom>
          <a:noFill/>
        </p:spPr>
        <p:txBody>
          <a:bodyPr wrap="square" rtlCol="0">
            <a:spAutoFit/>
          </a:bodyPr>
          <a:lstStyle/>
          <a:p>
            <a:r>
              <a:rPr lang="en-US" sz="1200" b="1" dirty="0">
                <a:solidFill>
                  <a:schemeClr val="bg1">
                    <a:lumMod val="65000"/>
                  </a:schemeClr>
                </a:solidFill>
              </a:rPr>
              <a:t>SURFEX Users’ Workshop, Toulouse, 20170228</a:t>
            </a:r>
          </a:p>
        </p:txBody>
      </p:sp>
      <p:pic>
        <p:nvPicPr>
          <p:cNvPr id="3" name="Picture 2"/>
          <p:cNvPicPr>
            <a:picLocks noChangeAspect="1"/>
          </p:cNvPicPr>
          <p:nvPr/>
        </p:nvPicPr>
        <p:blipFill>
          <a:blip r:embed="rId5"/>
          <a:stretch>
            <a:fillRect/>
          </a:stretch>
        </p:blipFill>
        <p:spPr>
          <a:xfrm>
            <a:off x="321306" y="1059221"/>
            <a:ext cx="4134908" cy="3097143"/>
          </a:xfrm>
          <a:prstGeom prst="rect">
            <a:avLst/>
          </a:prstGeom>
        </p:spPr>
      </p:pic>
      <p:pic>
        <p:nvPicPr>
          <p:cNvPr id="1028" name="Picture 4" descr="Image result for street canyon franc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1304" y="4223917"/>
            <a:ext cx="4134910" cy="209040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rotWithShape="1">
          <a:blip r:embed="rId7"/>
          <a:srcRect l="35769" t="12243" r="9619" b="17874"/>
          <a:stretch/>
        </p:blipFill>
        <p:spPr>
          <a:xfrm>
            <a:off x="4514005" y="1059221"/>
            <a:ext cx="4487801" cy="3230318"/>
          </a:xfrm>
          <a:prstGeom prst="rect">
            <a:avLst/>
          </a:prstGeom>
        </p:spPr>
      </p:pic>
      <p:pic>
        <p:nvPicPr>
          <p:cNvPr id="12" name="Picture 11"/>
          <p:cNvPicPr>
            <a:picLocks noChangeAspect="1"/>
          </p:cNvPicPr>
          <p:nvPr/>
        </p:nvPicPr>
        <p:blipFill rotWithShape="1">
          <a:blip r:embed="rId8"/>
          <a:srcRect t="10896" b="11303"/>
          <a:stretch/>
        </p:blipFill>
        <p:spPr>
          <a:xfrm>
            <a:off x="4514006" y="4350327"/>
            <a:ext cx="4487801" cy="1963993"/>
          </a:xfrm>
          <a:prstGeom prst="rect">
            <a:avLst/>
          </a:prstGeom>
        </p:spPr>
      </p:pic>
    </p:spTree>
    <p:extLst>
      <p:ext uri="{BB962C8B-B14F-4D97-AF65-F5344CB8AC3E}">
        <p14:creationId xmlns:p14="http://schemas.microsoft.com/office/powerpoint/2010/main" val="34041146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9669" y="6409392"/>
            <a:ext cx="1340211" cy="37658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49085" y="6409392"/>
            <a:ext cx="1757114" cy="393192"/>
          </a:xfrm>
          <a:prstGeom prst="rect">
            <a:avLst/>
          </a:prstGeom>
        </p:spPr>
      </p:pic>
      <p:pic>
        <p:nvPicPr>
          <p:cNvPr id="6" name="Picture 5" descr="H:\Kam\Kevin Name Card\(IEES-logo_4C_h).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53350" y="6409392"/>
            <a:ext cx="1381062" cy="393192"/>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p:nvPr>
        </p:nvSpPr>
        <p:spPr>
          <a:xfrm>
            <a:off x="0" y="1"/>
            <a:ext cx="9144000" cy="517235"/>
          </a:xfrm>
          <a:solidFill>
            <a:srgbClr val="0070C0"/>
          </a:solidFill>
        </p:spPr>
        <p:txBody>
          <a:bodyPr>
            <a:normAutofit fontScale="90000"/>
          </a:bodyPr>
          <a:lstStyle/>
          <a:p>
            <a:pPr algn="ctr"/>
            <a:r>
              <a:rPr lang="en-US" sz="3200" b="1" dirty="0">
                <a:solidFill>
                  <a:srgbClr val="FFFF00"/>
                </a:solidFill>
                <a:latin typeface="+mn-lt"/>
              </a:rPr>
              <a:t>Urban Morphology</a:t>
            </a:r>
          </a:p>
        </p:txBody>
      </p:sp>
      <p:sp>
        <p:nvSpPr>
          <p:cNvPr id="10" name="Slide Number Placeholder 9"/>
          <p:cNvSpPr>
            <a:spLocks noGrp="1"/>
          </p:cNvSpPr>
          <p:nvPr>
            <p:ph type="sldNum" sz="quarter" idx="12"/>
          </p:nvPr>
        </p:nvSpPr>
        <p:spPr>
          <a:xfrm>
            <a:off x="8669297" y="6561683"/>
            <a:ext cx="452005" cy="277845"/>
          </a:xfrm>
        </p:spPr>
        <p:txBody>
          <a:bodyPr/>
          <a:lstStyle/>
          <a:p>
            <a:fld id="{506256C1-4D19-4932-B1FB-C3CFD78BF9B8}" type="slidenum">
              <a:rPr lang="en-US" smtClean="0"/>
              <a:t>6</a:t>
            </a:fld>
            <a:endParaRPr lang="en-US" dirty="0"/>
          </a:p>
        </p:txBody>
      </p:sp>
      <p:sp>
        <p:nvSpPr>
          <p:cNvPr id="14" name="TextBox 13"/>
          <p:cNvSpPr txBox="1"/>
          <p:nvPr/>
        </p:nvSpPr>
        <p:spPr>
          <a:xfrm>
            <a:off x="250723" y="689889"/>
            <a:ext cx="4290156" cy="369332"/>
          </a:xfrm>
          <a:prstGeom prst="rect">
            <a:avLst/>
          </a:prstGeom>
          <a:noFill/>
        </p:spPr>
        <p:txBody>
          <a:bodyPr wrap="square" rtlCol="0">
            <a:spAutoFit/>
          </a:bodyPr>
          <a:lstStyle/>
          <a:p>
            <a:pPr marL="3175" lvl="1"/>
            <a:r>
              <a:rPr lang="en-US" b="1" dirty="0">
                <a:solidFill>
                  <a:srgbClr val="C00000"/>
                </a:solidFill>
              </a:rPr>
              <a:t>High-rise Building Towers with Podiums</a:t>
            </a:r>
            <a:endParaRPr lang="en-US" dirty="0"/>
          </a:p>
        </p:txBody>
      </p:sp>
      <p:sp>
        <p:nvSpPr>
          <p:cNvPr id="11" name="TextBox 10"/>
          <p:cNvSpPr txBox="1"/>
          <p:nvPr/>
        </p:nvSpPr>
        <p:spPr>
          <a:xfrm>
            <a:off x="92885" y="6534177"/>
            <a:ext cx="3952730" cy="276999"/>
          </a:xfrm>
          <a:prstGeom prst="rect">
            <a:avLst/>
          </a:prstGeom>
          <a:noFill/>
        </p:spPr>
        <p:txBody>
          <a:bodyPr wrap="square" rtlCol="0">
            <a:spAutoFit/>
          </a:bodyPr>
          <a:lstStyle/>
          <a:p>
            <a:r>
              <a:rPr lang="en-US" sz="1200" b="1" dirty="0">
                <a:solidFill>
                  <a:schemeClr val="bg1">
                    <a:lumMod val="65000"/>
                  </a:schemeClr>
                </a:solidFill>
              </a:rPr>
              <a:t>SURFEX Users’ Workshop, Toulouse, 20170228</a:t>
            </a:r>
          </a:p>
        </p:txBody>
      </p:sp>
      <p:pic>
        <p:nvPicPr>
          <p:cNvPr id="2" name="Picture 1"/>
          <p:cNvPicPr>
            <a:picLocks noChangeAspect="1"/>
          </p:cNvPicPr>
          <p:nvPr/>
        </p:nvPicPr>
        <p:blipFill>
          <a:blip r:embed="rId5"/>
          <a:stretch>
            <a:fillRect/>
          </a:stretch>
        </p:blipFill>
        <p:spPr>
          <a:xfrm>
            <a:off x="2687783" y="1084172"/>
            <a:ext cx="1853096" cy="2467986"/>
          </a:xfrm>
          <a:prstGeom prst="rect">
            <a:avLst/>
          </a:prstGeom>
        </p:spPr>
      </p:pic>
      <p:pic>
        <p:nvPicPr>
          <p:cNvPr id="8" name="Picture 7"/>
          <p:cNvPicPr>
            <a:picLocks noChangeAspect="1"/>
          </p:cNvPicPr>
          <p:nvPr/>
        </p:nvPicPr>
        <p:blipFill>
          <a:blip r:embed="rId6"/>
          <a:stretch>
            <a:fillRect/>
          </a:stretch>
        </p:blipFill>
        <p:spPr>
          <a:xfrm>
            <a:off x="321305" y="1059221"/>
            <a:ext cx="2117096" cy="2509210"/>
          </a:xfrm>
          <a:prstGeom prst="rect">
            <a:avLst/>
          </a:prstGeom>
        </p:spPr>
      </p:pic>
      <p:pic>
        <p:nvPicPr>
          <p:cNvPr id="9" name="Picture 8"/>
          <p:cNvPicPr>
            <a:picLocks noChangeAspect="1"/>
          </p:cNvPicPr>
          <p:nvPr/>
        </p:nvPicPr>
        <p:blipFill rotWithShape="1">
          <a:blip r:embed="rId7"/>
          <a:srcRect l="33367" t="14544" r="13595" b="25655"/>
          <a:stretch/>
        </p:blipFill>
        <p:spPr>
          <a:xfrm>
            <a:off x="321305" y="3636028"/>
            <a:ext cx="4219574" cy="2689493"/>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41103" y="3870573"/>
            <a:ext cx="4364352" cy="2454948"/>
          </a:xfrm>
          <a:prstGeom prst="rect">
            <a:avLst/>
          </a:prstGeom>
        </p:spPr>
      </p:pic>
      <p:pic>
        <p:nvPicPr>
          <p:cNvPr id="3" name="Picture 2"/>
          <p:cNvPicPr>
            <a:picLocks noChangeAspect="1"/>
          </p:cNvPicPr>
          <p:nvPr/>
        </p:nvPicPr>
        <p:blipFill rotWithShape="1">
          <a:blip r:embed="rId9">
            <a:extLst>
              <a:ext uri="{BEBA8EAE-BF5A-486C-A8C5-ECC9F3942E4B}">
                <a14:imgProps xmlns:a14="http://schemas.microsoft.com/office/drawing/2010/main">
                  <a14:imgLayer r:embed="rId10">
                    <a14:imgEffect>
                      <a14:brightnessContrast bright="40000" contrast="20000"/>
                    </a14:imgEffect>
                  </a14:imgLayer>
                </a14:imgProps>
              </a:ext>
            </a:extLst>
          </a:blip>
          <a:srcRect l="30749" t="16729" r="11599" b="11051"/>
          <a:stretch/>
        </p:blipFill>
        <p:spPr>
          <a:xfrm>
            <a:off x="4641103" y="711463"/>
            <a:ext cx="4364352" cy="3075239"/>
          </a:xfrm>
          <a:prstGeom prst="rect">
            <a:avLst/>
          </a:prstGeom>
        </p:spPr>
      </p:pic>
    </p:spTree>
    <p:extLst>
      <p:ext uri="{BB962C8B-B14F-4D97-AF65-F5344CB8AC3E}">
        <p14:creationId xmlns:p14="http://schemas.microsoft.com/office/powerpoint/2010/main" val="30989020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9669" y="6409392"/>
            <a:ext cx="1340211" cy="37658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49085" y="6409392"/>
            <a:ext cx="1757114" cy="393192"/>
          </a:xfrm>
          <a:prstGeom prst="rect">
            <a:avLst/>
          </a:prstGeom>
        </p:spPr>
      </p:pic>
      <p:pic>
        <p:nvPicPr>
          <p:cNvPr id="6" name="Picture 5" descr="H:\Kam\Kevin Name Card\(IEES-logo_4C_h).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53350" y="6409392"/>
            <a:ext cx="1381062" cy="393192"/>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p:nvPr>
        </p:nvSpPr>
        <p:spPr>
          <a:xfrm>
            <a:off x="0" y="1"/>
            <a:ext cx="9144000" cy="517235"/>
          </a:xfrm>
          <a:solidFill>
            <a:srgbClr val="0070C0"/>
          </a:solidFill>
        </p:spPr>
        <p:txBody>
          <a:bodyPr>
            <a:normAutofit fontScale="90000"/>
          </a:bodyPr>
          <a:lstStyle/>
          <a:p>
            <a:pPr algn="ctr"/>
            <a:r>
              <a:rPr lang="en-US" sz="3200" b="1" dirty="0">
                <a:solidFill>
                  <a:srgbClr val="FFFF00"/>
                </a:solidFill>
                <a:latin typeface="+mn-lt"/>
              </a:rPr>
              <a:t>Urban Morphological Data</a:t>
            </a:r>
          </a:p>
        </p:txBody>
      </p:sp>
      <p:sp>
        <p:nvSpPr>
          <p:cNvPr id="10" name="Slide Number Placeholder 9"/>
          <p:cNvSpPr>
            <a:spLocks noGrp="1"/>
          </p:cNvSpPr>
          <p:nvPr>
            <p:ph type="sldNum" sz="quarter" idx="12"/>
          </p:nvPr>
        </p:nvSpPr>
        <p:spPr>
          <a:xfrm>
            <a:off x="8669297" y="6561683"/>
            <a:ext cx="452005" cy="277845"/>
          </a:xfrm>
        </p:spPr>
        <p:txBody>
          <a:bodyPr/>
          <a:lstStyle/>
          <a:p>
            <a:fld id="{506256C1-4D19-4932-B1FB-C3CFD78BF9B8}" type="slidenum">
              <a:rPr lang="en-US" smtClean="0"/>
              <a:t>7</a:t>
            </a:fld>
            <a:endParaRPr lang="en-US" dirty="0"/>
          </a:p>
        </p:txBody>
      </p:sp>
      <p:sp>
        <p:nvSpPr>
          <p:cNvPr id="14" name="TextBox 13"/>
          <p:cNvSpPr txBox="1"/>
          <p:nvPr/>
        </p:nvSpPr>
        <p:spPr>
          <a:xfrm>
            <a:off x="250723" y="689889"/>
            <a:ext cx="3462295" cy="5016758"/>
          </a:xfrm>
          <a:prstGeom prst="rect">
            <a:avLst/>
          </a:prstGeom>
          <a:noFill/>
        </p:spPr>
        <p:txBody>
          <a:bodyPr wrap="square" rtlCol="0">
            <a:spAutoFit/>
          </a:bodyPr>
          <a:lstStyle/>
          <a:p>
            <a:pPr marL="3175" lvl="1"/>
            <a:r>
              <a:rPr lang="en-US" sz="2000" b="1" dirty="0">
                <a:solidFill>
                  <a:srgbClr val="C00000"/>
                </a:solidFill>
              </a:rPr>
              <a:t>Building Height and Footprint</a:t>
            </a:r>
          </a:p>
          <a:p>
            <a:pPr marL="288925" lvl="1" indent="-285750">
              <a:buFont typeface="Arial" panose="020B0604020202020204" pitchFamily="34" charset="0"/>
              <a:buChar char="•"/>
            </a:pPr>
            <a:r>
              <a:rPr lang="en-US" sz="2000" dirty="0"/>
              <a:t>Consists of two types of building information</a:t>
            </a:r>
          </a:p>
          <a:p>
            <a:pPr marL="746125" lvl="2" indent="-285750">
              <a:buFont typeface="Arial" panose="020B0604020202020204" pitchFamily="34" charset="0"/>
              <a:buChar char="•"/>
            </a:pPr>
            <a:r>
              <a:rPr lang="en-US" sz="2000" dirty="0"/>
              <a:t>Building towers</a:t>
            </a:r>
          </a:p>
          <a:p>
            <a:pPr marL="746125" lvl="2" indent="-285750">
              <a:buFont typeface="Arial" panose="020B0604020202020204" pitchFamily="34" charset="0"/>
              <a:buChar char="•"/>
            </a:pPr>
            <a:r>
              <a:rPr lang="en-US" sz="2000" dirty="0"/>
              <a:t>Podiums</a:t>
            </a:r>
          </a:p>
          <a:p>
            <a:pPr marL="288925" lvl="1" indent="-285750">
              <a:buFont typeface="Arial" panose="020B0604020202020204" pitchFamily="34" charset="0"/>
              <a:buChar char="•"/>
            </a:pPr>
            <a:endParaRPr lang="en-US" sz="2000" dirty="0"/>
          </a:p>
          <a:p>
            <a:pPr marL="288925" lvl="1" indent="-285750">
              <a:buFont typeface="Arial" panose="020B0604020202020204" pitchFamily="34" charset="0"/>
              <a:buChar char="•"/>
            </a:pPr>
            <a:r>
              <a:rPr lang="en-US" sz="2000" dirty="0"/>
              <a:t>Primary data of urban form and morphology from Hong Kong Planning Department</a:t>
            </a:r>
          </a:p>
          <a:p>
            <a:pPr marL="288925" lvl="1" indent="-285750">
              <a:buFont typeface="Arial" panose="020B0604020202020204" pitchFamily="34" charset="0"/>
              <a:buChar char="•"/>
            </a:pPr>
            <a:endParaRPr lang="en-US" sz="2000" dirty="0"/>
          </a:p>
          <a:p>
            <a:pPr marL="288925" lvl="1" indent="-285750">
              <a:buFont typeface="Arial" panose="020B0604020202020204" pitchFamily="34" charset="0"/>
              <a:buChar char="•"/>
            </a:pPr>
            <a:r>
              <a:rPr lang="en-US" sz="2000" dirty="0"/>
              <a:t>TEB parameters</a:t>
            </a:r>
          </a:p>
          <a:p>
            <a:pPr marL="746125" lvl="2" indent="-285750">
              <a:buFont typeface="Arial" panose="020B0604020202020204" pitchFamily="34" charset="0"/>
              <a:buChar char="•"/>
            </a:pPr>
            <a:r>
              <a:rPr lang="en-US" sz="2000" dirty="0"/>
              <a:t>Fraction of buildings</a:t>
            </a:r>
          </a:p>
          <a:p>
            <a:pPr marL="746125" lvl="2" indent="-285750">
              <a:buFont typeface="Arial" panose="020B0604020202020204" pitchFamily="34" charset="0"/>
              <a:buChar char="•"/>
            </a:pPr>
            <a:r>
              <a:rPr lang="en-US" sz="2000" dirty="0"/>
              <a:t>Roughness length</a:t>
            </a:r>
          </a:p>
          <a:p>
            <a:pPr marL="746125" lvl="2" indent="-285750">
              <a:buFont typeface="Arial" panose="020B0604020202020204" pitchFamily="34" charset="0"/>
              <a:buChar char="•"/>
            </a:pPr>
            <a:r>
              <a:rPr lang="en-US" sz="2000" dirty="0"/>
              <a:t>Building height</a:t>
            </a:r>
          </a:p>
          <a:p>
            <a:pPr marL="746125" lvl="2" indent="-285750">
              <a:buFont typeface="Arial" panose="020B0604020202020204" pitchFamily="34" charset="0"/>
              <a:buChar char="•"/>
            </a:pPr>
            <a:r>
              <a:rPr lang="en-US" sz="2000" dirty="0"/>
              <a:t>Ratio between wall and horizontal surfaces</a:t>
            </a:r>
          </a:p>
        </p:txBody>
      </p:sp>
      <p:sp>
        <p:nvSpPr>
          <p:cNvPr id="11" name="TextBox 10"/>
          <p:cNvSpPr txBox="1"/>
          <p:nvPr/>
        </p:nvSpPr>
        <p:spPr>
          <a:xfrm>
            <a:off x="92885" y="6534177"/>
            <a:ext cx="3952730" cy="276999"/>
          </a:xfrm>
          <a:prstGeom prst="rect">
            <a:avLst/>
          </a:prstGeom>
          <a:noFill/>
        </p:spPr>
        <p:txBody>
          <a:bodyPr wrap="square" rtlCol="0">
            <a:spAutoFit/>
          </a:bodyPr>
          <a:lstStyle/>
          <a:p>
            <a:r>
              <a:rPr lang="en-US" sz="1200" b="1" dirty="0">
                <a:solidFill>
                  <a:schemeClr val="bg1">
                    <a:lumMod val="65000"/>
                  </a:schemeClr>
                </a:solidFill>
              </a:rPr>
              <a:t>SURFEX Users’ Workshop, Toulouse, 20170228</a:t>
            </a:r>
          </a:p>
        </p:txBody>
      </p:sp>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6958" t="24827" r="29597" b="21513"/>
          <a:stretch/>
        </p:blipFill>
        <p:spPr>
          <a:xfrm>
            <a:off x="3878167" y="779367"/>
            <a:ext cx="5024340" cy="2559412"/>
          </a:xfrm>
          <a:prstGeom prst="rect">
            <a:avLst/>
          </a:prstGeom>
        </p:spPr>
      </p:pic>
      <p:pic>
        <p:nvPicPr>
          <p:cNvPr id="12" name="Picture 11"/>
          <p:cNvPicPr>
            <a:picLocks noChangeAspect="1"/>
          </p:cNvPicPr>
          <p:nvPr/>
        </p:nvPicPr>
        <p:blipFill>
          <a:blip r:embed="rId6"/>
          <a:stretch>
            <a:fillRect/>
          </a:stretch>
        </p:blipFill>
        <p:spPr>
          <a:xfrm>
            <a:off x="3878167" y="3430663"/>
            <a:ext cx="5024339" cy="2886845"/>
          </a:xfrm>
          <a:prstGeom prst="rect">
            <a:avLst/>
          </a:prstGeom>
        </p:spPr>
      </p:pic>
      <p:pic>
        <p:nvPicPr>
          <p:cNvPr id="16" name="Picture 15"/>
          <p:cNvPicPr>
            <a:picLocks noChangeAspect="1"/>
          </p:cNvPicPr>
          <p:nvPr/>
        </p:nvPicPr>
        <p:blipFill>
          <a:blip r:embed="rId7"/>
          <a:stretch>
            <a:fillRect/>
          </a:stretch>
        </p:blipFill>
        <p:spPr>
          <a:xfrm>
            <a:off x="3878166" y="2936240"/>
            <a:ext cx="1309255" cy="412173"/>
          </a:xfrm>
          <a:prstGeom prst="rect">
            <a:avLst/>
          </a:prstGeom>
        </p:spPr>
      </p:pic>
    </p:spTree>
    <p:extLst>
      <p:ext uri="{BB962C8B-B14F-4D97-AF65-F5344CB8AC3E}">
        <p14:creationId xmlns:p14="http://schemas.microsoft.com/office/powerpoint/2010/main" val="34071340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9669" y="6409392"/>
            <a:ext cx="1340211" cy="37658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49085" y="6409392"/>
            <a:ext cx="1757114" cy="393192"/>
          </a:xfrm>
          <a:prstGeom prst="rect">
            <a:avLst/>
          </a:prstGeom>
        </p:spPr>
      </p:pic>
      <p:pic>
        <p:nvPicPr>
          <p:cNvPr id="6" name="Picture 5" descr="H:\Kam\Kevin Name Card\(IEES-logo_4C_h).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53350" y="6409392"/>
            <a:ext cx="1381062" cy="393192"/>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p:nvPr>
        </p:nvSpPr>
        <p:spPr>
          <a:xfrm>
            <a:off x="0" y="1"/>
            <a:ext cx="9144000" cy="517235"/>
          </a:xfrm>
          <a:solidFill>
            <a:srgbClr val="0070C0"/>
          </a:solidFill>
        </p:spPr>
        <p:txBody>
          <a:bodyPr>
            <a:normAutofit fontScale="90000"/>
          </a:bodyPr>
          <a:lstStyle/>
          <a:p>
            <a:pPr algn="ctr"/>
            <a:r>
              <a:rPr lang="en-US" sz="3200" b="1" dirty="0">
                <a:solidFill>
                  <a:srgbClr val="FFFF00"/>
                </a:solidFill>
                <a:latin typeface="+mn-lt"/>
              </a:rPr>
              <a:t>Urban Morphological Data</a:t>
            </a:r>
          </a:p>
        </p:txBody>
      </p:sp>
      <p:sp>
        <p:nvSpPr>
          <p:cNvPr id="10" name="Slide Number Placeholder 9"/>
          <p:cNvSpPr>
            <a:spLocks noGrp="1"/>
          </p:cNvSpPr>
          <p:nvPr>
            <p:ph type="sldNum" sz="quarter" idx="12"/>
          </p:nvPr>
        </p:nvSpPr>
        <p:spPr>
          <a:xfrm>
            <a:off x="8669297" y="6561683"/>
            <a:ext cx="452005" cy="277845"/>
          </a:xfrm>
        </p:spPr>
        <p:txBody>
          <a:bodyPr/>
          <a:lstStyle/>
          <a:p>
            <a:fld id="{506256C1-4D19-4932-B1FB-C3CFD78BF9B8}" type="slidenum">
              <a:rPr lang="en-US" smtClean="0"/>
              <a:t>8</a:t>
            </a:fld>
            <a:endParaRPr lang="en-US" dirty="0"/>
          </a:p>
        </p:txBody>
      </p:sp>
      <p:sp>
        <p:nvSpPr>
          <p:cNvPr id="14" name="TextBox 13"/>
          <p:cNvSpPr txBox="1"/>
          <p:nvPr/>
        </p:nvSpPr>
        <p:spPr>
          <a:xfrm>
            <a:off x="250723" y="689889"/>
            <a:ext cx="3794892" cy="2739211"/>
          </a:xfrm>
          <a:prstGeom prst="rect">
            <a:avLst/>
          </a:prstGeom>
          <a:noFill/>
        </p:spPr>
        <p:txBody>
          <a:bodyPr wrap="square" rtlCol="0">
            <a:spAutoFit/>
          </a:bodyPr>
          <a:lstStyle/>
          <a:p>
            <a:pPr marL="3175" lvl="1"/>
            <a:r>
              <a:rPr lang="en-US" sz="2000" b="1" dirty="0">
                <a:solidFill>
                  <a:srgbClr val="C00000"/>
                </a:solidFill>
              </a:rPr>
              <a:t>Road Network</a:t>
            </a:r>
          </a:p>
          <a:p>
            <a:pPr marL="288925" lvl="1" indent="-285750">
              <a:buFont typeface="Arial" panose="020B0604020202020204" pitchFamily="34" charset="0"/>
              <a:buChar char="•"/>
            </a:pPr>
            <a:r>
              <a:rPr lang="en-US" sz="2000" dirty="0"/>
              <a:t>Information about primary and secondary roads in Hong Kong from Lands Department</a:t>
            </a:r>
          </a:p>
          <a:p>
            <a:pPr marL="288925" lvl="1" indent="-285750">
              <a:buFont typeface="Arial" panose="020B0604020202020204" pitchFamily="34" charset="0"/>
              <a:buChar char="•"/>
            </a:pPr>
            <a:endParaRPr lang="en-US" sz="1000" dirty="0"/>
          </a:p>
          <a:p>
            <a:pPr marL="288925" lvl="1" indent="-285750">
              <a:buFont typeface="Arial" panose="020B0604020202020204" pitchFamily="34" charset="0"/>
              <a:buChar char="•"/>
            </a:pPr>
            <a:r>
              <a:rPr lang="en-US" sz="2000" dirty="0"/>
              <a:t>TEB parameters</a:t>
            </a:r>
          </a:p>
          <a:p>
            <a:pPr marL="746125" lvl="2" indent="-285750">
              <a:buFont typeface="Arial" panose="020B0604020202020204" pitchFamily="34" charset="0"/>
              <a:buChar char="•"/>
            </a:pPr>
            <a:r>
              <a:rPr lang="en-US" sz="2000" dirty="0"/>
              <a:t>Road orientation</a:t>
            </a:r>
          </a:p>
          <a:p>
            <a:pPr marL="746125" lvl="2" indent="-285750">
              <a:buFont typeface="Arial" panose="020B0604020202020204" pitchFamily="34" charset="0"/>
              <a:buChar char="•"/>
            </a:pPr>
            <a:r>
              <a:rPr lang="en-US" sz="2000" dirty="0"/>
              <a:t>Also used to determine town fraction</a:t>
            </a:r>
          </a:p>
        </p:txBody>
      </p:sp>
      <p:sp>
        <p:nvSpPr>
          <p:cNvPr id="11" name="TextBox 10"/>
          <p:cNvSpPr txBox="1"/>
          <p:nvPr/>
        </p:nvSpPr>
        <p:spPr>
          <a:xfrm>
            <a:off x="92885" y="6534177"/>
            <a:ext cx="3952730" cy="276999"/>
          </a:xfrm>
          <a:prstGeom prst="rect">
            <a:avLst/>
          </a:prstGeom>
          <a:noFill/>
        </p:spPr>
        <p:txBody>
          <a:bodyPr wrap="square" rtlCol="0">
            <a:spAutoFit/>
          </a:bodyPr>
          <a:lstStyle/>
          <a:p>
            <a:r>
              <a:rPr lang="en-US" sz="1200" b="1" dirty="0">
                <a:solidFill>
                  <a:schemeClr val="bg1">
                    <a:lumMod val="65000"/>
                  </a:schemeClr>
                </a:solidFill>
              </a:rPr>
              <a:t>SURFEX Users’ Workshop, Toulouse, 20170228</a:t>
            </a:r>
          </a:p>
        </p:txBody>
      </p:sp>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b="6552"/>
          <a:stretch/>
        </p:blipFill>
        <p:spPr>
          <a:xfrm>
            <a:off x="4267199" y="689889"/>
            <a:ext cx="4696918" cy="2653835"/>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67199" y="3464549"/>
            <a:ext cx="4696917" cy="2816593"/>
          </a:xfrm>
          <a:prstGeom prst="rect">
            <a:avLst/>
          </a:prstGeom>
        </p:spPr>
      </p:pic>
      <p:sp>
        <p:nvSpPr>
          <p:cNvPr id="15" name="TextBox 14"/>
          <p:cNvSpPr txBox="1"/>
          <p:nvPr/>
        </p:nvSpPr>
        <p:spPr>
          <a:xfrm>
            <a:off x="250723" y="3464549"/>
            <a:ext cx="3794892" cy="2554545"/>
          </a:xfrm>
          <a:prstGeom prst="rect">
            <a:avLst/>
          </a:prstGeom>
          <a:noFill/>
        </p:spPr>
        <p:txBody>
          <a:bodyPr wrap="square" rtlCol="0">
            <a:spAutoFit/>
          </a:bodyPr>
          <a:lstStyle/>
          <a:p>
            <a:pPr marL="3175" lvl="1"/>
            <a:r>
              <a:rPr lang="en-US" sz="2000" b="1" dirty="0">
                <a:solidFill>
                  <a:srgbClr val="C00000"/>
                </a:solidFill>
              </a:rPr>
              <a:t>Land Use Data</a:t>
            </a:r>
          </a:p>
          <a:p>
            <a:pPr marL="288925" lvl="1" indent="-285750">
              <a:buFont typeface="Arial" panose="020B0604020202020204" pitchFamily="34" charset="0"/>
              <a:buChar char="•"/>
            </a:pPr>
            <a:r>
              <a:rPr lang="en-US" sz="2000" dirty="0"/>
              <a:t>Land utilization in Hong Kong at 10m resolution from Hong Kong Planning Department</a:t>
            </a:r>
          </a:p>
          <a:p>
            <a:pPr marL="288925" lvl="1" indent="-285750">
              <a:buFont typeface="Arial" panose="020B0604020202020204" pitchFamily="34" charset="0"/>
              <a:buChar char="•"/>
            </a:pPr>
            <a:endParaRPr lang="en-US" sz="2000" dirty="0"/>
          </a:p>
          <a:p>
            <a:pPr marL="288925" lvl="1" indent="-285750">
              <a:buFont typeface="Arial" panose="020B0604020202020204" pitchFamily="34" charset="0"/>
              <a:buChar char="•"/>
            </a:pPr>
            <a:r>
              <a:rPr lang="en-US" sz="2000" dirty="0"/>
              <a:t>TEB parameters</a:t>
            </a:r>
          </a:p>
          <a:p>
            <a:pPr marL="746125" lvl="2" indent="-285750">
              <a:buFont typeface="Arial" panose="020B0604020202020204" pitchFamily="34" charset="0"/>
              <a:buChar char="•"/>
            </a:pPr>
            <a:r>
              <a:rPr lang="en-US" sz="2000" dirty="0"/>
              <a:t>Determine the fraction of four surface types</a:t>
            </a:r>
          </a:p>
        </p:txBody>
      </p:sp>
    </p:spTree>
    <p:extLst>
      <p:ext uri="{BB962C8B-B14F-4D97-AF65-F5344CB8AC3E}">
        <p14:creationId xmlns:p14="http://schemas.microsoft.com/office/powerpoint/2010/main" val="16734351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9669" y="6409392"/>
            <a:ext cx="1340211" cy="37658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49085" y="6409392"/>
            <a:ext cx="1757114" cy="393192"/>
          </a:xfrm>
          <a:prstGeom prst="rect">
            <a:avLst/>
          </a:prstGeom>
        </p:spPr>
      </p:pic>
      <p:pic>
        <p:nvPicPr>
          <p:cNvPr id="6" name="Picture 5" descr="H:\Kam\Kevin Name Card\(IEES-logo_4C_h).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53350" y="6409392"/>
            <a:ext cx="1381062" cy="393192"/>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p:nvPr>
        </p:nvSpPr>
        <p:spPr>
          <a:xfrm>
            <a:off x="0" y="1"/>
            <a:ext cx="9144000" cy="517235"/>
          </a:xfrm>
          <a:solidFill>
            <a:srgbClr val="0070C0"/>
          </a:solidFill>
        </p:spPr>
        <p:txBody>
          <a:bodyPr>
            <a:normAutofit fontScale="90000"/>
          </a:bodyPr>
          <a:lstStyle/>
          <a:p>
            <a:pPr algn="ctr"/>
            <a:r>
              <a:rPr lang="en-US" sz="3200" b="1" dirty="0">
                <a:solidFill>
                  <a:srgbClr val="FFFF00"/>
                </a:solidFill>
                <a:latin typeface="+mn-lt"/>
              </a:rPr>
              <a:t>Urban Morphological Data</a:t>
            </a:r>
          </a:p>
        </p:txBody>
      </p:sp>
      <p:sp>
        <p:nvSpPr>
          <p:cNvPr id="10" name="Slide Number Placeholder 9"/>
          <p:cNvSpPr>
            <a:spLocks noGrp="1"/>
          </p:cNvSpPr>
          <p:nvPr>
            <p:ph type="sldNum" sz="quarter" idx="12"/>
          </p:nvPr>
        </p:nvSpPr>
        <p:spPr>
          <a:xfrm>
            <a:off x="8669297" y="6561683"/>
            <a:ext cx="452005" cy="277845"/>
          </a:xfrm>
        </p:spPr>
        <p:txBody>
          <a:bodyPr/>
          <a:lstStyle/>
          <a:p>
            <a:fld id="{506256C1-4D19-4932-B1FB-C3CFD78BF9B8}" type="slidenum">
              <a:rPr lang="en-US" smtClean="0"/>
              <a:t>9</a:t>
            </a:fld>
            <a:endParaRPr lang="en-US" dirty="0"/>
          </a:p>
        </p:txBody>
      </p:sp>
      <p:sp>
        <p:nvSpPr>
          <p:cNvPr id="14" name="TextBox 13"/>
          <p:cNvSpPr txBox="1"/>
          <p:nvPr/>
        </p:nvSpPr>
        <p:spPr>
          <a:xfrm>
            <a:off x="250722" y="689889"/>
            <a:ext cx="4177261" cy="5016758"/>
          </a:xfrm>
          <a:prstGeom prst="rect">
            <a:avLst/>
          </a:prstGeom>
          <a:noFill/>
        </p:spPr>
        <p:txBody>
          <a:bodyPr wrap="square" rtlCol="0">
            <a:spAutoFit/>
          </a:bodyPr>
          <a:lstStyle/>
          <a:p>
            <a:pPr marL="3175" lvl="1"/>
            <a:r>
              <a:rPr lang="en-US" sz="2000" b="1" dirty="0">
                <a:solidFill>
                  <a:srgbClr val="C00000"/>
                </a:solidFill>
              </a:rPr>
              <a:t>Vegetation</a:t>
            </a:r>
          </a:p>
          <a:p>
            <a:pPr marL="288925" lvl="1" indent="-285750">
              <a:buFont typeface="Arial" panose="020B0604020202020204" pitchFamily="34" charset="0"/>
              <a:buChar char="•"/>
            </a:pPr>
            <a:r>
              <a:rPr lang="en-US" sz="2000" dirty="0"/>
              <a:t>Based on the Normalized Difference Vegetation Index (NDVI)</a:t>
            </a:r>
          </a:p>
          <a:p>
            <a:pPr marL="288925" lvl="1" indent="-285750">
              <a:buFont typeface="Arial" panose="020B0604020202020204" pitchFamily="34" charset="0"/>
              <a:buChar char="•"/>
            </a:pPr>
            <a:endParaRPr lang="en-US" sz="2000" dirty="0"/>
          </a:p>
          <a:p>
            <a:pPr marL="288925" lvl="1" indent="-285750">
              <a:buFont typeface="Arial" panose="020B0604020202020204" pitchFamily="34" charset="0"/>
              <a:buChar char="•"/>
            </a:pPr>
            <a:r>
              <a:rPr lang="en-US" sz="2000" dirty="0"/>
              <a:t>Derived from the IKONOS multispectral images with a spatial resolution of 15m (Nichol et al., 2006)</a:t>
            </a:r>
          </a:p>
          <a:p>
            <a:pPr marL="288925" lvl="1" indent="-285750">
              <a:buFont typeface="Arial" panose="020B0604020202020204" pitchFamily="34" charset="0"/>
              <a:buChar char="•"/>
            </a:pPr>
            <a:endParaRPr lang="en-US" sz="2000" dirty="0"/>
          </a:p>
          <a:p>
            <a:pPr marL="288925" lvl="1" indent="-285750">
              <a:buFont typeface="Arial" panose="020B0604020202020204" pitchFamily="34" charset="0"/>
              <a:buChar char="•"/>
            </a:pPr>
            <a:r>
              <a:rPr lang="en-US" sz="2000" dirty="0"/>
              <a:t>Determines potential vegetation cover and vegetation types</a:t>
            </a:r>
          </a:p>
          <a:p>
            <a:pPr marL="288925" lvl="1" indent="-285750">
              <a:buFont typeface="Arial" panose="020B0604020202020204" pitchFamily="34" charset="0"/>
              <a:buChar char="•"/>
            </a:pPr>
            <a:endParaRPr lang="en-US" sz="2000" dirty="0"/>
          </a:p>
          <a:p>
            <a:pPr marL="288925" lvl="1" indent="-285750">
              <a:buFont typeface="Arial" panose="020B0604020202020204" pitchFamily="34" charset="0"/>
              <a:buChar char="•"/>
            </a:pPr>
            <a:r>
              <a:rPr lang="en-US" sz="2000" dirty="0"/>
              <a:t>TEB parameters</a:t>
            </a:r>
          </a:p>
          <a:p>
            <a:pPr marL="746125" lvl="2" indent="-285750">
              <a:buFont typeface="Arial" panose="020B0604020202020204" pitchFamily="34" charset="0"/>
              <a:buChar char="•"/>
            </a:pPr>
            <a:r>
              <a:rPr lang="en-US" sz="2000" dirty="0"/>
              <a:t>ISBA and TEB-veg</a:t>
            </a:r>
          </a:p>
          <a:p>
            <a:pPr marL="746125" lvl="2" indent="-285750">
              <a:buFont typeface="Arial" panose="020B0604020202020204" pitchFamily="34" charset="0"/>
              <a:buChar char="•"/>
            </a:pPr>
            <a:r>
              <a:rPr lang="en-US" sz="2000" dirty="0"/>
              <a:t>Vegetation in urban areas</a:t>
            </a:r>
          </a:p>
          <a:p>
            <a:pPr marL="746125" lvl="2" indent="-285750">
              <a:buFont typeface="Arial" panose="020B0604020202020204" pitchFamily="34" charset="0"/>
              <a:buChar char="•"/>
            </a:pPr>
            <a:endParaRPr lang="en-US" sz="2000" dirty="0"/>
          </a:p>
        </p:txBody>
      </p:sp>
      <p:sp>
        <p:nvSpPr>
          <p:cNvPr id="11" name="TextBox 10"/>
          <p:cNvSpPr txBox="1"/>
          <p:nvPr/>
        </p:nvSpPr>
        <p:spPr>
          <a:xfrm>
            <a:off x="92885" y="6534177"/>
            <a:ext cx="3952730" cy="276999"/>
          </a:xfrm>
          <a:prstGeom prst="rect">
            <a:avLst/>
          </a:prstGeom>
          <a:noFill/>
        </p:spPr>
        <p:txBody>
          <a:bodyPr wrap="square" rtlCol="0">
            <a:spAutoFit/>
          </a:bodyPr>
          <a:lstStyle/>
          <a:p>
            <a:r>
              <a:rPr lang="en-US" sz="1200" b="1" dirty="0">
                <a:solidFill>
                  <a:schemeClr val="bg1">
                    <a:lumMod val="65000"/>
                  </a:schemeClr>
                </a:solidFill>
              </a:rPr>
              <a:t>SURFEX Users’ Workshop, Toulouse, 20170228</a:t>
            </a:r>
          </a:p>
        </p:txBody>
      </p:sp>
      <p:pic>
        <p:nvPicPr>
          <p:cNvPr id="12" name="Picture 2" descr="http://www.lsgi.polyu.edu.hk/RCGIST/CCL_APPLI_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6216" y="692696"/>
            <a:ext cx="2480743" cy="265099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16016" y="3429000"/>
            <a:ext cx="4280943" cy="2861900"/>
          </a:xfrm>
          <a:prstGeom prst="rect">
            <a:avLst/>
          </a:prstGeom>
        </p:spPr>
      </p:pic>
      <p:sp>
        <p:nvSpPr>
          <p:cNvPr id="16" name="Bent Arrow 15"/>
          <p:cNvSpPr/>
          <p:nvPr/>
        </p:nvSpPr>
        <p:spPr>
          <a:xfrm rot="5400000" flipV="1">
            <a:off x="4824028" y="1736813"/>
            <a:ext cx="1728193" cy="1080119"/>
          </a:xfrm>
          <a:prstGeom prst="bentArrow">
            <a:avLst>
              <a:gd name="adj1" fmla="val 36288"/>
              <a:gd name="adj2" fmla="val 35582"/>
              <a:gd name="adj3" fmla="val 42637"/>
              <a:gd name="adj4" fmla="val 43750"/>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72116867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7920</TotalTime>
  <Words>992</Words>
  <Application>Microsoft Office PowerPoint</Application>
  <PresentationFormat>Affichage à l'écran (4:3)</PresentationFormat>
  <Paragraphs>204</Paragraphs>
  <Slides>22</Slides>
  <Notes>0</Notes>
  <HiddenSlides>0</HiddenSlides>
  <MMClips>0</MMClips>
  <ScaleCrop>false</ScaleCrop>
  <HeadingPairs>
    <vt:vector size="4" baseType="variant">
      <vt:variant>
        <vt:lpstr>Thème</vt:lpstr>
      </vt:variant>
      <vt:variant>
        <vt:i4>1</vt:i4>
      </vt:variant>
      <vt:variant>
        <vt:lpstr>Titres des diapositives</vt:lpstr>
      </vt:variant>
      <vt:variant>
        <vt:i4>22</vt:i4>
      </vt:variant>
    </vt:vector>
  </HeadingPairs>
  <TitlesOfParts>
    <vt:vector size="23" baseType="lpstr">
      <vt:lpstr>Office Theme</vt:lpstr>
      <vt:lpstr>Présentation PowerPoint</vt:lpstr>
      <vt:lpstr>High-density Cities</vt:lpstr>
      <vt:lpstr>Présentation PowerPoint</vt:lpstr>
      <vt:lpstr>Urban Morphology</vt:lpstr>
      <vt:lpstr>Urban Morphology</vt:lpstr>
      <vt:lpstr>Urban Morphology</vt:lpstr>
      <vt:lpstr>Urban Morphological Data</vt:lpstr>
      <vt:lpstr>Urban Morphological Data</vt:lpstr>
      <vt:lpstr>Urban Morphological Data</vt:lpstr>
      <vt:lpstr>Urban Morphological Data</vt:lpstr>
      <vt:lpstr>TEB Assumption</vt:lpstr>
      <vt:lpstr>Street Canyon Concept</vt:lpstr>
      <vt:lpstr>Garden Fraction</vt:lpstr>
      <vt:lpstr>Local Climate Zone</vt:lpstr>
      <vt:lpstr>The World Urban Database and Access Portal Tools</vt:lpstr>
      <vt:lpstr>WRF Simulation</vt:lpstr>
      <vt:lpstr>Daytime Air Temperature at 2m</vt:lpstr>
      <vt:lpstr>Night-time Air Temperature at 2m</vt:lpstr>
      <vt:lpstr>Daytime Wind Speed at 10m</vt:lpstr>
      <vt:lpstr>Night-time Wind Speed at 10m</vt:lpstr>
      <vt:lpstr>Next Stage</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Kevin Lau</dc:creator>
  <cp:lastModifiedBy>administrateur</cp:lastModifiedBy>
  <cp:revision>146</cp:revision>
  <dcterms:created xsi:type="dcterms:W3CDTF">2016-09-16T11:52:52Z</dcterms:created>
  <dcterms:modified xsi:type="dcterms:W3CDTF">2017-03-01T11:38:46Z</dcterms:modified>
</cp:coreProperties>
</file>