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5"/>
    <p:restoredTop sz="94540"/>
  </p:normalViewPr>
  <p:slideViewPr>
    <p:cSldViewPr snapToGrid="0" snapToObjects="1">
      <p:cViewPr varScale="1">
        <p:scale>
          <a:sx n="100" d="100"/>
          <a:sy n="100" d="100"/>
        </p:scale>
        <p:origin x="11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09176-80C7-E640-8FF6-AEE367109555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0EC13-660D-D146-802F-046026B4A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256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0EC13-660D-D146-802F-046026B4A4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535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07/11/2016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Réunion Technique CMIP6 - 08/11/2016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DA92-42E6-3344-878D-8AA4A95D9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07/11/2016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Réunion Technique CMIP6 - 08/11/2016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DA92-42E6-3344-878D-8AA4A95D9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07/11/2016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Réunion Technique CMIP6 - 08/11/2016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DA92-42E6-3344-878D-8AA4A95D9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07/11/2016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Réunion Technique CMIP6 - 08/11/2016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DA92-42E6-3344-878D-8AA4A95D9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07/11/2016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Réunion Technique CMIP6 - 08/11/2016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DA92-42E6-3344-878D-8AA4A95D9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07/11/2016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Réunion Technique CMIP6 - 08/11/2016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DA92-42E6-3344-878D-8AA4A95D9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07/11/2016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Réunion Technique CMIP6 - 08/11/2016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DA92-42E6-3344-878D-8AA4A95D9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07/11/2016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Réunion Technique CMIP6 - 08/11/2016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DA92-42E6-3344-878D-8AA4A95D9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07/11/2016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Réunion Technique CMIP6 - 08/11/2016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DA92-42E6-3344-878D-8AA4A95D9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07/11/2016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Réunion Technique CMIP6 - 08/11/2016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DA92-42E6-3344-878D-8AA4A95D9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07/11/2016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Réunion Technique CMIP6 - 08/11/2016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DA92-42E6-3344-878D-8AA4A95D9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07/11/2016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Réunion Technique CMIP6 - 08/11/2016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BDA92-42E6-3344-878D-8AA4A95D9D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13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99704" y="1965133"/>
            <a:ext cx="8490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GB" u="sng" dirty="0" smtClean="0"/>
              <a:t>Ce </a:t>
            </a:r>
            <a:r>
              <a:rPr lang="en-GB" u="sng" dirty="0" err="1" smtClean="0"/>
              <a:t>qu’elle</a:t>
            </a:r>
            <a:r>
              <a:rPr lang="en-GB" u="sng" dirty="0" smtClean="0"/>
              <a:t> </a:t>
            </a:r>
            <a:r>
              <a:rPr lang="en-GB" u="sng" dirty="0" err="1" smtClean="0"/>
              <a:t>sait</a:t>
            </a:r>
            <a:r>
              <a:rPr lang="en-GB" u="sng" dirty="0" smtClean="0"/>
              <a:t> faire:</a:t>
            </a:r>
          </a:p>
          <a:p>
            <a:pPr marL="285750" indent="-285750">
              <a:buFont typeface="Wingdings" charset="2"/>
              <a:buChar char="ü"/>
            </a:pPr>
            <a:r>
              <a:rPr lang="en-GB" dirty="0" smtClean="0"/>
              <a:t>demander la sorties de variables</a:t>
            </a:r>
            <a:r>
              <a:rPr lang="en-GB" dirty="0"/>
              <a:t> </a:t>
            </a:r>
            <a:r>
              <a:rPr lang="en-GB" dirty="0" smtClean="0"/>
              <a:t>de </a:t>
            </a:r>
            <a:r>
              <a:rPr lang="en-GB" b="1" dirty="0" smtClean="0"/>
              <a:t>type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chemeClr val="accent5"/>
                </a:solidFill>
              </a:rPr>
              <a:t>cmor</a:t>
            </a:r>
            <a:r>
              <a:rPr lang="en-GB" b="1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définie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les tables CMIP)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chemeClr val="accent5"/>
                </a:solidFill>
              </a:rPr>
              <a:t>perso</a:t>
            </a:r>
            <a:r>
              <a:rPr lang="en-GB" dirty="0" smtClean="0"/>
              <a:t> (non </a:t>
            </a:r>
            <a:r>
              <a:rPr lang="en-GB" dirty="0" err="1" smtClean="0"/>
              <a:t>définie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les tables CMIP)</a:t>
            </a:r>
          </a:p>
          <a:p>
            <a:pPr marL="285750" indent="-285750"/>
            <a:r>
              <a:rPr lang="en-GB" dirty="0" err="1" smtClean="0"/>
              <a:t>Chaque</a:t>
            </a:r>
            <a:r>
              <a:rPr lang="en-GB" dirty="0" smtClean="0"/>
              <a:t> variable </a:t>
            </a:r>
            <a:r>
              <a:rPr lang="en-GB" dirty="0" err="1" smtClean="0"/>
              <a:t>peut</a:t>
            </a:r>
            <a:r>
              <a:rPr lang="en-GB" dirty="0" smtClean="0"/>
              <a:t> </a:t>
            </a:r>
            <a:r>
              <a:rPr lang="en-GB" dirty="0" err="1" smtClean="0"/>
              <a:t>être</a:t>
            </a:r>
            <a:r>
              <a:rPr lang="en-GB" dirty="0" smtClean="0"/>
              <a:t> </a:t>
            </a:r>
            <a:r>
              <a:rPr lang="en-GB" dirty="0" err="1" smtClean="0"/>
              <a:t>demandée</a:t>
            </a:r>
            <a:r>
              <a:rPr lang="en-GB" dirty="0" smtClean="0"/>
              <a:t>:</a:t>
            </a:r>
          </a:p>
          <a:p>
            <a:pPr marL="285750" indent="-285750">
              <a:buFont typeface="Wingdings" charset="2"/>
              <a:buChar char="ü"/>
            </a:pPr>
            <a:r>
              <a:rPr lang="en-GB" dirty="0" smtClean="0"/>
              <a:t>pour </a:t>
            </a:r>
            <a:r>
              <a:rPr lang="en-GB" b="1" dirty="0" smtClean="0">
                <a:solidFill>
                  <a:schemeClr val="accent5"/>
                </a:solidFill>
              </a:rPr>
              <a:t>un</a:t>
            </a:r>
            <a:r>
              <a:rPr lang="en-GB" dirty="0" smtClean="0"/>
              <a:t> </a:t>
            </a:r>
            <a:r>
              <a:rPr lang="en-GB" dirty="0" err="1" smtClean="0"/>
              <a:t>ou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chemeClr val="accent5"/>
                </a:solidFill>
              </a:rPr>
              <a:t>tous</a:t>
            </a:r>
            <a:r>
              <a:rPr lang="en-GB" b="1" dirty="0" smtClean="0">
                <a:solidFill>
                  <a:schemeClr val="accent5"/>
                </a:solidFill>
              </a:rPr>
              <a:t> </a:t>
            </a:r>
            <a:r>
              <a:rPr lang="en-GB" dirty="0" smtClean="0"/>
              <a:t>les </a:t>
            </a:r>
            <a:r>
              <a:rPr lang="en-GB" b="1" dirty="0" smtClean="0"/>
              <a:t>MIPs</a:t>
            </a:r>
            <a:r>
              <a:rPr lang="en-GB" dirty="0" smtClean="0"/>
              <a:t> </a:t>
            </a:r>
          </a:p>
          <a:p>
            <a:pPr marL="285750" indent="-285750">
              <a:buFont typeface="Wingdings" charset="2"/>
              <a:buChar char="ü"/>
            </a:pPr>
            <a:r>
              <a:rPr lang="en-GB" dirty="0" smtClean="0"/>
              <a:t> pour</a:t>
            </a:r>
            <a:r>
              <a:rPr lang="en-GB" b="1" dirty="0" smtClean="0">
                <a:solidFill>
                  <a:schemeClr val="accent5"/>
                </a:solidFill>
              </a:rPr>
              <a:t> </a:t>
            </a:r>
            <a:r>
              <a:rPr lang="en-GB" b="1" dirty="0" err="1" smtClean="0">
                <a:solidFill>
                  <a:schemeClr val="accent5"/>
                </a:solidFill>
              </a:rPr>
              <a:t>une</a:t>
            </a:r>
            <a:r>
              <a:rPr lang="en-GB" dirty="0" smtClean="0">
                <a:solidFill>
                  <a:schemeClr val="accent5"/>
                </a:solidFill>
              </a:rPr>
              <a:t> </a:t>
            </a:r>
            <a:r>
              <a:rPr lang="en-GB" dirty="0" err="1" smtClean="0"/>
              <a:t>ou</a:t>
            </a:r>
            <a:r>
              <a:rPr lang="en-GB" dirty="0" smtClean="0">
                <a:solidFill>
                  <a:schemeClr val="accent5"/>
                </a:solidFill>
              </a:rPr>
              <a:t> </a:t>
            </a:r>
            <a:r>
              <a:rPr lang="en-GB" b="1" dirty="0" err="1" smtClean="0">
                <a:solidFill>
                  <a:schemeClr val="accent5"/>
                </a:solidFill>
              </a:rPr>
              <a:t>toutes</a:t>
            </a:r>
            <a:r>
              <a:rPr lang="en-GB" dirty="0" smtClean="0"/>
              <a:t> les </a:t>
            </a:r>
            <a:r>
              <a:rPr lang="en-GB" b="1" dirty="0"/>
              <a:t>e</a:t>
            </a:r>
            <a:r>
              <a:rPr lang="en-GB" b="1" dirty="0" smtClean="0"/>
              <a:t>xperiences</a:t>
            </a:r>
            <a:r>
              <a:rPr lang="en-GB" b="1" dirty="0" smtClean="0">
                <a:solidFill>
                  <a:schemeClr val="accent5"/>
                </a:solidFill>
              </a:rPr>
              <a:t> </a:t>
            </a:r>
            <a:r>
              <a:rPr lang="en-GB" dirty="0" smtClean="0"/>
              <a:t>de </a:t>
            </a:r>
            <a:r>
              <a:rPr lang="en-GB" dirty="0" err="1" smtClean="0"/>
              <a:t>ce</a:t>
            </a:r>
            <a:r>
              <a:rPr lang="en-GB" dirty="0" smtClean="0"/>
              <a:t>(s) MIP(s)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9704" y="3932709"/>
            <a:ext cx="81464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indent="-11113">
              <a:tabLst>
                <a:tab pos="520700" algn="l"/>
              </a:tabLst>
            </a:pPr>
            <a:r>
              <a:rPr lang="en-GB" u="sng" dirty="0" smtClean="0"/>
              <a:t>Ce </a:t>
            </a:r>
            <a:r>
              <a:rPr lang="en-GB" u="sng" dirty="0" err="1" smtClean="0"/>
              <a:t>qu’elle</a:t>
            </a:r>
            <a:r>
              <a:rPr lang="en-GB" u="sng" dirty="0" smtClean="0"/>
              <a:t> ne </a:t>
            </a:r>
            <a:r>
              <a:rPr lang="en-GB" u="sng" dirty="0" err="1" smtClean="0"/>
              <a:t>sait</a:t>
            </a:r>
            <a:r>
              <a:rPr lang="en-GB" u="sng" dirty="0" smtClean="0"/>
              <a:t> pas faire:</a:t>
            </a:r>
          </a:p>
          <a:p>
            <a:pPr marL="285750" indent="-285750">
              <a:buFont typeface="Arial" charset="0"/>
              <a:buChar char="•"/>
              <a:tabLst>
                <a:tab pos="520700" algn="l"/>
              </a:tabLst>
            </a:pPr>
            <a:r>
              <a:rPr lang="en-GB" sz="1600" dirty="0" smtClean="0"/>
              <a:t>Je </a:t>
            </a:r>
            <a:r>
              <a:rPr lang="en-GB" sz="1600" dirty="0" err="1" smtClean="0"/>
              <a:t>veux</a:t>
            </a:r>
            <a:r>
              <a:rPr lang="en-GB" sz="1600" dirty="0" smtClean="0"/>
              <a:t> 1 variables pour </a:t>
            </a:r>
            <a:r>
              <a:rPr lang="en-GB" sz="1600" dirty="0" err="1" smtClean="0"/>
              <a:t>une</a:t>
            </a:r>
            <a:r>
              <a:rPr lang="en-GB" sz="1600" dirty="0" smtClean="0"/>
              <a:t> </a:t>
            </a:r>
            <a:r>
              <a:rPr lang="en-GB" sz="1600" dirty="0" err="1" smtClean="0"/>
              <a:t>liste</a:t>
            </a:r>
            <a:r>
              <a:rPr lang="en-GB" sz="1600" dirty="0" smtClean="0"/>
              <a:t> de m MIPs (</a:t>
            </a:r>
            <a:r>
              <a:rPr lang="en-GB" sz="1600" dirty="0" err="1" smtClean="0"/>
              <a:t>autre</a:t>
            </a:r>
            <a:r>
              <a:rPr lang="en-GB" sz="1600" dirty="0" smtClean="0"/>
              <a:t> que 1 </a:t>
            </a:r>
            <a:r>
              <a:rPr lang="en-GB" sz="1600" dirty="0" err="1" smtClean="0"/>
              <a:t>ou</a:t>
            </a:r>
            <a:r>
              <a:rPr lang="en-GB" sz="1600" dirty="0" smtClean="0"/>
              <a:t> </a:t>
            </a:r>
            <a:r>
              <a:rPr lang="en-GB" sz="1600" dirty="0" err="1" smtClean="0"/>
              <a:t>tous</a:t>
            </a:r>
            <a:r>
              <a:rPr lang="en-GB" sz="1600" dirty="0" smtClean="0"/>
              <a:t>);</a:t>
            </a:r>
          </a:p>
          <a:p>
            <a:pPr marL="285750" indent="-285750">
              <a:buFont typeface="Arial" charset="0"/>
              <a:buChar char="•"/>
              <a:tabLst>
                <a:tab pos="520700" algn="l"/>
              </a:tabLst>
            </a:pPr>
            <a:r>
              <a:rPr lang="en-GB" sz="1600" dirty="0" smtClean="0"/>
              <a:t>Je </a:t>
            </a:r>
            <a:r>
              <a:rPr lang="en-GB" sz="1600" dirty="0" err="1" smtClean="0"/>
              <a:t>veux</a:t>
            </a:r>
            <a:r>
              <a:rPr lang="en-GB" sz="1600" dirty="0" smtClean="0"/>
              <a:t> 1 variables pour </a:t>
            </a:r>
            <a:r>
              <a:rPr lang="en-GB" sz="1600" dirty="0" err="1" smtClean="0"/>
              <a:t>une</a:t>
            </a:r>
            <a:r>
              <a:rPr lang="en-GB" sz="1600" dirty="0" smtClean="0"/>
              <a:t> </a:t>
            </a:r>
            <a:r>
              <a:rPr lang="en-GB" sz="1600" dirty="0" err="1" smtClean="0"/>
              <a:t>liste</a:t>
            </a:r>
            <a:r>
              <a:rPr lang="en-GB" sz="1600" dirty="0" smtClean="0"/>
              <a:t> de n </a:t>
            </a:r>
            <a:r>
              <a:rPr lang="en-GB" sz="1600" dirty="0" err="1" smtClean="0"/>
              <a:t>expériences</a:t>
            </a:r>
            <a:r>
              <a:rPr lang="en-GB" sz="1600" dirty="0" smtClean="0"/>
              <a:t> (</a:t>
            </a:r>
            <a:r>
              <a:rPr lang="en-GB" sz="1600" dirty="0" err="1" smtClean="0"/>
              <a:t>autre</a:t>
            </a:r>
            <a:r>
              <a:rPr lang="en-GB" sz="1600" dirty="0" smtClean="0"/>
              <a:t> que 1 </a:t>
            </a:r>
            <a:r>
              <a:rPr lang="en-GB" sz="1600" dirty="0" err="1" smtClean="0"/>
              <a:t>ou</a:t>
            </a:r>
            <a:r>
              <a:rPr lang="en-GB" sz="1600" dirty="0" smtClean="0"/>
              <a:t> </a:t>
            </a:r>
            <a:r>
              <a:rPr lang="en-GB" sz="1600" dirty="0" err="1" smtClean="0"/>
              <a:t>toutes</a:t>
            </a:r>
            <a:r>
              <a:rPr lang="en-GB" sz="1600" dirty="0" smtClean="0"/>
              <a:t>);</a:t>
            </a:r>
          </a:p>
          <a:p>
            <a:pPr marL="285750" indent="-285750">
              <a:buFont typeface="Arial" charset="0"/>
              <a:buChar char="•"/>
              <a:tabLst>
                <a:tab pos="520700" algn="l"/>
              </a:tabLst>
            </a:pPr>
            <a:r>
              <a:rPr lang="en-GB" sz="1600" dirty="0" smtClean="0"/>
              <a:t>Je </a:t>
            </a:r>
            <a:r>
              <a:rPr lang="en-GB" sz="1600" dirty="0" err="1" smtClean="0"/>
              <a:t>veux</a:t>
            </a:r>
            <a:r>
              <a:rPr lang="en-GB" sz="1600" dirty="0" smtClean="0"/>
              <a:t> </a:t>
            </a:r>
            <a:r>
              <a:rPr lang="en-GB" sz="1600" dirty="0" err="1" smtClean="0"/>
              <a:t>toutes</a:t>
            </a:r>
            <a:r>
              <a:rPr lang="en-GB" sz="1600" dirty="0" smtClean="0"/>
              <a:t> les variables de la table </a:t>
            </a:r>
            <a:r>
              <a:rPr lang="en-GB" sz="1600" dirty="0" err="1" smtClean="0"/>
              <a:t>LImon</a:t>
            </a:r>
            <a:r>
              <a:rPr lang="en-GB" sz="1600" dirty="0" smtClean="0"/>
              <a:t>;</a:t>
            </a:r>
          </a:p>
          <a:p>
            <a:pPr marL="285750" indent="-285750">
              <a:buFont typeface="Arial" charset="0"/>
              <a:buChar char="•"/>
              <a:tabLst>
                <a:tab pos="520700" algn="l"/>
              </a:tabLst>
            </a:pPr>
            <a:r>
              <a:rPr lang="en-GB" sz="1600" dirty="0" err="1" smtClean="0"/>
              <a:t>J’ai</a:t>
            </a:r>
            <a:r>
              <a:rPr lang="en-GB" sz="1600" dirty="0" smtClean="0"/>
              <a:t> </a:t>
            </a:r>
            <a:r>
              <a:rPr lang="en-GB" sz="1600" dirty="0" err="1" smtClean="0"/>
              <a:t>demandé</a:t>
            </a:r>
            <a:r>
              <a:rPr lang="en-GB" sz="1600" dirty="0" smtClean="0"/>
              <a:t> </a:t>
            </a:r>
            <a:r>
              <a:rPr lang="en-GB" sz="1600" dirty="0" err="1" smtClean="0"/>
              <a:t>toutes</a:t>
            </a:r>
            <a:r>
              <a:rPr lang="en-GB" sz="1600" dirty="0" smtClean="0"/>
              <a:t> les variables de </a:t>
            </a:r>
            <a:r>
              <a:rPr lang="en-GB" sz="1600" dirty="0" err="1" smtClean="0"/>
              <a:t>priorité</a:t>
            </a:r>
            <a:r>
              <a:rPr lang="en-GB" sz="1600" dirty="0" smtClean="0"/>
              <a:t> 1 de la DR, </a:t>
            </a:r>
            <a:r>
              <a:rPr lang="en-GB" sz="1600" dirty="0" err="1" smtClean="0"/>
              <a:t>mais</a:t>
            </a:r>
            <a:r>
              <a:rPr lang="en-GB" sz="1600" dirty="0" smtClean="0"/>
              <a:t> je </a:t>
            </a:r>
            <a:r>
              <a:rPr lang="en-GB" sz="1600" dirty="0" err="1" smtClean="0"/>
              <a:t>veux</a:t>
            </a:r>
            <a:r>
              <a:rPr lang="en-GB" sz="1600" dirty="0" smtClean="0"/>
              <a:t> </a:t>
            </a:r>
            <a:r>
              <a:rPr lang="en-GB" sz="1600" dirty="0" err="1" smtClean="0"/>
              <a:t>rajouter</a:t>
            </a:r>
            <a:r>
              <a:rPr lang="en-GB" sz="1600" dirty="0" smtClean="0"/>
              <a:t> </a:t>
            </a:r>
            <a:r>
              <a:rPr lang="en-GB" sz="1600" dirty="0" err="1" smtClean="0"/>
              <a:t>toutes</a:t>
            </a:r>
            <a:r>
              <a:rPr lang="en-GB" sz="1600" dirty="0" smtClean="0"/>
              <a:t> les variables  de </a:t>
            </a:r>
            <a:r>
              <a:rPr lang="en-GB" sz="1600" dirty="0" err="1" smtClean="0"/>
              <a:t>priorité</a:t>
            </a:r>
            <a:r>
              <a:rPr lang="en-GB" sz="1600" dirty="0" smtClean="0"/>
              <a:t> 2 de la tables Amon;</a:t>
            </a:r>
          </a:p>
          <a:p>
            <a:pPr marL="285750" indent="-285750">
              <a:buFont typeface="Arial" charset="0"/>
              <a:buChar char="•"/>
              <a:tabLst>
                <a:tab pos="520700" algn="l"/>
              </a:tabLst>
            </a:pPr>
            <a:r>
              <a:rPr lang="en-GB" sz="1600" dirty="0" smtClean="0"/>
              <a:t>Je </a:t>
            </a:r>
            <a:r>
              <a:rPr lang="en-GB" sz="1600" dirty="0" err="1" smtClean="0"/>
              <a:t>veux</a:t>
            </a:r>
            <a:r>
              <a:rPr lang="en-GB" sz="1600" dirty="0" smtClean="0"/>
              <a:t> </a:t>
            </a:r>
            <a:r>
              <a:rPr lang="en-GB" sz="1600" dirty="0" err="1" smtClean="0"/>
              <a:t>toutes</a:t>
            </a:r>
            <a:r>
              <a:rPr lang="en-GB" sz="1600" dirty="0" smtClean="0"/>
              <a:t> les variables </a:t>
            </a:r>
            <a:r>
              <a:rPr lang="en-GB" sz="1600" dirty="0" err="1" smtClean="0"/>
              <a:t>océaniques</a:t>
            </a:r>
            <a:r>
              <a:rPr lang="en-GB" sz="1600" dirty="0" smtClean="0"/>
              <a:t> </a:t>
            </a:r>
            <a:r>
              <a:rPr lang="en-GB" sz="1600" dirty="0" err="1" smtClean="0"/>
              <a:t>journalières</a:t>
            </a:r>
            <a:r>
              <a:rPr lang="en-GB" sz="1600" dirty="0" smtClean="0"/>
              <a:t>;</a:t>
            </a:r>
          </a:p>
          <a:p>
            <a:pPr marL="285750" indent="-285750">
              <a:buFont typeface="Arial" charset="0"/>
              <a:buChar char="•"/>
              <a:tabLst>
                <a:tab pos="520700" algn="l"/>
              </a:tabLst>
            </a:pPr>
            <a:r>
              <a:rPr lang="en-GB" sz="1600" dirty="0" smtClean="0"/>
              <a:t>Je </a:t>
            </a:r>
            <a:r>
              <a:rPr lang="en-GB" sz="1600" dirty="0" err="1" smtClean="0"/>
              <a:t>veux</a:t>
            </a:r>
            <a:r>
              <a:rPr lang="en-GB" sz="1600" dirty="0" smtClean="0"/>
              <a:t> </a:t>
            </a:r>
            <a:r>
              <a:rPr lang="en-GB" sz="1600" dirty="0" err="1" smtClean="0"/>
              <a:t>toutes</a:t>
            </a:r>
            <a:r>
              <a:rPr lang="en-GB" sz="1600" dirty="0" smtClean="0"/>
              <a:t> les variables de surface </a:t>
            </a:r>
            <a:r>
              <a:rPr lang="en-GB" sz="1600" dirty="0" err="1" smtClean="0"/>
              <a:t>atmosphère</a:t>
            </a:r>
            <a:r>
              <a:rPr lang="en-GB" sz="1600" dirty="0" smtClean="0"/>
              <a:t>;</a:t>
            </a:r>
          </a:p>
          <a:p>
            <a:pPr marL="285750" indent="-285750">
              <a:buFont typeface="Arial" charset="0"/>
              <a:buChar char="•"/>
              <a:tabLst>
                <a:tab pos="520700" algn="l"/>
              </a:tabLst>
            </a:pPr>
            <a:r>
              <a:rPr lang="en-GB" sz="1600" dirty="0" smtClean="0"/>
              <a:t>Je </a:t>
            </a:r>
            <a:r>
              <a:rPr lang="en-GB" sz="1600" dirty="0" err="1" smtClean="0"/>
              <a:t>veux</a:t>
            </a:r>
            <a:r>
              <a:rPr lang="en-GB" sz="1600" dirty="0" smtClean="0"/>
              <a:t> </a:t>
            </a:r>
            <a:r>
              <a:rPr lang="en-GB" sz="1600" dirty="0" err="1" smtClean="0"/>
              <a:t>toutes</a:t>
            </a:r>
            <a:r>
              <a:rPr lang="en-GB" sz="1600" dirty="0" smtClean="0"/>
              <a:t> les </a:t>
            </a:r>
            <a:r>
              <a:rPr lang="en-GB" sz="1600" dirty="0" err="1" smtClean="0"/>
              <a:t>moyennes</a:t>
            </a:r>
            <a:r>
              <a:rPr lang="en-GB" sz="1600" dirty="0" smtClean="0"/>
              <a:t> </a:t>
            </a:r>
            <a:r>
              <a:rPr lang="en-GB" sz="1600" dirty="0" err="1" smtClean="0"/>
              <a:t>zonales</a:t>
            </a:r>
            <a:r>
              <a:rPr lang="en-GB" sz="1600" dirty="0"/>
              <a:t>;</a:t>
            </a:r>
            <a:endParaRPr lang="en-GB" sz="1600" dirty="0" smtClean="0"/>
          </a:p>
          <a:p>
            <a:pPr marL="285750" indent="-285750">
              <a:buFont typeface="Arial" charset="0"/>
              <a:buChar char="•"/>
              <a:tabLst>
                <a:tab pos="520700" algn="l"/>
              </a:tabLst>
            </a:pPr>
            <a:r>
              <a:rPr lang="is-IS" sz="1600" i="1" dirty="0" smtClean="0"/>
              <a:t>…</a:t>
            </a:r>
            <a:endParaRPr lang="en-GB" sz="1600" i="1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1140032" y="261258"/>
            <a:ext cx="777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dr2xml: </a:t>
            </a:r>
            <a:r>
              <a:rPr lang="en-GB" sz="2400" dirty="0" err="1">
                <a:solidFill>
                  <a:schemeClr val="accent5"/>
                </a:solidFill>
                <a:ea typeface="Century Gothic" charset="0"/>
                <a:cs typeface="Century Gothic" charset="0"/>
              </a:rPr>
              <a:t>l</a:t>
            </a:r>
            <a:r>
              <a:rPr lang="en-GB" sz="2400" dirty="0" err="1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iste</a:t>
            </a:r>
            <a:r>
              <a:rPr lang="en-GB" sz="2400" dirty="0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 ‘</a:t>
            </a:r>
            <a:r>
              <a:rPr lang="en-GB" sz="2400" dirty="0" err="1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maison</a:t>
            </a:r>
            <a:r>
              <a:rPr lang="en-GB" sz="2400" dirty="0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’ de variables</a:t>
            </a:r>
            <a:endParaRPr lang="en-GB" sz="2400" dirty="0">
              <a:solidFill>
                <a:schemeClr val="accent5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99704" y="1095530"/>
            <a:ext cx="8033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 </a:t>
            </a:r>
            <a:r>
              <a:rPr lang="en-GB" dirty="0" err="1" smtClean="0"/>
              <a:t>fonctionnalité</a:t>
            </a:r>
            <a:r>
              <a:rPr lang="en-GB" dirty="0" smtClean="0"/>
              <a:t> </a:t>
            </a:r>
            <a:r>
              <a:rPr lang="en-GB" dirty="0" err="1" smtClean="0"/>
              <a:t>permettant</a:t>
            </a:r>
            <a:r>
              <a:rPr lang="en-GB" dirty="0" smtClean="0"/>
              <a:t> de  </a:t>
            </a:r>
            <a:r>
              <a:rPr lang="en-GB" dirty="0" err="1" smtClean="0"/>
              <a:t>prendre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compte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err="1" smtClean="0"/>
              <a:t>liste</a:t>
            </a:r>
            <a:r>
              <a:rPr lang="en-GB" dirty="0" smtClean="0"/>
              <a:t> ‘</a:t>
            </a:r>
            <a:r>
              <a:rPr lang="en-GB" dirty="0" err="1" smtClean="0"/>
              <a:t>maison</a:t>
            </a:r>
            <a:r>
              <a:rPr lang="en-GB" dirty="0" smtClean="0"/>
              <a:t>’ de variables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intégrée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dr2xml. </a:t>
            </a:r>
            <a:r>
              <a:rPr lang="en-GB" i="1" dirty="0" smtClean="0"/>
              <a:t>(’</a:t>
            </a:r>
            <a:r>
              <a:rPr lang="fr-FR" i="1" dirty="0" smtClean="0"/>
              <a:t>pull </a:t>
            </a:r>
            <a:r>
              <a:rPr lang="fr-FR" i="1" dirty="0" err="1" smtClean="0"/>
              <a:t>request</a:t>
            </a:r>
            <a:r>
              <a:rPr lang="fr-FR" i="1" dirty="0" smtClean="0"/>
              <a:t>’ sur </a:t>
            </a:r>
            <a:r>
              <a:rPr lang="fr-FR" i="1" dirty="0" err="1" smtClean="0"/>
              <a:t>github</a:t>
            </a:r>
            <a:r>
              <a:rPr lang="fr-FR" i="1" dirty="0" smtClean="0"/>
              <a:t> imminent </a:t>
            </a:r>
            <a:r>
              <a:rPr lang="is-IS" i="1" dirty="0" smtClean="0"/>
              <a:t>;-))</a:t>
            </a:r>
            <a:endParaRPr lang="en-GB" i="1" dirty="0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07/11/2016</a:t>
            </a:r>
            <a:endParaRPr lang="en-GB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Réunion Technique CMIP6 - 08/11/2016</a:t>
            </a:r>
            <a:endParaRPr lang="en-GB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DA92-42E6-3344-878D-8AA4A95D9D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51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843146" y="1991479"/>
            <a:ext cx="79861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err="1" smtClean="0"/>
              <a:t>Chaque</a:t>
            </a:r>
            <a:r>
              <a:rPr lang="en-GB" u="sng" dirty="0" smtClean="0"/>
              <a:t> variable </a:t>
            </a:r>
            <a:r>
              <a:rPr lang="en-GB" u="sng" dirty="0" err="1" smtClean="0"/>
              <a:t>maison</a:t>
            </a:r>
            <a:r>
              <a:rPr lang="en-GB" u="sng" dirty="0" smtClean="0"/>
              <a:t> </a:t>
            </a:r>
            <a:r>
              <a:rPr lang="en-GB" u="sng" dirty="0" err="1" smtClean="0"/>
              <a:t>est</a:t>
            </a:r>
            <a:r>
              <a:rPr lang="en-GB" u="sng" dirty="0" smtClean="0"/>
              <a:t> </a:t>
            </a:r>
            <a:r>
              <a:rPr lang="en-GB" u="sng" dirty="0" err="1" smtClean="0"/>
              <a:t>définie</a:t>
            </a:r>
            <a:r>
              <a:rPr lang="en-GB" u="sng" dirty="0" smtClean="0"/>
              <a:t> par: </a:t>
            </a:r>
          </a:p>
          <a:p>
            <a:pPr marL="733425" indent="-342900">
              <a:buClr>
                <a:schemeClr val="accent5"/>
              </a:buClr>
              <a:buFont typeface="+mj-lt"/>
              <a:buAutoNum type="arabicPeriod"/>
              <a:tabLst>
                <a:tab pos="1376363" algn="l"/>
              </a:tabLst>
            </a:pPr>
            <a:r>
              <a:rPr lang="en-GB" sz="1600" dirty="0" smtClean="0"/>
              <a:t>son </a:t>
            </a:r>
            <a:r>
              <a:rPr lang="en-GB" sz="1600" b="1" dirty="0"/>
              <a:t>t</a:t>
            </a:r>
            <a:r>
              <a:rPr lang="en-GB" sz="1600" b="1" dirty="0" smtClean="0"/>
              <a:t>ype</a:t>
            </a:r>
            <a:r>
              <a:rPr lang="en-GB" sz="1600" dirty="0" smtClean="0"/>
              <a:t> (TYPE = </a:t>
            </a:r>
            <a:r>
              <a:rPr lang="en-GB" sz="1600" dirty="0" err="1" smtClean="0">
                <a:solidFill>
                  <a:schemeClr val="accent5"/>
                </a:solidFill>
              </a:rPr>
              <a:t>cmor</a:t>
            </a:r>
            <a:r>
              <a:rPr lang="en-GB" sz="1600" dirty="0" smtClean="0"/>
              <a:t> </a:t>
            </a:r>
            <a:r>
              <a:rPr lang="en-GB" sz="1600" dirty="0" err="1" smtClean="0"/>
              <a:t>ou</a:t>
            </a:r>
            <a:r>
              <a:rPr lang="en-GB" sz="1600" dirty="0" smtClean="0"/>
              <a:t> </a:t>
            </a:r>
            <a:r>
              <a:rPr lang="en-GB" sz="1600" dirty="0" err="1" smtClean="0">
                <a:solidFill>
                  <a:schemeClr val="accent5"/>
                </a:solidFill>
              </a:rPr>
              <a:t>perso</a:t>
            </a:r>
            <a:r>
              <a:rPr lang="en-GB" sz="1600" dirty="0" smtClean="0"/>
              <a:t>)</a:t>
            </a:r>
          </a:p>
          <a:p>
            <a:pPr marL="733425" indent="-342900">
              <a:buClr>
                <a:schemeClr val="accent5"/>
              </a:buClr>
              <a:buFont typeface="+mj-lt"/>
              <a:buAutoNum type="arabicPeriod"/>
              <a:tabLst>
                <a:tab pos="1376363" algn="l"/>
              </a:tabLst>
            </a:pPr>
            <a:r>
              <a:rPr lang="en-GB" sz="1600" dirty="0" smtClean="0"/>
              <a:t>son </a:t>
            </a:r>
            <a:r>
              <a:rPr lang="en-GB" sz="1600" b="1" dirty="0" smtClean="0"/>
              <a:t>nom</a:t>
            </a:r>
            <a:r>
              <a:rPr lang="en-GB" sz="1600" dirty="0" smtClean="0"/>
              <a:t> (VARNAME =</a:t>
            </a:r>
            <a:r>
              <a:rPr lang="en-GB" sz="1600" dirty="0" smtClean="0">
                <a:solidFill>
                  <a:schemeClr val="accent5"/>
                </a:solidFill>
              </a:rPr>
              <a:t> </a:t>
            </a:r>
            <a:r>
              <a:rPr lang="en-GB" sz="1600" dirty="0" err="1" smtClean="0">
                <a:solidFill>
                  <a:schemeClr val="accent5"/>
                </a:solidFill>
              </a:rPr>
              <a:t>tos</a:t>
            </a:r>
            <a:r>
              <a:rPr lang="en-GB" sz="1600" dirty="0" smtClean="0">
                <a:solidFill>
                  <a:schemeClr val="accent5"/>
                </a:solidFill>
              </a:rPr>
              <a:t>, </a:t>
            </a:r>
            <a:r>
              <a:rPr lang="en-GB" sz="1600" dirty="0" err="1" smtClean="0">
                <a:solidFill>
                  <a:schemeClr val="accent5"/>
                </a:solidFill>
              </a:rPr>
              <a:t>sithick</a:t>
            </a:r>
            <a:r>
              <a:rPr lang="en-GB" sz="1600" dirty="0" smtClean="0">
                <a:solidFill>
                  <a:schemeClr val="accent5"/>
                </a:solidFill>
              </a:rPr>
              <a:t>, </a:t>
            </a:r>
            <a:r>
              <a:rPr lang="en-GB" sz="1600" dirty="0" err="1" smtClean="0">
                <a:solidFill>
                  <a:schemeClr val="accent5"/>
                </a:solidFill>
              </a:rPr>
              <a:t>hfls</a:t>
            </a:r>
            <a:r>
              <a:rPr lang="is-IS" sz="1600" dirty="0" smtClean="0">
                <a:solidFill>
                  <a:schemeClr val="accent5"/>
                </a:solidFill>
              </a:rPr>
              <a:t>…</a:t>
            </a:r>
            <a:r>
              <a:rPr lang="is-IS" sz="1600" dirty="0" smtClean="0"/>
              <a:t> ou </a:t>
            </a:r>
            <a:r>
              <a:rPr lang="is-IS" sz="1600" dirty="0" smtClean="0">
                <a:solidFill>
                  <a:schemeClr val="accent5"/>
                </a:solidFill>
              </a:rPr>
              <a:t>my_favorite_variable</a:t>
            </a:r>
            <a:r>
              <a:rPr lang="is-IS" sz="1600" dirty="0" smtClean="0"/>
              <a:t>)</a:t>
            </a:r>
            <a:endParaRPr lang="en-GB" sz="1600" dirty="0" smtClean="0"/>
          </a:p>
          <a:p>
            <a:pPr marL="733425" indent="-342900">
              <a:buClr>
                <a:schemeClr val="accent5"/>
              </a:buClr>
              <a:buFont typeface="+mj-lt"/>
              <a:buAutoNum type="arabicPeriod"/>
              <a:tabLst>
                <a:tab pos="1376363" algn="l"/>
              </a:tabLst>
            </a:pPr>
            <a:r>
              <a:rPr lang="en-GB" sz="1600" dirty="0" smtClean="0"/>
              <a:t>la </a:t>
            </a:r>
            <a:r>
              <a:rPr lang="en-GB" sz="1600" b="1" dirty="0" err="1" smtClean="0"/>
              <a:t>composante-modèle</a:t>
            </a:r>
            <a:r>
              <a:rPr lang="en-GB" sz="1600" dirty="0" smtClean="0"/>
              <a:t> </a:t>
            </a:r>
            <a:r>
              <a:rPr lang="en-GB" sz="1600" dirty="0" err="1" smtClean="0"/>
              <a:t>à</a:t>
            </a:r>
            <a:r>
              <a:rPr lang="en-GB" sz="1600" dirty="0" smtClean="0"/>
              <a:t> </a:t>
            </a:r>
            <a:r>
              <a:rPr lang="en-GB" sz="1600" dirty="0" err="1" smtClean="0"/>
              <a:t>laquelle</a:t>
            </a:r>
            <a:r>
              <a:rPr lang="en-GB" sz="1600" dirty="0" smtClean="0"/>
              <a:t> </a:t>
            </a:r>
            <a:r>
              <a:rPr lang="en-GB" sz="1600" dirty="0" err="1" smtClean="0"/>
              <a:t>elle</a:t>
            </a:r>
            <a:r>
              <a:rPr lang="en-GB" sz="1600" dirty="0" smtClean="0"/>
              <a:t> </a:t>
            </a:r>
            <a:r>
              <a:rPr lang="en-GB" sz="1600" dirty="0" err="1" smtClean="0"/>
              <a:t>appartient</a:t>
            </a:r>
            <a:r>
              <a:rPr lang="en-GB" sz="1600" dirty="0" smtClean="0"/>
              <a:t> (REALM=</a:t>
            </a:r>
            <a:r>
              <a:rPr lang="en-GB" sz="1600" dirty="0" err="1" smtClean="0">
                <a:solidFill>
                  <a:schemeClr val="accent5"/>
                </a:solidFill>
              </a:rPr>
              <a:t>atmos</a:t>
            </a:r>
            <a:r>
              <a:rPr lang="en-GB" sz="1600" dirty="0" smtClean="0">
                <a:solidFill>
                  <a:schemeClr val="accent5"/>
                </a:solidFill>
              </a:rPr>
              <a:t>, ocean, </a:t>
            </a:r>
            <a:r>
              <a:rPr lang="en-GB" sz="1600" dirty="0" err="1" smtClean="0">
                <a:solidFill>
                  <a:schemeClr val="accent5"/>
                </a:solidFill>
              </a:rPr>
              <a:t>seaIce</a:t>
            </a:r>
            <a:r>
              <a:rPr lang="en-GB" sz="1600" dirty="0" smtClean="0">
                <a:solidFill>
                  <a:schemeClr val="accent5"/>
                </a:solidFill>
              </a:rPr>
              <a:t>,</a:t>
            </a:r>
            <a:r>
              <a:rPr lang="is-IS" sz="1600" dirty="0" smtClean="0">
                <a:solidFill>
                  <a:schemeClr val="accent5"/>
                </a:solidFill>
              </a:rPr>
              <a:t>…</a:t>
            </a:r>
            <a:r>
              <a:rPr lang="is-IS" sz="1600" dirty="0" smtClean="0"/>
              <a:t>)</a:t>
            </a:r>
          </a:p>
          <a:p>
            <a:pPr marL="733425" indent="-342900">
              <a:buClr>
                <a:schemeClr val="accent5"/>
              </a:buClr>
              <a:buFont typeface="+mj-lt"/>
              <a:buAutoNum type="arabicPeriod"/>
              <a:tabLst>
                <a:tab pos="1376363" algn="l"/>
              </a:tabLst>
            </a:pPr>
            <a:r>
              <a:rPr lang="fr-FR" sz="1600" dirty="0" smtClean="0"/>
              <a:t>sa</a:t>
            </a:r>
            <a:r>
              <a:rPr lang="is-IS" sz="1600" dirty="0" smtClean="0"/>
              <a:t> </a:t>
            </a:r>
            <a:r>
              <a:rPr lang="is-IS" sz="1600" b="1" dirty="0" smtClean="0"/>
              <a:t>fréquence</a:t>
            </a:r>
            <a:r>
              <a:rPr lang="is-IS" sz="1600" dirty="0" smtClean="0"/>
              <a:t>  </a:t>
            </a:r>
            <a:r>
              <a:rPr lang="en-GB" sz="1600" dirty="0" smtClean="0"/>
              <a:t>de </a:t>
            </a:r>
            <a:r>
              <a:rPr lang="en-GB" sz="1600" dirty="0" err="1" smtClean="0"/>
              <a:t>calcul</a:t>
            </a:r>
            <a:r>
              <a:rPr lang="en-GB" sz="1600" dirty="0" smtClean="0"/>
              <a:t> (FREQUENCY=</a:t>
            </a:r>
            <a:r>
              <a:rPr lang="en-GB" sz="1600" dirty="0" smtClean="0">
                <a:solidFill>
                  <a:schemeClr val="accent5"/>
                </a:solidFill>
              </a:rPr>
              <a:t>mon, day, 6hr,</a:t>
            </a:r>
            <a:r>
              <a:rPr lang="is-IS" sz="1600" dirty="0" smtClean="0">
                <a:solidFill>
                  <a:schemeClr val="accent5"/>
                </a:solidFill>
              </a:rPr>
              <a:t>…</a:t>
            </a:r>
            <a:r>
              <a:rPr lang="is-IS" sz="1600" dirty="0" smtClean="0"/>
              <a:t>)</a:t>
            </a:r>
          </a:p>
          <a:p>
            <a:pPr marL="733425" indent="-342900">
              <a:buClr>
                <a:schemeClr val="accent5"/>
              </a:buClr>
              <a:buFont typeface="+mj-lt"/>
              <a:buAutoNum type="arabicPeriod"/>
              <a:tabLst>
                <a:tab pos="1376363" algn="l"/>
              </a:tabLst>
            </a:pPr>
            <a:r>
              <a:rPr lang="fr-FR" sz="1600" dirty="0" smtClean="0"/>
              <a:t>l</a:t>
            </a:r>
            <a:r>
              <a:rPr lang="is-IS" sz="1600" dirty="0" smtClean="0"/>
              <a:t>a</a:t>
            </a:r>
            <a:r>
              <a:rPr lang="is-IS" sz="1600" b="1" dirty="0" smtClean="0"/>
              <a:t> table </a:t>
            </a:r>
            <a:r>
              <a:rPr lang="is-IS" sz="1600" dirty="0" smtClean="0"/>
              <a:t>CMIP dans laquelle elle est définie, dans le cas de TYPE=cmor (TABLE=</a:t>
            </a:r>
            <a:r>
              <a:rPr lang="is-IS" sz="1600" dirty="0" smtClean="0">
                <a:solidFill>
                  <a:schemeClr val="accent5"/>
                </a:solidFill>
              </a:rPr>
              <a:t>Amon, Omon,  day,  S</a:t>
            </a:r>
            <a:r>
              <a:rPr lang="fr-FR" sz="1600" dirty="0" smtClean="0">
                <a:solidFill>
                  <a:schemeClr val="accent5"/>
                </a:solidFill>
              </a:rPr>
              <a:t>I</a:t>
            </a:r>
            <a:r>
              <a:rPr lang="is-IS" sz="1600" dirty="0" smtClean="0">
                <a:solidFill>
                  <a:schemeClr val="accent5"/>
                </a:solidFill>
              </a:rPr>
              <a:t>day,...</a:t>
            </a:r>
            <a:r>
              <a:rPr lang="is-IS" sz="1600" dirty="0" smtClean="0"/>
              <a:t>)</a:t>
            </a:r>
          </a:p>
          <a:p>
            <a:pPr marL="733425" indent="-342900">
              <a:buClr>
                <a:schemeClr val="accent5"/>
              </a:buClr>
              <a:buFont typeface="+mj-lt"/>
              <a:buAutoNum type="arabicPeriod"/>
              <a:tabLst>
                <a:tab pos="1376363" algn="l"/>
              </a:tabLst>
            </a:pPr>
            <a:r>
              <a:rPr lang="fr-FR" sz="1600" dirty="0" smtClean="0"/>
              <a:t>sa </a:t>
            </a:r>
            <a:r>
              <a:rPr lang="fr-FR" sz="1600" b="1" dirty="0" smtClean="0"/>
              <a:t>structure</a:t>
            </a:r>
            <a:r>
              <a:rPr lang="is-IS" sz="1600" b="1" dirty="0" smtClean="0"/>
              <a:t> temporelle </a:t>
            </a:r>
            <a:r>
              <a:rPr lang="is-IS" sz="1600" dirty="0" smtClean="0"/>
              <a:t>(TEMPORAL_SHP=</a:t>
            </a:r>
            <a:r>
              <a:rPr lang="is-IS" sz="1600" dirty="0" smtClean="0">
                <a:solidFill>
                  <a:schemeClr val="accent5"/>
                </a:solidFill>
              </a:rPr>
              <a:t>time-mean, time-point,...</a:t>
            </a:r>
            <a:r>
              <a:rPr lang="is-IS" sz="1600" dirty="0" smtClean="0"/>
              <a:t>)</a:t>
            </a:r>
          </a:p>
          <a:p>
            <a:pPr marL="733425" indent="-342900">
              <a:buClr>
                <a:schemeClr val="accent5"/>
              </a:buClr>
              <a:buFont typeface="+mj-lt"/>
              <a:buAutoNum type="arabicPeriod"/>
              <a:tabLst>
                <a:tab pos="1376363" algn="l"/>
              </a:tabLst>
            </a:pPr>
            <a:r>
              <a:rPr lang="fr-FR" sz="1600" dirty="0" smtClean="0"/>
              <a:t>sa</a:t>
            </a:r>
            <a:r>
              <a:rPr lang="is-IS" sz="1600" dirty="0" smtClean="0"/>
              <a:t> </a:t>
            </a:r>
            <a:r>
              <a:rPr lang="is-IS" sz="1600" b="1" dirty="0" smtClean="0"/>
              <a:t>structure spatiale </a:t>
            </a:r>
            <a:r>
              <a:rPr lang="is-IS" sz="1600" dirty="0" smtClean="0"/>
              <a:t>(SPATIAL_SHP=</a:t>
            </a:r>
            <a:r>
              <a:rPr lang="is-IS" sz="1600" dirty="0" smtClean="0">
                <a:solidFill>
                  <a:schemeClr val="accent5"/>
                </a:solidFill>
              </a:rPr>
              <a:t>XY-na,...</a:t>
            </a:r>
            <a:r>
              <a:rPr lang="is-IS" sz="1600" dirty="0" smtClean="0"/>
              <a:t>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40032" y="261258"/>
            <a:ext cx="777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dr2xml: </a:t>
            </a:r>
            <a:r>
              <a:rPr lang="en-GB" sz="2400" dirty="0" err="1">
                <a:solidFill>
                  <a:schemeClr val="accent5"/>
                </a:solidFill>
                <a:ea typeface="Century Gothic" charset="0"/>
                <a:cs typeface="Century Gothic" charset="0"/>
              </a:rPr>
              <a:t>l</a:t>
            </a:r>
            <a:r>
              <a:rPr lang="en-GB" sz="2400" dirty="0" err="1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iste</a:t>
            </a:r>
            <a:r>
              <a:rPr lang="en-GB" sz="2400" dirty="0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 ‘</a:t>
            </a:r>
            <a:r>
              <a:rPr lang="en-GB" sz="2400" dirty="0" err="1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maison</a:t>
            </a:r>
            <a:r>
              <a:rPr lang="en-GB" sz="2400" dirty="0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’ de variables</a:t>
            </a:r>
            <a:endParaRPr lang="en-GB" sz="2400" dirty="0">
              <a:solidFill>
                <a:schemeClr val="accent5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07/11/2016</a:t>
            </a:r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Réunion Technique CMIP6 - 08/11/2016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DA92-42E6-3344-878D-8AA4A95D9DF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7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653142" y="4796326"/>
            <a:ext cx="7986156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L</a:t>
            </a:r>
            <a:r>
              <a:rPr lang="en-GB" dirty="0" smtClean="0"/>
              <a:t>a </a:t>
            </a:r>
            <a:r>
              <a:rPr lang="en-GB" dirty="0" err="1" smtClean="0"/>
              <a:t>recherche</a:t>
            </a:r>
            <a:r>
              <a:rPr lang="en-GB" dirty="0" smtClean="0"/>
              <a:t> de la variable CMOR </a:t>
            </a:r>
            <a:r>
              <a:rPr lang="en-GB" dirty="0" err="1" smtClean="0"/>
              <a:t>correspondante</a:t>
            </a:r>
            <a:r>
              <a:rPr lang="en-GB" dirty="0" smtClean="0"/>
              <a:t> (</a:t>
            </a:r>
            <a:r>
              <a:rPr lang="en-GB" dirty="0" err="1" smtClean="0"/>
              <a:t>si</a:t>
            </a:r>
            <a:r>
              <a:rPr lang="en-GB" dirty="0" smtClean="0"/>
              <a:t> type ‘</a:t>
            </a:r>
            <a:r>
              <a:rPr lang="en-GB" dirty="0" err="1" smtClean="0"/>
              <a:t>cmor</a:t>
            </a:r>
            <a:r>
              <a:rPr lang="en-GB" dirty="0" smtClean="0"/>
              <a:t>’)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basée</a:t>
            </a:r>
            <a:r>
              <a:rPr lang="en-GB" dirty="0" smtClean="0"/>
              <a:t> sur les </a:t>
            </a:r>
            <a:r>
              <a:rPr lang="en-GB" dirty="0" err="1" smtClean="0"/>
              <a:t>critères</a:t>
            </a:r>
            <a:r>
              <a:rPr lang="en-GB" dirty="0" smtClean="0"/>
              <a:t> [ VARNAME+REALM+FREQUENCY+TABLE ]</a:t>
            </a:r>
          </a:p>
          <a:p>
            <a:pPr marL="533400" indent="-533400">
              <a:tabLst>
                <a:tab pos="520700" algn="l"/>
              </a:tabLst>
            </a:pPr>
            <a:r>
              <a:rPr lang="en-GB" sz="1600" dirty="0" smtClean="0">
                <a:solidFill>
                  <a:prstClr val="black"/>
                </a:solidFill>
              </a:rPr>
              <a:t>⏩ </a:t>
            </a:r>
            <a:r>
              <a:rPr lang="en-GB" sz="1600" dirty="0" err="1" smtClean="0"/>
              <a:t>si</a:t>
            </a:r>
            <a:r>
              <a:rPr lang="en-GB" sz="1600" dirty="0" smtClean="0"/>
              <a:t> la </a:t>
            </a:r>
            <a:r>
              <a:rPr lang="en-GB" sz="1600" dirty="0" err="1" smtClean="0"/>
              <a:t>correspondance</a:t>
            </a:r>
            <a:r>
              <a:rPr lang="en-GB" sz="1600" dirty="0" smtClean="0"/>
              <a:t> </a:t>
            </a:r>
            <a:r>
              <a:rPr lang="en-GB" sz="1600" dirty="0" err="1" smtClean="0"/>
              <a:t>n’est</a:t>
            </a:r>
            <a:r>
              <a:rPr lang="en-GB" sz="1600" dirty="0" smtClean="0"/>
              <a:t> pas </a:t>
            </a:r>
            <a:r>
              <a:rPr lang="en-GB" sz="1600" dirty="0" err="1" smtClean="0"/>
              <a:t>trouvée</a:t>
            </a:r>
            <a:r>
              <a:rPr lang="en-GB" sz="1600" dirty="0" smtClean="0"/>
              <a:t> </a:t>
            </a:r>
            <a:r>
              <a:rPr lang="en-GB" sz="1600" dirty="0" err="1" smtClean="0"/>
              <a:t>ou</a:t>
            </a:r>
            <a:r>
              <a:rPr lang="en-GB" sz="1600" dirty="0" smtClean="0"/>
              <a:t> </a:t>
            </a:r>
            <a:r>
              <a:rPr lang="en-GB" sz="1600" dirty="0" err="1" smtClean="0"/>
              <a:t>si</a:t>
            </a:r>
            <a:r>
              <a:rPr lang="en-GB" sz="1600" dirty="0" smtClean="0"/>
              <a:t> </a:t>
            </a:r>
            <a:r>
              <a:rPr lang="en-GB" sz="1600" dirty="0" err="1" smtClean="0"/>
              <a:t>elle</a:t>
            </a:r>
            <a:r>
              <a:rPr lang="en-GB" sz="1600" dirty="0" smtClean="0"/>
              <a:t> </a:t>
            </a:r>
            <a:r>
              <a:rPr lang="en-GB" sz="1600" dirty="0" err="1" smtClean="0"/>
              <a:t>est</a:t>
            </a:r>
            <a:r>
              <a:rPr lang="en-GB" sz="1600" dirty="0" smtClean="0"/>
              <a:t> multiple, on </a:t>
            </a:r>
            <a:r>
              <a:rPr lang="en-GB" sz="1600" dirty="0" err="1" smtClean="0"/>
              <a:t>signale</a:t>
            </a:r>
            <a:r>
              <a:rPr lang="en-GB" sz="1600" dirty="0" smtClean="0"/>
              <a:t> </a:t>
            </a:r>
            <a:r>
              <a:rPr lang="en-GB" sz="1600" dirty="0" err="1" smtClean="0"/>
              <a:t>une</a:t>
            </a:r>
            <a:r>
              <a:rPr lang="en-GB" sz="1600" dirty="0" smtClean="0"/>
              <a:t> </a:t>
            </a:r>
            <a:r>
              <a:rPr lang="en-GB" sz="1600" dirty="0" err="1" smtClean="0"/>
              <a:t>erreur</a:t>
            </a:r>
            <a:endParaRPr lang="en-GB" sz="1600" dirty="0" smtClean="0"/>
          </a:p>
          <a:p>
            <a:pPr marL="533400" indent="-533400">
              <a:tabLst>
                <a:tab pos="520700" algn="l"/>
              </a:tabLst>
            </a:pPr>
            <a:r>
              <a:rPr lang="en-GB" sz="1600" dirty="0" smtClean="0"/>
              <a:t>⏩ </a:t>
            </a:r>
            <a:r>
              <a:rPr lang="en-GB" sz="1600" dirty="0" err="1" smtClean="0"/>
              <a:t>si</a:t>
            </a:r>
            <a:r>
              <a:rPr lang="en-GB" sz="1600" dirty="0" smtClean="0"/>
              <a:t> </a:t>
            </a:r>
            <a:r>
              <a:rPr lang="en-GB" sz="1600" dirty="0" err="1" smtClean="0"/>
              <a:t>elle</a:t>
            </a:r>
            <a:r>
              <a:rPr lang="en-GB" sz="1600" dirty="0" smtClean="0"/>
              <a:t> </a:t>
            </a:r>
            <a:r>
              <a:rPr lang="en-GB" sz="1600" dirty="0" err="1" smtClean="0"/>
              <a:t>est</a:t>
            </a:r>
            <a:r>
              <a:rPr lang="en-GB" sz="1600" dirty="0" smtClean="0"/>
              <a:t> </a:t>
            </a:r>
            <a:r>
              <a:rPr lang="en-GB" sz="1600" dirty="0" err="1" smtClean="0"/>
              <a:t>trouvée</a:t>
            </a:r>
            <a:r>
              <a:rPr lang="en-GB" sz="1600" dirty="0" smtClean="0"/>
              <a:t>, on </a:t>
            </a:r>
            <a:r>
              <a:rPr lang="en-GB" sz="1600" dirty="0" err="1" smtClean="0"/>
              <a:t>vérifie</a:t>
            </a:r>
            <a:r>
              <a:rPr lang="en-GB" sz="1600" dirty="0" smtClean="0"/>
              <a:t> de la concordances des SPATIAL_SHP et TEMPORAL_SHP</a:t>
            </a:r>
          </a:p>
          <a:p>
            <a:pPr marL="628650">
              <a:buFont typeface="AppleColorEmoji" charset="0"/>
              <a:buChar char="⏩"/>
            </a:pPr>
            <a:r>
              <a:rPr lang="en-GB" sz="1600" dirty="0"/>
              <a:t> </a:t>
            </a:r>
            <a:r>
              <a:rPr lang="en-GB" sz="1600" dirty="0" err="1" smtClean="0"/>
              <a:t>si</a:t>
            </a:r>
            <a:r>
              <a:rPr lang="en-GB" sz="1600" dirty="0" smtClean="0"/>
              <a:t> la concordance  </a:t>
            </a:r>
            <a:r>
              <a:rPr lang="en-GB" sz="1600" dirty="0" err="1" smtClean="0"/>
              <a:t>n’est</a:t>
            </a:r>
            <a:r>
              <a:rPr lang="en-GB" sz="1600" dirty="0" smtClean="0"/>
              <a:t> pas </a:t>
            </a:r>
            <a:r>
              <a:rPr lang="en-GB" sz="1600" dirty="0" err="1" smtClean="0"/>
              <a:t>vérifiée</a:t>
            </a:r>
            <a:r>
              <a:rPr lang="en-GB" sz="1600" dirty="0" smtClean="0"/>
              <a:t>, on </a:t>
            </a:r>
            <a:r>
              <a:rPr lang="en-GB" sz="1600" dirty="0" err="1" smtClean="0"/>
              <a:t>signale</a:t>
            </a:r>
            <a:r>
              <a:rPr lang="en-GB" sz="1600" dirty="0" smtClean="0"/>
              <a:t> </a:t>
            </a:r>
            <a:r>
              <a:rPr lang="en-GB" sz="1600" dirty="0" err="1" smtClean="0"/>
              <a:t>une</a:t>
            </a:r>
            <a:r>
              <a:rPr lang="en-GB" sz="1600" dirty="0" smtClean="0"/>
              <a:t> </a:t>
            </a:r>
            <a:r>
              <a:rPr lang="en-GB" sz="1600" dirty="0" err="1" smtClean="0"/>
              <a:t>erreur</a:t>
            </a:r>
            <a:endParaRPr lang="en-GB" sz="1600" dirty="0"/>
          </a:p>
          <a:p>
            <a:pPr marL="628650">
              <a:buFont typeface="AppleColorEmoji" charset="0"/>
              <a:buChar char="⏩"/>
            </a:pPr>
            <a:r>
              <a:rPr lang="en-GB" sz="1600" dirty="0" smtClean="0"/>
              <a:t> </a:t>
            </a:r>
            <a:r>
              <a:rPr lang="en-GB" sz="1600" dirty="0" err="1" smtClean="0"/>
              <a:t>si</a:t>
            </a:r>
            <a:r>
              <a:rPr lang="en-GB" sz="1600" dirty="0" smtClean="0"/>
              <a:t> la concordance </a:t>
            </a:r>
            <a:r>
              <a:rPr lang="en-GB" sz="1600" dirty="0" err="1" smtClean="0"/>
              <a:t>est</a:t>
            </a:r>
            <a:r>
              <a:rPr lang="en-GB" sz="1600" dirty="0" smtClean="0"/>
              <a:t> </a:t>
            </a:r>
            <a:r>
              <a:rPr lang="en-GB" sz="1600" dirty="0" err="1" smtClean="0"/>
              <a:t>vérifiée</a:t>
            </a:r>
            <a:r>
              <a:rPr lang="en-GB" sz="1600" dirty="0" smtClean="0"/>
              <a:t>, la variable </a:t>
            </a:r>
            <a:r>
              <a:rPr lang="en-GB" sz="1600" dirty="0" err="1" smtClean="0"/>
              <a:t>maison</a:t>
            </a:r>
            <a:r>
              <a:rPr lang="en-GB" sz="1600" dirty="0" smtClean="0"/>
              <a:t> </a:t>
            </a:r>
            <a:r>
              <a:rPr lang="en-GB" sz="1600" dirty="0" err="1" smtClean="0"/>
              <a:t>est</a:t>
            </a:r>
            <a:r>
              <a:rPr lang="en-GB" sz="1600" dirty="0" smtClean="0"/>
              <a:t> prise </a:t>
            </a:r>
            <a:r>
              <a:rPr lang="en-GB" sz="1600" dirty="0" err="1" smtClean="0"/>
              <a:t>en</a:t>
            </a:r>
            <a:r>
              <a:rPr lang="en-GB" sz="1600" dirty="0" smtClean="0"/>
              <a:t> </a:t>
            </a:r>
            <a:r>
              <a:rPr lang="en-GB" sz="1600" dirty="0" err="1" smtClean="0"/>
              <a:t>compte</a:t>
            </a:r>
            <a:endParaRPr lang="en-GB" sz="16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653142" y="964081"/>
            <a:ext cx="79861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 la variable ‘</a:t>
            </a:r>
            <a:r>
              <a:rPr lang="en-GB" dirty="0" err="1" smtClean="0"/>
              <a:t>maison</a:t>
            </a:r>
            <a:r>
              <a:rPr lang="en-GB" dirty="0" smtClean="0"/>
              <a:t>’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annoncée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chemeClr val="accent5"/>
                </a:solidFill>
              </a:rPr>
              <a:t>cmor</a:t>
            </a:r>
            <a:r>
              <a:rPr lang="en-GB" dirty="0" smtClean="0"/>
              <a:t>,</a:t>
            </a:r>
          </a:p>
          <a:p>
            <a:pPr marL="533400" indent="-533400">
              <a:tabLst>
                <a:tab pos="520700" algn="l"/>
              </a:tabLst>
            </a:pPr>
            <a:r>
              <a:rPr lang="en-GB" sz="1600" dirty="0" smtClean="0"/>
              <a:t>	⏩ </a:t>
            </a:r>
            <a:r>
              <a:rPr lang="en-GB" sz="1600" dirty="0" err="1" smtClean="0"/>
              <a:t>recherche</a:t>
            </a:r>
            <a:r>
              <a:rPr lang="en-GB" sz="1600" dirty="0" smtClean="0"/>
              <a:t> de la variable CMOR </a:t>
            </a:r>
            <a:r>
              <a:rPr lang="en-GB" sz="1600" dirty="0" err="1" smtClean="0"/>
              <a:t>correspondante</a:t>
            </a:r>
            <a:r>
              <a:rPr lang="en-GB" sz="1600" dirty="0" smtClean="0"/>
              <a:t> </a:t>
            </a:r>
            <a:r>
              <a:rPr lang="en-GB" sz="1600" dirty="0" err="1" smtClean="0"/>
              <a:t>dans</a:t>
            </a:r>
            <a:r>
              <a:rPr lang="en-GB" sz="1600" dirty="0" smtClean="0"/>
              <a:t> la </a:t>
            </a:r>
            <a:r>
              <a:rPr lang="en-GB" sz="1600" dirty="0" err="1" smtClean="0"/>
              <a:t>DRq</a:t>
            </a:r>
            <a:endParaRPr lang="en-GB" sz="1600" dirty="0" smtClean="0"/>
          </a:p>
          <a:p>
            <a:pPr marL="1209675" indent="-1209675">
              <a:tabLst>
                <a:tab pos="925513" algn="l"/>
              </a:tabLst>
            </a:pPr>
            <a:r>
              <a:rPr lang="en-GB" sz="1600" dirty="0"/>
              <a:t>	</a:t>
            </a:r>
            <a:r>
              <a:rPr lang="en-GB" sz="1600" dirty="0" smtClean="0">
                <a:solidFill>
                  <a:prstClr val="black"/>
                </a:solidFill>
              </a:rPr>
              <a:t>⏩ </a:t>
            </a:r>
            <a:r>
              <a:rPr lang="en-GB" sz="1600" dirty="0" err="1" smtClean="0"/>
              <a:t>si</a:t>
            </a:r>
            <a:r>
              <a:rPr lang="en-GB" sz="1600" dirty="0" smtClean="0"/>
              <a:t> </a:t>
            </a:r>
            <a:r>
              <a:rPr lang="en-GB" sz="1600" dirty="0" err="1" smtClean="0"/>
              <a:t>elle</a:t>
            </a:r>
            <a:r>
              <a:rPr lang="en-GB" sz="1600" dirty="0" smtClean="0"/>
              <a:t> </a:t>
            </a:r>
            <a:r>
              <a:rPr lang="en-GB" sz="1600" dirty="0" err="1" smtClean="0"/>
              <a:t>est</a:t>
            </a:r>
            <a:r>
              <a:rPr lang="en-GB" sz="1600" dirty="0" smtClean="0"/>
              <a:t> </a:t>
            </a:r>
            <a:r>
              <a:rPr lang="en-GB" sz="1600" dirty="0" err="1" smtClean="0"/>
              <a:t>trouvée</a:t>
            </a:r>
            <a:r>
              <a:rPr lang="en-GB" sz="1600" dirty="0" smtClean="0"/>
              <a:t>, on </a:t>
            </a:r>
            <a:r>
              <a:rPr lang="en-GB" sz="1600" dirty="0" err="1" smtClean="0"/>
              <a:t>complète</a:t>
            </a:r>
            <a:r>
              <a:rPr lang="en-GB" sz="1600" dirty="0" smtClean="0"/>
              <a:t> les </a:t>
            </a:r>
            <a:r>
              <a:rPr lang="en-GB" sz="1600" dirty="0" err="1" smtClean="0"/>
              <a:t>attributs</a:t>
            </a:r>
            <a:r>
              <a:rPr lang="en-GB" sz="1600" dirty="0" smtClean="0"/>
              <a:t> de la variable </a:t>
            </a:r>
            <a:r>
              <a:rPr lang="en-GB" sz="1600" dirty="0" err="1" smtClean="0"/>
              <a:t>maison</a:t>
            </a:r>
            <a:r>
              <a:rPr lang="en-GB" sz="1600" dirty="0" smtClean="0"/>
              <a:t> (long name, standard name, units, description,</a:t>
            </a:r>
            <a:r>
              <a:rPr lang="is-IS" sz="1600" dirty="0" smtClean="0"/>
              <a:t>…) et elle est ajoutée à la liste des ‘requested output’</a:t>
            </a:r>
            <a:endParaRPr lang="en-GB" sz="1600" dirty="0" smtClean="0"/>
          </a:p>
          <a:p>
            <a:pPr>
              <a:tabLst>
                <a:tab pos="925513" algn="l"/>
              </a:tabLst>
            </a:pPr>
            <a:r>
              <a:rPr lang="en-GB" sz="1600" b="1" dirty="0" smtClean="0">
                <a:solidFill>
                  <a:schemeClr val="accent5"/>
                </a:solidFill>
              </a:rPr>
              <a:t>	</a:t>
            </a:r>
            <a:r>
              <a:rPr lang="en-GB" sz="1600" dirty="0" smtClean="0"/>
              <a:t>⏩ </a:t>
            </a:r>
            <a:r>
              <a:rPr lang="en-GB" sz="1600" dirty="0" err="1" smtClean="0"/>
              <a:t>sinon</a:t>
            </a:r>
            <a:r>
              <a:rPr lang="en-GB" sz="1600" dirty="0" smtClean="0"/>
              <a:t>, </a:t>
            </a:r>
            <a:r>
              <a:rPr lang="en-GB" sz="1600" dirty="0" err="1" smtClean="0"/>
              <a:t>elle</a:t>
            </a:r>
            <a:r>
              <a:rPr lang="en-GB" sz="1600" dirty="0" smtClean="0"/>
              <a:t> </a:t>
            </a:r>
            <a:r>
              <a:rPr lang="en-GB" sz="1600" dirty="0" err="1" smtClean="0"/>
              <a:t>est</a:t>
            </a:r>
            <a:r>
              <a:rPr lang="en-GB" sz="1600" dirty="0" smtClean="0"/>
              <a:t> </a:t>
            </a:r>
            <a:r>
              <a:rPr lang="en-GB" sz="1600" dirty="0" err="1" smtClean="0"/>
              <a:t>ignorée</a:t>
            </a:r>
            <a:endParaRPr lang="en-GB" sz="16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653142" y="2667820"/>
            <a:ext cx="79861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 la variable ‘</a:t>
            </a:r>
            <a:r>
              <a:rPr lang="en-GB" dirty="0" err="1" smtClean="0"/>
              <a:t>maison</a:t>
            </a:r>
            <a:r>
              <a:rPr lang="en-GB" dirty="0" smtClean="0"/>
              <a:t>’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annoncée</a:t>
            </a:r>
            <a:r>
              <a:rPr lang="en-GB" dirty="0" smtClean="0"/>
              <a:t> </a:t>
            </a:r>
            <a:r>
              <a:rPr lang="fr-FR" b="1" dirty="0" smtClean="0">
                <a:solidFill>
                  <a:schemeClr val="accent5"/>
                </a:solidFill>
              </a:rPr>
              <a:t>perso</a:t>
            </a:r>
            <a:r>
              <a:rPr lang="fr-FR" dirty="0" smtClean="0"/>
              <a:t>,</a:t>
            </a:r>
            <a:r>
              <a:rPr lang="en-GB" dirty="0" smtClean="0"/>
              <a:t> </a:t>
            </a:r>
          </a:p>
          <a:p>
            <a:pPr marL="533400" indent="-533400">
              <a:tabLst>
                <a:tab pos="520700" algn="l"/>
              </a:tabLst>
            </a:pPr>
            <a:r>
              <a:rPr lang="en-GB" sz="1600" dirty="0" smtClean="0"/>
              <a:t>	⏩ </a:t>
            </a:r>
            <a:r>
              <a:rPr lang="en-GB" sz="1600" dirty="0" err="1" smtClean="0"/>
              <a:t>elle</a:t>
            </a:r>
            <a:r>
              <a:rPr lang="en-GB" sz="1600" dirty="0" smtClean="0"/>
              <a:t> </a:t>
            </a:r>
            <a:r>
              <a:rPr lang="en-GB" sz="1600" dirty="0" err="1" smtClean="0"/>
              <a:t>est</a:t>
            </a:r>
            <a:r>
              <a:rPr lang="en-GB" sz="1600" dirty="0" smtClean="0"/>
              <a:t> </a:t>
            </a:r>
            <a:r>
              <a:rPr lang="en-GB" sz="1600" dirty="0" err="1" smtClean="0"/>
              <a:t>ajoutée</a:t>
            </a:r>
            <a:r>
              <a:rPr lang="en-GB" sz="1600" dirty="0" smtClean="0"/>
              <a:t> </a:t>
            </a:r>
            <a:r>
              <a:rPr lang="en-GB" sz="1600" dirty="0" err="1" smtClean="0"/>
              <a:t>tel</a:t>
            </a:r>
            <a:r>
              <a:rPr lang="en-GB" sz="1600" dirty="0" smtClean="0"/>
              <a:t> </a:t>
            </a:r>
            <a:r>
              <a:rPr lang="en-GB" sz="1600" dirty="0" err="1" smtClean="0"/>
              <a:t>quel</a:t>
            </a:r>
            <a:r>
              <a:rPr lang="en-GB" sz="1600" dirty="0" smtClean="0"/>
              <a:t> (avec </a:t>
            </a:r>
            <a:r>
              <a:rPr lang="en-GB" sz="1600" dirty="0" err="1"/>
              <a:t>s</a:t>
            </a:r>
            <a:r>
              <a:rPr lang="en-GB" sz="1600" dirty="0" err="1" smtClean="0"/>
              <a:t>es</a:t>
            </a:r>
            <a:r>
              <a:rPr lang="en-GB" sz="1600" dirty="0" smtClean="0"/>
              <a:t>  6 </a:t>
            </a:r>
            <a:r>
              <a:rPr lang="en-GB" sz="1600" dirty="0" err="1" smtClean="0"/>
              <a:t>attributs</a:t>
            </a:r>
            <a:r>
              <a:rPr lang="en-GB" sz="1600" dirty="0" smtClean="0"/>
              <a:t> </a:t>
            </a:r>
            <a:r>
              <a:rPr lang="en-GB" sz="1600" dirty="0" err="1" smtClean="0"/>
              <a:t>utiles</a:t>
            </a:r>
            <a:r>
              <a:rPr lang="en-GB" sz="1600" dirty="0" smtClean="0"/>
              <a:t> [2 </a:t>
            </a:r>
            <a:r>
              <a:rPr lang="en-GB" sz="1600" dirty="0" err="1" smtClean="0"/>
              <a:t>à</a:t>
            </a:r>
            <a:r>
              <a:rPr lang="en-GB" sz="1600" dirty="0" smtClean="0"/>
              <a:t> 7] au </a:t>
            </a:r>
            <a:r>
              <a:rPr lang="en-GB" sz="1600" dirty="0" err="1" smtClean="0"/>
              <a:t>sens</a:t>
            </a:r>
            <a:r>
              <a:rPr lang="en-GB" sz="1600" dirty="0" smtClean="0"/>
              <a:t> CMOR)  </a:t>
            </a:r>
            <a:r>
              <a:rPr lang="en-GB" sz="1600" dirty="0" err="1" smtClean="0"/>
              <a:t>à</a:t>
            </a:r>
            <a:r>
              <a:rPr lang="en-GB" sz="1600" dirty="0" smtClean="0"/>
              <a:t> la </a:t>
            </a:r>
            <a:r>
              <a:rPr lang="en-GB" sz="1600" dirty="0" err="1" smtClean="0"/>
              <a:t>liste</a:t>
            </a:r>
            <a:r>
              <a:rPr lang="en-GB" sz="1600" dirty="0" smtClean="0"/>
              <a:t> des ‘requested output’ </a:t>
            </a:r>
          </a:p>
          <a:p>
            <a:pPr marL="319088" indent="-319088">
              <a:buFont typeface="Arial" charset="0"/>
              <a:buChar char="•"/>
            </a:pPr>
            <a:r>
              <a:rPr lang="en-GB" sz="1600" dirty="0" smtClean="0">
                <a:solidFill>
                  <a:srgbClr val="FF0000"/>
                </a:solidFill>
              </a:rPr>
              <a:t>Attention, </a:t>
            </a:r>
            <a:r>
              <a:rPr lang="en-GB" sz="1600" dirty="0" err="1" smtClean="0">
                <a:solidFill>
                  <a:srgbClr val="FF0000"/>
                </a:solidFill>
              </a:rPr>
              <a:t>il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n’est</a:t>
            </a:r>
            <a:r>
              <a:rPr lang="en-GB" sz="1600" dirty="0" smtClean="0">
                <a:solidFill>
                  <a:srgbClr val="FF0000"/>
                </a:solidFill>
              </a:rPr>
              <a:t> pas </a:t>
            </a:r>
            <a:r>
              <a:rPr lang="en-GB" sz="1600" dirty="0" err="1" smtClean="0">
                <a:solidFill>
                  <a:srgbClr val="FF0000"/>
                </a:solidFill>
              </a:rPr>
              <a:t>contrôlé</a:t>
            </a:r>
            <a:r>
              <a:rPr lang="en-GB" sz="1600" dirty="0" smtClean="0">
                <a:solidFill>
                  <a:srgbClr val="FF0000"/>
                </a:solidFill>
              </a:rPr>
              <a:t>, </a:t>
            </a:r>
            <a:r>
              <a:rPr lang="en-GB" sz="1600" dirty="0" err="1" smtClean="0">
                <a:solidFill>
                  <a:srgbClr val="FF0000"/>
                </a:solidFill>
              </a:rPr>
              <a:t>si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l’utilisateur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annonce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une</a:t>
            </a:r>
            <a:r>
              <a:rPr lang="en-GB" sz="1600" dirty="0" smtClean="0">
                <a:solidFill>
                  <a:srgbClr val="FF0000"/>
                </a:solidFill>
              </a:rPr>
              <a:t> variable ‘</a:t>
            </a:r>
            <a:r>
              <a:rPr lang="en-GB" sz="1600" dirty="0" err="1" smtClean="0">
                <a:solidFill>
                  <a:srgbClr val="FF0000"/>
                </a:solidFill>
              </a:rPr>
              <a:t>perso</a:t>
            </a:r>
            <a:r>
              <a:rPr lang="en-GB" sz="1600" dirty="0" smtClean="0">
                <a:solidFill>
                  <a:srgbClr val="FF0000"/>
                </a:solidFill>
              </a:rPr>
              <a:t>’ </a:t>
            </a:r>
            <a:r>
              <a:rPr lang="en-GB" sz="1600" dirty="0" err="1" smtClean="0">
                <a:solidFill>
                  <a:srgbClr val="FF0000"/>
                </a:solidFill>
              </a:rPr>
              <a:t>qu’elle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n’existe</a:t>
            </a:r>
            <a:r>
              <a:rPr lang="en-GB" sz="1600" dirty="0" smtClean="0">
                <a:solidFill>
                  <a:srgbClr val="FF0000"/>
                </a:solidFill>
              </a:rPr>
              <a:t> pas déjà </a:t>
            </a:r>
            <a:r>
              <a:rPr lang="en-GB" sz="1600" dirty="0" err="1" smtClean="0">
                <a:solidFill>
                  <a:srgbClr val="FF0000"/>
                </a:solidFill>
              </a:rPr>
              <a:t>dans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l’univers</a:t>
            </a:r>
            <a:r>
              <a:rPr lang="en-GB" sz="1600" dirty="0" smtClean="0">
                <a:solidFill>
                  <a:srgbClr val="FF0000"/>
                </a:solidFill>
              </a:rPr>
              <a:t> CMOR (TBD)</a:t>
            </a:r>
          </a:p>
          <a:p>
            <a:pPr marL="285750" indent="-285750">
              <a:buFont typeface="Arial" charset="0"/>
              <a:buChar char="•"/>
              <a:tabLst>
                <a:tab pos="520700" algn="l"/>
              </a:tabLst>
            </a:pPr>
            <a:r>
              <a:rPr lang="en-GB" sz="1600" dirty="0">
                <a:solidFill>
                  <a:srgbClr val="FF0000"/>
                </a:solidFill>
              </a:rPr>
              <a:t>P</a:t>
            </a:r>
            <a:r>
              <a:rPr lang="en-GB" sz="1600" dirty="0" smtClean="0">
                <a:solidFill>
                  <a:srgbClr val="FF0000"/>
                </a:solidFill>
              </a:rPr>
              <a:t>as de </a:t>
            </a:r>
            <a:r>
              <a:rPr lang="en-GB" sz="1600" dirty="0" err="1" smtClean="0">
                <a:solidFill>
                  <a:srgbClr val="FF0000"/>
                </a:solidFill>
              </a:rPr>
              <a:t>gestion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d’une</a:t>
            </a:r>
            <a:r>
              <a:rPr lang="en-GB" sz="1600" dirty="0" smtClean="0">
                <a:solidFill>
                  <a:srgbClr val="FF0000"/>
                </a:solidFill>
              </a:rPr>
              <a:t> table ‘</a:t>
            </a:r>
            <a:r>
              <a:rPr lang="en-GB" sz="1600" dirty="0" err="1" smtClean="0">
                <a:solidFill>
                  <a:srgbClr val="FF0000"/>
                </a:solidFill>
              </a:rPr>
              <a:t>perso</a:t>
            </a:r>
            <a:r>
              <a:rPr lang="en-GB" sz="1600" dirty="0" smtClean="0">
                <a:solidFill>
                  <a:srgbClr val="FF0000"/>
                </a:solidFill>
              </a:rPr>
              <a:t>’ pour </a:t>
            </a:r>
            <a:r>
              <a:rPr lang="en-GB" sz="1600" dirty="0" err="1" smtClean="0">
                <a:solidFill>
                  <a:srgbClr val="FF0000"/>
                </a:solidFill>
              </a:rPr>
              <a:t>l’instant</a:t>
            </a:r>
            <a:r>
              <a:rPr lang="en-GB" sz="1600" dirty="0" smtClean="0">
                <a:solidFill>
                  <a:srgbClr val="FF0000"/>
                </a:solidFill>
              </a:rPr>
              <a:t> =&gt; Il </a:t>
            </a:r>
            <a:r>
              <a:rPr lang="en-GB" sz="1600" dirty="0" err="1" smtClean="0">
                <a:solidFill>
                  <a:srgbClr val="FF0000"/>
                </a:solidFill>
              </a:rPr>
              <a:t>faut</a:t>
            </a:r>
            <a:r>
              <a:rPr lang="en-GB" sz="1600" dirty="0" smtClean="0">
                <a:solidFill>
                  <a:srgbClr val="FF0000"/>
                </a:solidFill>
              </a:rPr>
              <a:t> tout de </a:t>
            </a:r>
            <a:r>
              <a:rPr lang="en-GB" sz="1600" dirty="0" err="1" smtClean="0">
                <a:solidFill>
                  <a:srgbClr val="FF0000"/>
                </a:solidFill>
              </a:rPr>
              <a:t>même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préciser</a:t>
            </a:r>
            <a:r>
              <a:rPr lang="en-GB" sz="1600" dirty="0" smtClean="0">
                <a:solidFill>
                  <a:srgbClr val="FF0000"/>
                </a:solidFill>
              </a:rPr>
              <a:t> un nom de table CMIP  </a:t>
            </a:r>
            <a:r>
              <a:rPr lang="en-GB" sz="1600" dirty="0" err="1" smtClean="0">
                <a:solidFill>
                  <a:srgbClr val="FF0000"/>
                </a:solidFill>
              </a:rPr>
              <a:t>à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laquelle</a:t>
            </a:r>
            <a:r>
              <a:rPr lang="en-GB" sz="1600" dirty="0" smtClean="0">
                <a:solidFill>
                  <a:srgbClr val="FF0000"/>
                </a:solidFill>
              </a:rPr>
              <a:t> la variable </a:t>
            </a:r>
            <a:r>
              <a:rPr lang="en-GB" sz="1600" i="1" dirty="0" err="1" smtClean="0">
                <a:solidFill>
                  <a:srgbClr val="FF0000"/>
                </a:solidFill>
              </a:rPr>
              <a:t>pourrait</a:t>
            </a:r>
            <a:r>
              <a:rPr lang="en-GB" sz="1600" i="1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naturelle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appartenir</a:t>
            </a:r>
            <a:r>
              <a:rPr lang="en-GB" sz="1600" dirty="0" smtClean="0">
                <a:solidFill>
                  <a:srgbClr val="FF0000"/>
                </a:solidFill>
              </a:rPr>
              <a:t> (table2freq -&gt; nom </a:t>
            </a:r>
            <a:r>
              <a:rPr lang="en-GB" sz="1600" dirty="0" err="1" smtClean="0">
                <a:solidFill>
                  <a:srgbClr val="FF0000"/>
                </a:solidFill>
              </a:rPr>
              <a:t>fichier</a:t>
            </a:r>
            <a:r>
              <a:rPr lang="en-GB" sz="1600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140032" y="261258"/>
            <a:ext cx="777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dr2xml: </a:t>
            </a:r>
            <a:r>
              <a:rPr lang="en-GB" sz="2400" dirty="0" err="1">
                <a:solidFill>
                  <a:schemeClr val="accent5"/>
                </a:solidFill>
                <a:ea typeface="Century Gothic" charset="0"/>
                <a:cs typeface="Century Gothic" charset="0"/>
              </a:rPr>
              <a:t>l</a:t>
            </a:r>
            <a:r>
              <a:rPr lang="en-GB" sz="2400" dirty="0" err="1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iste</a:t>
            </a:r>
            <a:r>
              <a:rPr lang="en-GB" sz="2400" dirty="0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 ‘</a:t>
            </a:r>
            <a:r>
              <a:rPr lang="en-GB" sz="2400" dirty="0" err="1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maison</a:t>
            </a:r>
            <a:r>
              <a:rPr lang="en-GB" sz="2400" dirty="0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’ de variables</a:t>
            </a:r>
            <a:endParaRPr lang="en-GB" sz="2400" dirty="0">
              <a:solidFill>
                <a:schemeClr val="accent5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07/11/2016</a:t>
            </a:r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Réunion Technique CMIP6 - 08/11/2016</a:t>
            </a: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DA92-42E6-3344-878D-8AA4A95D9DF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40032" y="261258"/>
            <a:ext cx="777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Monitoring &amp; </a:t>
            </a:r>
            <a:r>
              <a:rPr lang="en-GB" sz="2400" dirty="0" err="1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contrôle</a:t>
            </a:r>
            <a:r>
              <a:rPr lang="en-GB" sz="2400" dirty="0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 </a:t>
            </a:r>
            <a:r>
              <a:rPr lang="en-GB" sz="2400" dirty="0" err="1" smtClean="0">
                <a:solidFill>
                  <a:schemeClr val="accent5"/>
                </a:solidFill>
                <a:ea typeface="Century Gothic" charset="0"/>
                <a:cs typeface="Century Gothic" charset="0"/>
              </a:rPr>
              <a:t>qualité</a:t>
            </a:r>
            <a:endParaRPr lang="en-GB" sz="2400" dirty="0">
              <a:solidFill>
                <a:schemeClr val="accent5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3138" y="1128157"/>
            <a:ext cx="845523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 smtClean="0"/>
              <a:t>La </a:t>
            </a:r>
            <a:r>
              <a:rPr lang="en-GB" dirty="0" err="1" smtClean="0"/>
              <a:t>fonction</a:t>
            </a:r>
            <a:r>
              <a:rPr lang="en-GB" dirty="0" smtClean="0"/>
              <a:t> de </a:t>
            </a:r>
            <a:r>
              <a:rPr lang="en-GB" dirty="0" err="1" smtClean="0"/>
              <a:t>pluggin</a:t>
            </a:r>
            <a:r>
              <a:rPr lang="en-GB" dirty="0" smtClean="0"/>
              <a:t> ECLIS ‘</a:t>
            </a:r>
            <a:r>
              <a:rPr lang="en-GB" dirty="0" err="1" smtClean="0"/>
              <a:t>postpro</a:t>
            </a:r>
            <a:r>
              <a:rPr lang="en-GB" dirty="0" smtClean="0"/>
              <a:t>’ </a:t>
            </a:r>
            <a:r>
              <a:rPr lang="en-GB" dirty="0" err="1" smtClean="0"/>
              <a:t>développée</a:t>
            </a:r>
            <a:r>
              <a:rPr lang="en-GB" dirty="0" smtClean="0"/>
              <a:t> par </a:t>
            </a:r>
            <a:r>
              <a:rPr lang="en-GB" dirty="0" err="1" smtClean="0"/>
              <a:t>Stéphane</a:t>
            </a:r>
            <a:r>
              <a:rPr lang="en-GB" dirty="0" smtClean="0"/>
              <a:t> a </a:t>
            </a:r>
            <a:r>
              <a:rPr lang="en-GB" dirty="0" err="1" smtClean="0"/>
              <a:t>été</a:t>
            </a:r>
            <a:r>
              <a:rPr lang="en-GB" dirty="0" smtClean="0"/>
              <a:t> </a:t>
            </a:r>
            <a:r>
              <a:rPr lang="en-GB" dirty="0" err="1" smtClean="0"/>
              <a:t>testée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CNRM-CM6_BR (Sophie)</a:t>
            </a:r>
          </a:p>
          <a:p>
            <a:pPr marL="285750" indent="-285750">
              <a:buFont typeface="Arial" charset="0"/>
              <a:buChar char="•"/>
            </a:pPr>
            <a:endParaRPr lang="en-GB" dirty="0"/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Un prototype de monitoring ‘</a:t>
            </a:r>
            <a:r>
              <a:rPr lang="en-GB" dirty="0" err="1" smtClean="0"/>
              <a:t>basique</a:t>
            </a:r>
            <a:r>
              <a:rPr lang="en-GB" dirty="0" smtClean="0"/>
              <a:t>’ qui </a:t>
            </a:r>
            <a:r>
              <a:rPr lang="en-GB" dirty="0" err="1" smtClean="0"/>
              <a:t>exploite</a:t>
            </a:r>
            <a:r>
              <a:rPr lang="en-GB" dirty="0" smtClean="0"/>
              <a:t> le cache </a:t>
            </a:r>
            <a:r>
              <a:rPr lang="en-GB" dirty="0" err="1" smtClean="0"/>
              <a:t>climaf</a:t>
            </a:r>
            <a:r>
              <a:rPr lang="en-GB" dirty="0" smtClean="0"/>
              <a:t> a </a:t>
            </a:r>
            <a:r>
              <a:rPr lang="en-GB" dirty="0" err="1" smtClean="0"/>
              <a:t>été</a:t>
            </a:r>
            <a:r>
              <a:rPr lang="en-GB" dirty="0" smtClean="0"/>
              <a:t> </a:t>
            </a:r>
            <a:r>
              <a:rPr lang="en-GB" dirty="0" err="1" smtClean="0"/>
              <a:t>testé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conditions ‘</a:t>
            </a:r>
            <a:r>
              <a:rPr lang="en-GB" dirty="0" err="1" smtClean="0"/>
              <a:t>comme</a:t>
            </a:r>
            <a:r>
              <a:rPr lang="en-GB" dirty="0" smtClean="0"/>
              <a:t> </a:t>
            </a:r>
            <a:r>
              <a:rPr lang="en-GB" dirty="0" err="1" smtClean="0"/>
              <a:t>beaufix</a:t>
            </a:r>
            <a:r>
              <a:rPr lang="en-GB" dirty="0" smtClean="0"/>
              <a:t>’ (Marie-Pierre). </a:t>
            </a:r>
          </a:p>
          <a:p>
            <a:pPr marL="285750" indent="-285750">
              <a:buFont typeface="Arial" charset="0"/>
              <a:buChar char="•"/>
            </a:pPr>
            <a:endParaRPr lang="en-GB" dirty="0"/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Ce </a:t>
            </a:r>
            <a:r>
              <a:rPr lang="en-GB" dirty="0" smtClean="0"/>
              <a:t>proto </a:t>
            </a:r>
            <a:r>
              <a:rPr lang="en-GB" dirty="0" err="1" smtClean="0"/>
              <a:t>est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 </a:t>
            </a:r>
            <a:r>
              <a:rPr lang="en-GB" dirty="0" err="1" smtClean="0"/>
              <a:t>cours</a:t>
            </a:r>
            <a:r>
              <a:rPr lang="en-GB" dirty="0" smtClean="0"/>
              <a:t> de test </a:t>
            </a:r>
            <a:r>
              <a:rPr lang="en-GB" dirty="0" err="1" smtClean="0"/>
              <a:t>en</a:t>
            </a:r>
            <a:r>
              <a:rPr lang="en-GB" dirty="0" smtClean="0"/>
              <a:t> ’condition </a:t>
            </a:r>
            <a:r>
              <a:rPr lang="en-GB" dirty="0" err="1" smtClean="0"/>
              <a:t>réelle</a:t>
            </a:r>
            <a:r>
              <a:rPr lang="en-GB" dirty="0" smtClean="0"/>
              <a:t>’, i.e. </a:t>
            </a:r>
            <a:r>
              <a:rPr lang="en-GB" dirty="0" err="1" smtClean="0"/>
              <a:t>dansl’environnement</a:t>
            </a:r>
            <a:r>
              <a:rPr lang="en-GB" dirty="0" smtClean="0"/>
              <a:t> ECLIS (Sophie) </a:t>
            </a:r>
          </a:p>
          <a:p>
            <a:pPr marL="285750" indent="-285750">
              <a:buFont typeface="Arial" charset="0"/>
              <a:buChar char="•"/>
            </a:pPr>
            <a:endParaRPr lang="en-GB" dirty="0"/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Monitoring/Atlas : </a:t>
            </a:r>
            <a:r>
              <a:rPr lang="en-GB" dirty="0" err="1" smtClean="0"/>
              <a:t>choix</a:t>
            </a:r>
            <a:r>
              <a:rPr lang="en-GB" dirty="0" smtClean="0"/>
              <a:t> de focus sur le monitoring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 smtClean="0"/>
              <a:t>2 </a:t>
            </a:r>
            <a:r>
              <a:rPr lang="en-GB" dirty="0" err="1" smtClean="0"/>
              <a:t>développements</a:t>
            </a:r>
            <a:r>
              <a:rPr lang="en-GB" dirty="0" smtClean="0"/>
              <a:t> </a:t>
            </a:r>
            <a:r>
              <a:rPr lang="en-GB" dirty="0" err="1" smtClean="0"/>
              <a:t>indépendants</a:t>
            </a:r>
            <a:r>
              <a:rPr lang="en-GB" dirty="0" smtClean="0"/>
              <a:t> (i.e. le Monitoring </a:t>
            </a:r>
            <a:r>
              <a:rPr lang="en-GB" dirty="0" err="1" smtClean="0"/>
              <a:t>n’est</a:t>
            </a:r>
            <a:r>
              <a:rPr lang="en-GB" dirty="0" smtClean="0"/>
              <a:t> pas </a:t>
            </a:r>
            <a:r>
              <a:rPr lang="en-GB" dirty="0" err="1" smtClean="0"/>
              <a:t>à</a:t>
            </a:r>
            <a:r>
              <a:rPr lang="en-GB" dirty="0" smtClean="0"/>
              <a:t> </a:t>
            </a:r>
            <a:r>
              <a:rPr lang="en-GB" dirty="0" err="1" smtClean="0"/>
              <a:t>voir</a:t>
            </a:r>
            <a:r>
              <a:rPr lang="en-GB" dirty="0" smtClean="0"/>
              <a:t> </a:t>
            </a:r>
            <a:r>
              <a:rPr lang="en-GB" dirty="0" err="1" smtClean="0"/>
              <a:t>comme</a:t>
            </a:r>
            <a:r>
              <a:rPr lang="en-GB" dirty="0" smtClean="0"/>
              <a:t> </a:t>
            </a:r>
            <a:r>
              <a:rPr lang="en-GB" dirty="0" err="1" smtClean="0"/>
              <a:t>une</a:t>
            </a:r>
            <a:r>
              <a:rPr lang="en-GB" dirty="0" smtClean="0"/>
              <a:t> version ‘</a:t>
            </a:r>
            <a:r>
              <a:rPr lang="en-GB" dirty="0" err="1" smtClean="0"/>
              <a:t>simplifiée</a:t>
            </a:r>
            <a:r>
              <a:rPr lang="en-GB" dirty="0" smtClean="0"/>
              <a:t>’ de </a:t>
            </a:r>
            <a:r>
              <a:rPr lang="en-GB" dirty="0" err="1" smtClean="0"/>
              <a:t>l’Altas</a:t>
            </a:r>
            <a:r>
              <a:rPr lang="en-GB" dirty="0" smtClean="0"/>
              <a:t>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 smtClean="0"/>
              <a:t>Pas </a:t>
            </a:r>
            <a:r>
              <a:rPr lang="en-GB" dirty="0" err="1" smtClean="0"/>
              <a:t>d’analyse</a:t>
            </a:r>
            <a:r>
              <a:rPr lang="en-GB" dirty="0" smtClean="0"/>
              <a:t> multi-</a:t>
            </a:r>
            <a:r>
              <a:rPr lang="en-GB" dirty="0" err="1" smtClean="0"/>
              <a:t>simus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le monitoring ‘runtime’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 smtClean="0"/>
              <a:t>Monitoring </a:t>
            </a:r>
            <a:r>
              <a:rPr lang="en-GB" dirty="0" err="1" smtClean="0"/>
              <a:t>quand</a:t>
            </a:r>
            <a:r>
              <a:rPr lang="en-GB" dirty="0" smtClean="0"/>
              <a:t> ? </a:t>
            </a:r>
            <a:r>
              <a:rPr lang="en-GB" dirty="0" err="1" smtClean="0"/>
              <a:t>Une</a:t>
            </a:r>
            <a:r>
              <a:rPr lang="en-GB" dirty="0" smtClean="0"/>
              <a:t> première version avec </a:t>
            </a:r>
            <a:r>
              <a:rPr lang="en-GB" dirty="0" err="1" smtClean="0"/>
              <a:t>diags</a:t>
            </a:r>
            <a:r>
              <a:rPr lang="en-GB" dirty="0" smtClean="0"/>
              <a:t> </a:t>
            </a:r>
            <a:r>
              <a:rPr lang="en-GB" dirty="0" err="1" smtClean="0"/>
              <a:t>élémentaires</a:t>
            </a:r>
            <a:r>
              <a:rPr lang="en-GB" dirty="0" smtClean="0"/>
              <a:t> (indices </a:t>
            </a:r>
            <a:r>
              <a:rPr lang="en-GB" dirty="0" err="1" smtClean="0"/>
              <a:t>globaux</a:t>
            </a:r>
            <a:r>
              <a:rPr lang="en-GB" dirty="0" smtClean="0"/>
              <a:t>) -&gt;  pour mi-</a:t>
            </a:r>
            <a:r>
              <a:rPr lang="en-GB" dirty="0" err="1" smtClean="0"/>
              <a:t>décembre</a:t>
            </a:r>
            <a:endParaRPr lang="en-GB" dirty="0"/>
          </a:p>
          <a:p>
            <a:pPr marL="742950" lvl="1" indent="-285750">
              <a:buFont typeface="Arial" charset="0"/>
              <a:buChar char="•"/>
            </a:pPr>
            <a:endParaRPr lang="en-GB" dirty="0" smtClean="0"/>
          </a:p>
          <a:p>
            <a:pPr marL="285750" indent="-285750">
              <a:buFont typeface="Arial" charset="0"/>
              <a:buChar char="•"/>
            </a:pPr>
            <a:r>
              <a:rPr lang="en-GB" dirty="0" smtClean="0"/>
              <a:t>Analyse des </a:t>
            </a:r>
            <a:r>
              <a:rPr lang="en-GB" dirty="0" err="1" smtClean="0"/>
              <a:t>outils</a:t>
            </a:r>
            <a:r>
              <a:rPr lang="en-GB" dirty="0" smtClean="0"/>
              <a:t> de QC (DKRZ Quality Control, CEDA Compliance Checker,  CMOR3 Checker) </a:t>
            </a:r>
            <a:r>
              <a:rPr lang="en-GB" dirty="0" err="1" smtClean="0"/>
              <a:t>formelle</a:t>
            </a:r>
            <a:r>
              <a:rPr lang="en-GB" dirty="0" smtClean="0"/>
              <a:t> + </a:t>
            </a:r>
            <a:r>
              <a:rPr lang="en-GB" dirty="0" err="1" smtClean="0"/>
              <a:t>à</a:t>
            </a:r>
            <a:r>
              <a:rPr lang="en-GB" dirty="0" smtClean="0"/>
              <a:t> </a:t>
            </a:r>
            <a:r>
              <a:rPr lang="en-GB" dirty="0" err="1" smtClean="0"/>
              <a:t>l’aide</a:t>
            </a:r>
            <a:r>
              <a:rPr lang="en-GB" dirty="0" smtClean="0"/>
              <a:t> du </a:t>
            </a:r>
            <a:r>
              <a:rPr lang="en-GB" dirty="0"/>
              <a:t>t</a:t>
            </a:r>
            <a:r>
              <a:rPr lang="en-GB" dirty="0" smtClean="0"/>
              <a:t>oy model </a:t>
            </a:r>
            <a:r>
              <a:rPr lang="en-GB" dirty="0" err="1" smtClean="0"/>
              <a:t>d’Arnaud</a:t>
            </a:r>
            <a:r>
              <a:rPr lang="en-GB" dirty="0" smtClean="0"/>
              <a:t> </a:t>
            </a:r>
            <a:r>
              <a:rPr lang="en-GB" dirty="0" err="1" smtClean="0"/>
              <a:t>Caubel</a:t>
            </a:r>
            <a:r>
              <a:rPr lang="en-GB" dirty="0" smtClean="0"/>
              <a:t> -&gt;  pour fin </a:t>
            </a:r>
            <a:r>
              <a:rPr lang="en-GB" dirty="0" err="1" smtClean="0"/>
              <a:t>novembre</a:t>
            </a:r>
            <a:r>
              <a:rPr lang="en-GB" dirty="0" smtClean="0"/>
              <a:t>.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07/11/2016</a:t>
            </a:r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Réunion Technique CMIP6 - 08/11/2016</a:t>
            </a:r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DA92-42E6-3344-878D-8AA4A95D9DF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6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6588</TotalTime>
  <Words>583</Words>
  <Application>Microsoft Macintosh PowerPoint</Application>
  <PresentationFormat>Présentation à l'écran (4:3)</PresentationFormat>
  <Paragraphs>65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AppleColorEmoji</vt:lpstr>
      <vt:lpstr>Calibri</vt:lpstr>
      <vt:lpstr>Calibri Light</vt:lpstr>
      <vt:lpstr>Century Gothic</vt:lpstr>
      <vt:lpstr>Wingdings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Marie-Pierre Moine</dc:creator>
  <cp:lastModifiedBy>Marie-Pierre Moine</cp:lastModifiedBy>
  <cp:revision>28</cp:revision>
  <dcterms:created xsi:type="dcterms:W3CDTF">2016-11-07T21:56:06Z</dcterms:created>
  <dcterms:modified xsi:type="dcterms:W3CDTF">2016-11-13T10:36:14Z</dcterms:modified>
</cp:coreProperties>
</file>