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5"/>
    <p:sldMasterId id="2147483773" r:id="rId6"/>
    <p:sldMasterId id="2147483786" r:id="rId7"/>
  </p:sldMasterIdLst>
  <p:notesMasterIdLst>
    <p:notesMasterId r:id="rId23"/>
  </p:notesMasterIdLst>
  <p:handoutMasterIdLst>
    <p:handoutMasterId r:id="rId24"/>
  </p:handoutMasterIdLst>
  <p:sldIdLst>
    <p:sldId id="256" r:id="rId8"/>
    <p:sldId id="280" r:id="rId9"/>
    <p:sldId id="302" r:id="rId10"/>
    <p:sldId id="301" r:id="rId11"/>
    <p:sldId id="303" r:id="rId12"/>
    <p:sldId id="311" r:id="rId13"/>
    <p:sldId id="312" r:id="rId14"/>
    <p:sldId id="297" r:id="rId15"/>
    <p:sldId id="307" r:id="rId16"/>
    <p:sldId id="305" r:id="rId17"/>
    <p:sldId id="308" r:id="rId18"/>
    <p:sldId id="309" r:id="rId19"/>
    <p:sldId id="310" r:id="rId20"/>
    <p:sldId id="304" r:id="rId21"/>
    <p:sldId id="295" r:id="rId22"/>
  </p:sldIdLst>
  <p:sldSz cx="10160000" cy="5715000"/>
  <p:notesSz cx="7099300" cy="10234613"/>
  <p:defaultTextStyle>
    <a:defPPr>
      <a:defRPr lang="fr-FR"/>
    </a:defPPr>
    <a:lvl1pPr marL="0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2190D22-B9BC-4008-9728-56BE786A10C8}">
          <p14:sldIdLst>
            <p14:sldId id="256"/>
            <p14:sldId id="280"/>
            <p14:sldId id="302"/>
            <p14:sldId id="301"/>
            <p14:sldId id="303"/>
            <p14:sldId id="311"/>
            <p14:sldId id="312"/>
            <p14:sldId id="297"/>
            <p14:sldId id="307"/>
            <p14:sldId id="305"/>
            <p14:sldId id="308"/>
            <p14:sldId id="309"/>
            <p14:sldId id="310"/>
            <p14:sldId id="30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9" userDrawn="1">
          <p15:clr>
            <a:srgbClr val="A4A3A4"/>
          </p15:clr>
        </p15:guide>
        <p15:guide id="2" pos="2256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6061" autoAdjust="0"/>
  </p:normalViewPr>
  <p:slideViewPr>
    <p:cSldViewPr snapToGrid="0" snapToObjects="1">
      <p:cViewPr varScale="1">
        <p:scale>
          <a:sx n="63" d="100"/>
          <a:sy n="63" d="100"/>
        </p:scale>
        <p:origin x="72" y="52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-3516" y="-120"/>
      </p:cViewPr>
      <p:guideLst>
        <p:guide orient="horz" pos="2969"/>
        <p:guide pos="2256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4FD1B519-3451-4669-99CE-A3650012C873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82574C8B-F0CB-42C5-B749-9A6D8F81C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554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31B93242-A1A9-CC43-A2EE-9EE798A2CEAF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10E462F-C152-3342-BD7F-580EF8FAF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87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36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94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5440" y="492602"/>
            <a:ext cx="7620000" cy="40011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1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45440" y="249460"/>
            <a:ext cx="7620000" cy="263277"/>
          </a:xfrm>
        </p:spPr>
        <p:txBody>
          <a:bodyPr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sz="1100" dirty="0" smtClean="0"/>
              <a:t>Living </a:t>
            </a:r>
            <a:r>
              <a:rPr lang="fr-FR" sz="1100" dirty="0" err="1" smtClean="0"/>
              <a:t>Planet</a:t>
            </a:r>
            <a:r>
              <a:rPr lang="fr-FR" sz="1100" dirty="0" smtClean="0"/>
              <a:t> Symposium – Milan, 13-17 May 2019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19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45280" y="492602"/>
            <a:ext cx="3820160" cy="40011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1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145280" y="249460"/>
            <a:ext cx="3820160" cy="263277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5"/>
          </p:nvPr>
        </p:nvSpPr>
        <p:spPr>
          <a:xfrm>
            <a:off x="0" y="0"/>
            <a:ext cx="3603626" cy="5715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592406"/>
            <a:ext cx="5178736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6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1" y="1201480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4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modifiez</a:t>
            </a:r>
            <a:r>
              <a:rPr lang="en-US" noProof="0" dirty="0" smtClean="0"/>
              <a:t> le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sz="1100" dirty="0" smtClean="0"/>
              <a:t>Living </a:t>
            </a:r>
            <a:r>
              <a:rPr lang="en-US" sz="1100" noProof="0" dirty="0" smtClean="0"/>
              <a:t>Planet</a:t>
            </a:r>
            <a:r>
              <a:rPr lang="fr-FR" sz="1100" dirty="0" smtClean="0"/>
              <a:t> Symposium – Milan, 13-17 May 2019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1" y="1206500"/>
            <a:ext cx="9209267" cy="3971556"/>
          </a:xfrm>
        </p:spPr>
        <p:txBody>
          <a:bodyPr/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16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49" y="543997"/>
            <a:ext cx="5302251" cy="369332"/>
          </a:xfrm>
        </p:spPr>
        <p:txBody>
          <a:bodyPr/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modifiez</a:t>
            </a:r>
            <a:r>
              <a:rPr lang="en-US" noProof="0" dirty="0" smtClean="0"/>
              <a:t> le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49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49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sz="1100" dirty="0" smtClean="0"/>
              <a:t>Living </a:t>
            </a:r>
            <a:r>
              <a:rPr lang="en-US" sz="1100" noProof="0" dirty="0" smtClean="0"/>
              <a:t>Planet</a:t>
            </a:r>
            <a:r>
              <a:rPr lang="fr-FR" sz="1100" dirty="0" smtClean="0"/>
              <a:t> Symposium – Milan, 13-17 May 2019</a:t>
            </a:r>
            <a:endParaRPr lang="en-US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28608"/>
            <a:ext cx="8761523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sz="1100" dirty="0" smtClean="0"/>
              <a:t>Living </a:t>
            </a:r>
            <a:r>
              <a:rPr lang="en-US" sz="1100" noProof="0" dirty="0" smtClean="0"/>
              <a:t>Planet</a:t>
            </a:r>
            <a:r>
              <a:rPr lang="fr-FR" sz="1100" dirty="0" smtClean="0"/>
              <a:t> Symposium – Milan, 13-17 May 2019</a:t>
            </a:r>
            <a:endParaRPr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8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99996" indent="-253997">
              <a:buFont typeface="Wingdings" panose="05000000000000000000" pitchFamily="2" charset="2"/>
              <a:buChar char="v"/>
              <a:defRPr/>
            </a:lvl2pPr>
            <a:lvl3pPr marL="679993" indent="-253997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49874"/>
            <a:ext cx="7974419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61894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78" y="1180214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887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43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82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948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91121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60453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0514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51482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0514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51482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3" r:id="rId2"/>
    <p:sldLayoutId id="2147483764" r:id="rId3"/>
    <p:sldLayoutId id="2147483769" r:id="rId4"/>
    <p:sldLayoutId id="2147483766" r:id="rId5"/>
    <p:sldLayoutId id="2147483768" r:id="rId6"/>
    <p:sldLayoutId id="2147483770" r:id="rId7"/>
    <p:sldLayoutId id="2147483771" r:id="rId8"/>
    <p:sldLayoutId id="2147483772" r:id="rId9"/>
    <p:sldLayoutId id="2147483817" r:id="rId10"/>
  </p:sldLayoutIdLst>
  <p:hf hdr="0" dt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5440" y="507991"/>
            <a:ext cx="91160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45280" y="1520825"/>
            <a:ext cx="531622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" y="60960"/>
            <a:ext cx="357188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76199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Courier New" panose="02070309020205020404" pitchFamily="49" charset="0"/>
        <a:buChar char="o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Arial"/>
        <a:buChar char="•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43997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" y="60960"/>
            <a:ext cx="357188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799" r:id="rId3"/>
    <p:sldLayoutId id="2147483798" r:id="rId4"/>
    <p:sldLayoutId id="2147483801" r:id="rId5"/>
    <p:sldLayoutId id="2147483803" r:id="rId6"/>
    <p:sldLayoutId id="214748380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enis.blumstein@legos.obs-mip.fr" TargetMode="External"/><Relationship Id="rId2" Type="http://schemas.openxmlformats.org/officeDocument/2006/relationships/hyperlink" Target="mailto:denis.blumstein@cnes.fr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ctrTitle"/>
          </p:nvPr>
        </p:nvSpPr>
        <p:spPr>
          <a:xfrm>
            <a:off x="0" y="2240701"/>
            <a:ext cx="10106891" cy="646331"/>
          </a:xfrm>
        </p:spPr>
        <p:txBody>
          <a:bodyPr/>
          <a:lstStyle/>
          <a:p>
            <a:r>
              <a:rPr lang="fr-FR" dirty="0"/>
              <a:t>Apprentissage profond et altimétrie satellitaire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pour </a:t>
            </a:r>
            <a:r>
              <a:rPr lang="fr-FR" dirty="0"/>
              <a:t>le suivi des eaux continentales </a:t>
            </a:r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1270000" y="2865727"/>
            <a:ext cx="7620000" cy="40011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Sous-titre 24"/>
          <p:cNvSpPr txBox="1">
            <a:spLocks/>
          </p:cNvSpPr>
          <p:nvPr/>
        </p:nvSpPr>
        <p:spPr>
          <a:xfrm>
            <a:off x="284813" y="3480052"/>
            <a:ext cx="9377348" cy="84895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15990" rtl="0" eaLnBrk="1" latinLnBrk="0" hangingPunct="1">
              <a:lnSpc>
                <a:spcPct val="100000"/>
              </a:lnSpc>
              <a:spcBef>
                <a:spcPts val="1111"/>
              </a:spcBef>
              <a:buFont typeface="Arial"/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 defTabSz="76199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222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C</a:t>
            </a:r>
            <a:r>
              <a:rPr lang="en-GB" dirty="0"/>
              <a:t>. </a:t>
            </a:r>
            <a:r>
              <a:rPr lang="en-GB" dirty="0" smtClean="0"/>
              <a:t>Coggiola, </a:t>
            </a:r>
            <a:r>
              <a:rPr lang="en-GB" dirty="0"/>
              <a:t>D. </a:t>
            </a:r>
            <a:r>
              <a:rPr lang="en-GB" dirty="0" smtClean="0"/>
              <a:t>Blumstein, </a:t>
            </a:r>
            <a:r>
              <a:rPr lang="en-GB" dirty="0"/>
              <a:t>F. </a:t>
            </a:r>
            <a:r>
              <a:rPr lang="en-GB" dirty="0" smtClean="0"/>
              <a:t>Niño, S</a:t>
            </a:r>
            <a:r>
              <a:rPr lang="en-GB" dirty="0"/>
              <a:t>. </a:t>
            </a:r>
            <a:r>
              <a:rPr lang="en-GB" dirty="0" smtClean="0"/>
              <a:t>Calmant, </a:t>
            </a:r>
          </a:p>
          <a:p>
            <a:pPr algn="r"/>
            <a:r>
              <a:rPr lang="en-GB" dirty="0" smtClean="0"/>
              <a:t>S</a:t>
            </a:r>
            <a:r>
              <a:rPr lang="en-GB" dirty="0"/>
              <a:t>. </a:t>
            </a:r>
            <a:r>
              <a:rPr lang="en-GB" dirty="0" smtClean="0"/>
              <a:t>Biancamaria, L</a:t>
            </a:r>
            <a:r>
              <a:rPr lang="en-GB" dirty="0"/>
              <a:t>. </a:t>
            </a:r>
            <a:r>
              <a:rPr lang="en-GB" dirty="0" smtClean="0"/>
              <a:t>Lasson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72" y="5029200"/>
            <a:ext cx="431634" cy="4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rivières de taille moyenne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Journées R&amp;D Météo France – Toulouse, 18 Juin 2019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30791" y="4651281"/>
            <a:ext cx="9751546" cy="717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r>
              <a:rPr lang="fr-FR" dirty="0" smtClean="0"/>
              <a:t>Pend Oreille est un très bon cas test, difficile : région vallonnée + lac à quelques km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smtClean="0"/>
              <a:t>Perte du </a:t>
            </a:r>
            <a:r>
              <a:rPr lang="fr-FR" dirty="0" err="1" smtClean="0"/>
              <a:t>tracking</a:t>
            </a:r>
            <a:r>
              <a:rPr lang="fr-FR" dirty="0" smtClean="0"/>
              <a:t> : les échos manquant dans le </a:t>
            </a:r>
            <a:r>
              <a:rPr lang="fr-FR" dirty="0" err="1" smtClean="0"/>
              <a:t>radargramme</a:t>
            </a:r>
            <a:r>
              <a:rPr lang="fr-FR" dirty="0" smtClean="0"/>
              <a:t> ne perturbent pas le réseau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1" y="964130"/>
            <a:ext cx="3909456" cy="37176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44" y="969520"/>
            <a:ext cx="3909456" cy="371763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04240" y="1767840"/>
            <a:ext cx="1898277" cy="10582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Garonne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Largeur</a:t>
            </a:r>
            <a:r>
              <a:rPr lang="en-US" dirty="0" smtClean="0"/>
              <a:t> : 150 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Corr. : 0.985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RMSE : 37 cm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5557520" y="1656080"/>
            <a:ext cx="1898277" cy="10582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Pendoreille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Largeur</a:t>
            </a:r>
            <a:r>
              <a:rPr lang="en-US" dirty="0" smtClean="0"/>
              <a:t> : 190 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Corr. : 0.983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RMSE : 30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9311049" cy="369332"/>
          </a:xfrm>
        </p:spPr>
        <p:txBody>
          <a:bodyPr/>
          <a:lstStyle/>
          <a:p>
            <a:r>
              <a:rPr lang="en-US" dirty="0" err="1" smtClean="0"/>
              <a:t>Rivière</a:t>
            </a:r>
            <a:r>
              <a:rPr lang="en-US" dirty="0" smtClean="0"/>
              <a:t> Orange : plateau </a:t>
            </a:r>
            <a:r>
              <a:rPr lang="en-US" dirty="0" err="1" smtClean="0"/>
              <a:t>montagneux</a:t>
            </a:r>
            <a:r>
              <a:rPr lang="en-US" dirty="0" smtClean="0"/>
              <a:t>, </a:t>
            </a:r>
            <a:r>
              <a:rPr lang="en-US" dirty="0" err="1" smtClean="0"/>
              <a:t>aride</a:t>
            </a:r>
            <a:r>
              <a:rPr lang="en-US" dirty="0" smtClean="0"/>
              <a:t>, </a:t>
            </a:r>
            <a:r>
              <a:rPr lang="en-US" dirty="0" err="1" smtClean="0"/>
              <a:t>largeur</a:t>
            </a:r>
            <a:r>
              <a:rPr lang="en-US" dirty="0" smtClean="0"/>
              <a:t> 50 to 200 m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Journées R&amp;D Météo France – Toulouse, 18 Juin 2019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31611" y="4673600"/>
            <a:ext cx="9209267" cy="812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2 traversées de rivière séparées by 37 km, écart entre les mesures environ 10 h</a:t>
            </a:r>
          </a:p>
          <a:p>
            <a:pPr lvl="1"/>
            <a:r>
              <a:rPr lang="fr-FR" dirty="0" err="1" smtClean="0"/>
              <a:t>Correlation</a:t>
            </a:r>
            <a:r>
              <a:rPr lang="fr-FR" dirty="0" smtClean="0"/>
              <a:t> 0.77, RMSE 27 cm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1" y="904261"/>
            <a:ext cx="5333038" cy="37693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47" y="898775"/>
            <a:ext cx="3854382" cy="37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9351689" cy="369332"/>
          </a:xfrm>
        </p:spPr>
        <p:txBody>
          <a:bodyPr/>
          <a:lstStyle/>
          <a:p>
            <a:r>
              <a:rPr lang="en-US" dirty="0" smtClean="0"/>
              <a:t>La Marne : region de culture, </a:t>
            </a:r>
            <a:r>
              <a:rPr lang="en-US" dirty="0" err="1" smtClean="0"/>
              <a:t>près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, </a:t>
            </a:r>
            <a:r>
              <a:rPr lang="en-US" dirty="0" err="1" smtClean="0"/>
              <a:t>étroite</a:t>
            </a:r>
            <a:r>
              <a:rPr lang="en-US" dirty="0" smtClean="0"/>
              <a:t> (50 m) 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Journées R&amp;D Météo France – Toulouse, 18 Juin 2019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31612" y="4109842"/>
            <a:ext cx="7816618" cy="10682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Trace 44 vs. in situ : corr. 0.955, RMSE 32 cm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Trace 35 vs. in situ </a:t>
            </a:r>
            <a:r>
              <a:rPr lang="en-US" dirty="0"/>
              <a:t>: corr. </a:t>
            </a:r>
            <a:r>
              <a:rPr lang="en-US" dirty="0" smtClean="0"/>
              <a:t>0.884, </a:t>
            </a:r>
            <a:r>
              <a:rPr lang="en-US" dirty="0"/>
              <a:t>RMSE </a:t>
            </a:r>
            <a:r>
              <a:rPr lang="en-US" dirty="0" smtClean="0"/>
              <a:t>44 </a:t>
            </a:r>
            <a:r>
              <a:rPr lang="en-US" dirty="0"/>
              <a:t>cm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Trace 44 vs 35 : 0.889, RMSE 49 cm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1" y="941028"/>
            <a:ext cx="4444198" cy="31411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44" y="941028"/>
            <a:ext cx="3211985" cy="3145688"/>
          </a:xfrm>
          <a:prstGeom prst="rect">
            <a:avLst/>
          </a:prstGeom>
        </p:spPr>
      </p:pic>
      <p:sp>
        <p:nvSpPr>
          <p:cNvPr id="8" name="Espace réservé du contenu 3"/>
          <p:cNvSpPr txBox="1">
            <a:spLocks/>
          </p:cNvSpPr>
          <p:nvPr/>
        </p:nvSpPr>
        <p:spPr>
          <a:xfrm>
            <a:off x="8212024" y="1206066"/>
            <a:ext cx="1940650" cy="397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Nombreuses méandres</a:t>
            </a:r>
          </a:p>
          <a:p>
            <a:endParaRPr lang="fr-FR" dirty="0" smtClean="0"/>
          </a:p>
          <a:p>
            <a:r>
              <a:rPr lang="fr-FR" dirty="0" smtClean="0"/>
              <a:t>1 station in situ</a:t>
            </a:r>
          </a:p>
          <a:p>
            <a:r>
              <a:rPr lang="fr-FR" dirty="0" smtClean="0"/>
              <a:t>2 traversées </a:t>
            </a:r>
          </a:p>
          <a:p>
            <a:pPr lvl="1"/>
            <a:r>
              <a:rPr lang="fr-FR" dirty="0" smtClean="0"/>
              <a:t>Écart entre mesures</a:t>
            </a:r>
            <a:br>
              <a:rPr lang="fr-FR" dirty="0" smtClean="0"/>
            </a:br>
            <a:r>
              <a:rPr lang="fr-FR" dirty="0" smtClean="0"/>
              <a:t>10 h </a:t>
            </a:r>
          </a:p>
          <a:p>
            <a:pPr lvl="1"/>
            <a:r>
              <a:rPr lang="fr-FR" dirty="0" smtClean="0"/>
              <a:t>9 et 13.5 km en aval de la station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3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fr-FR" dirty="0" smtClean="0"/>
              <a:t>Ouverture de la boite noire : que « regarde » le réseau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Journées R&amp;D Météo France – Toulouse, 18 Juin 2019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5120639" y="1036320"/>
            <a:ext cx="4945255" cy="4307068"/>
          </a:xfrm>
        </p:spPr>
        <p:txBody>
          <a:bodyPr>
            <a:normAutofit/>
          </a:bodyPr>
          <a:lstStyle/>
          <a:p>
            <a:r>
              <a:rPr lang="fr-FR" dirty="0" err="1" smtClean="0"/>
              <a:t>Heatmap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Méthode : (1) on perturbe le </a:t>
            </a:r>
            <a:r>
              <a:rPr lang="fr-FR" dirty="0" err="1" smtClean="0"/>
              <a:t>radargramme</a:t>
            </a:r>
            <a:r>
              <a:rPr lang="fr-FR" dirty="0" smtClean="0"/>
              <a:t> en annulant les valeurs dans une fenêtre glissante 3x3, (2) on mesure l’impact sur l’altitude restituée pour chaque position.</a:t>
            </a:r>
          </a:p>
          <a:p>
            <a:pPr lvl="1"/>
            <a:r>
              <a:rPr lang="fr-FR" dirty="0" smtClean="0"/>
              <a:t>L’intensité de la couleur marque l’influence de la zone sur le résultat</a:t>
            </a:r>
          </a:p>
          <a:p>
            <a:r>
              <a:rPr lang="fr-FR" dirty="0" smtClean="0"/>
              <a:t>Adapté de M.D. </a:t>
            </a:r>
            <a:r>
              <a:rPr lang="fr-FR" dirty="0" err="1" smtClean="0"/>
              <a:t>Zeiler</a:t>
            </a:r>
            <a:r>
              <a:rPr lang="fr-FR" dirty="0" smtClean="0"/>
              <a:t> and </a:t>
            </a:r>
            <a:r>
              <a:rPr lang="fr-FR" dirty="0" err="1" smtClean="0"/>
              <a:t>D.Fergus</a:t>
            </a:r>
            <a:r>
              <a:rPr lang="fr-FR" dirty="0" smtClean="0"/>
              <a:t>, “</a:t>
            </a:r>
            <a:r>
              <a:rPr lang="fr-FR" dirty="0" err="1" smtClean="0"/>
              <a:t>Visualizing</a:t>
            </a:r>
            <a:r>
              <a:rPr lang="fr-FR" dirty="0" smtClean="0"/>
              <a:t> and </a:t>
            </a:r>
            <a:r>
              <a:rPr lang="fr-FR" dirty="0" err="1" smtClean="0"/>
              <a:t>understanding</a:t>
            </a:r>
            <a:r>
              <a:rPr lang="fr-FR" dirty="0" smtClean="0"/>
              <a:t> </a:t>
            </a:r>
            <a:r>
              <a:rPr lang="fr-FR" dirty="0" err="1" smtClean="0"/>
              <a:t>Convolutional</a:t>
            </a:r>
            <a:r>
              <a:rPr lang="fr-FR" dirty="0" smtClean="0"/>
              <a:t> Network.”, 2013.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1" y="913329"/>
            <a:ext cx="4572220" cy="457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Journées R&amp;D Météo France – Toulouse, 18 Juin 2019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31611" y="1022308"/>
            <a:ext cx="9644343" cy="4098332"/>
          </a:xfrm>
        </p:spPr>
        <p:txBody>
          <a:bodyPr>
            <a:normAutofit/>
          </a:bodyPr>
          <a:lstStyle/>
          <a:p>
            <a:r>
              <a:rPr lang="fr-FR" dirty="0" smtClean="0"/>
              <a:t>L’apprentissage profond donne de bons résultats sur les mesures de Jason 3</a:t>
            </a:r>
          </a:p>
          <a:p>
            <a:pPr lvl="1">
              <a:spcAft>
                <a:spcPts val="1800"/>
              </a:spcAft>
            </a:pPr>
            <a:r>
              <a:rPr lang="fr-FR" dirty="0" smtClean="0"/>
              <a:t>Des séries temporelles de qualité comparable aux séries éditées « manuellement »</a:t>
            </a:r>
          </a:p>
          <a:p>
            <a:pPr lvl="1">
              <a:spcAft>
                <a:spcPts val="1200"/>
              </a:spcAft>
            </a:pPr>
            <a:r>
              <a:rPr lang="fr-FR" dirty="0" smtClean="0"/>
              <a:t>Le réseau a appris de nombreuses caractéristiques des mesures altimétrique (</a:t>
            </a:r>
            <a:r>
              <a:rPr lang="fr-FR" dirty="0" err="1" smtClean="0"/>
              <a:t>e.g</a:t>
            </a:r>
            <a:r>
              <a:rPr lang="fr-FR" dirty="0" smtClean="0"/>
              <a:t>. impact des échos saturés)</a:t>
            </a:r>
          </a:p>
          <a:p>
            <a:r>
              <a:rPr lang="fr-FR" dirty="0" smtClean="0"/>
              <a:t>Activités en cours</a:t>
            </a:r>
          </a:p>
          <a:p>
            <a:pPr lvl="1"/>
            <a:r>
              <a:rPr lang="fr-FR" dirty="0" smtClean="0"/>
              <a:t>Traitement des mesures historiques d’</a:t>
            </a:r>
            <a:r>
              <a:rPr lang="fr-FR" dirty="0" err="1" smtClean="0"/>
              <a:t>Envisat</a:t>
            </a:r>
            <a:r>
              <a:rPr lang="fr-FR" dirty="0" smtClean="0"/>
              <a:t>, Jason 1 &amp; 2 et </a:t>
            </a:r>
            <a:r>
              <a:rPr lang="fr-FR" dirty="0" err="1" smtClean="0"/>
              <a:t>AltiKa</a:t>
            </a:r>
            <a:r>
              <a:rPr lang="fr-FR" dirty="0" smtClean="0"/>
              <a:t> : altimètre en mode poursuite autonome (close </a:t>
            </a:r>
            <a:r>
              <a:rPr lang="fr-FR" dirty="0" err="1" smtClean="0"/>
              <a:t>loop</a:t>
            </a:r>
            <a:r>
              <a:rPr lang="fr-FR" dirty="0" smtClean="0"/>
              <a:t> mode)</a:t>
            </a:r>
          </a:p>
          <a:p>
            <a:pPr lvl="1">
              <a:spcAft>
                <a:spcPts val="1200"/>
              </a:spcAft>
            </a:pPr>
            <a:r>
              <a:rPr lang="fr-FR" dirty="0" smtClean="0"/>
              <a:t>Traitement des mesures en mode SAR (Sentinel-3A and 3B, bientôt Sentinel-6)</a:t>
            </a:r>
          </a:p>
          <a:p>
            <a:r>
              <a:rPr lang="fr-FR" dirty="0" smtClean="0"/>
              <a:t>Papier en préparation</a:t>
            </a:r>
          </a:p>
          <a:p>
            <a:pPr lvl="1"/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r>
              <a:rPr lang="fr-FR" dirty="0" smtClean="0"/>
              <a:t> and spatial </a:t>
            </a:r>
            <a:r>
              <a:rPr lang="fr-FR" dirty="0" err="1" smtClean="0"/>
              <a:t>altimetry</a:t>
            </a:r>
            <a:r>
              <a:rPr lang="fr-FR" dirty="0" smtClean="0"/>
              <a:t> for </a:t>
            </a:r>
            <a:r>
              <a:rPr lang="fr-FR" dirty="0" err="1" smtClean="0"/>
              <a:t>inland</a:t>
            </a:r>
            <a:r>
              <a:rPr lang="fr-FR" dirty="0" smtClean="0"/>
              <a:t> water monitoring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460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Journées R&amp;D Météo France – Toulouse, 18 Juin 2019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30791" y="941028"/>
            <a:ext cx="9601088" cy="440235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algn="ctr"/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sz="2400" dirty="0" smtClean="0"/>
              <a:t>Merci pour votre attention</a:t>
            </a:r>
          </a:p>
          <a:p>
            <a:pPr algn="ctr"/>
            <a:endParaRPr lang="fr-FR" sz="2400" dirty="0"/>
          </a:p>
          <a:p>
            <a:pPr algn="ctr"/>
            <a:endParaRPr lang="fr-FR" sz="2400" dirty="0" smtClean="0"/>
          </a:p>
          <a:p>
            <a:pPr algn="ctr"/>
            <a:endParaRPr lang="fr-FR" sz="2400" dirty="0"/>
          </a:p>
          <a:p>
            <a:pPr algn="r"/>
            <a:r>
              <a:rPr lang="fr-FR" sz="2400" dirty="0" smtClean="0">
                <a:hlinkClick r:id="rId2"/>
              </a:rPr>
              <a:t>denis.blumstein@cnes.fr</a:t>
            </a:r>
            <a:endParaRPr lang="fr-FR" sz="2400" dirty="0" smtClean="0"/>
          </a:p>
          <a:p>
            <a:pPr algn="r"/>
            <a:r>
              <a:rPr lang="fr-FR" sz="2400" dirty="0" smtClean="0">
                <a:hlinkClick r:id="rId3"/>
              </a:rPr>
              <a:t>denis.blumstein@legos.obs-mip.fr</a:t>
            </a:r>
            <a:endParaRPr lang="fr-FR" sz="2400" dirty="0" smtClean="0"/>
          </a:p>
          <a:p>
            <a:pPr algn="r"/>
            <a:endParaRPr lang="fr-FR" sz="24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45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5440" y="507991"/>
            <a:ext cx="7620000" cy="36933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145281" y="1520825"/>
            <a:ext cx="5477462" cy="3627438"/>
          </a:xfrm>
        </p:spPr>
        <p:txBody>
          <a:bodyPr>
            <a:normAutofit/>
          </a:bodyPr>
          <a:lstStyle/>
          <a:p>
            <a:pPr>
              <a:spcAft>
                <a:spcPts val="2800"/>
              </a:spcAft>
            </a:pPr>
            <a:r>
              <a:rPr lang="en-US" sz="2000" b="1" dirty="0" smtClean="0"/>
              <a:t>Motivation</a:t>
            </a:r>
          </a:p>
          <a:p>
            <a:pPr>
              <a:spcAft>
                <a:spcPts val="2800"/>
              </a:spcAft>
            </a:pPr>
            <a:r>
              <a:rPr lang="en-US" sz="2000" b="1" dirty="0" err="1" smtClean="0"/>
              <a:t>Méthodologie</a:t>
            </a:r>
            <a:endParaRPr lang="en-US" sz="2000" b="1" dirty="0" smtClean="0"/>
          </a:p>
          <a:p>
            <a:pPr>
              <a:spcAft>
                <a:spcPts val="2800"/>
              </a:spcAft>
            </a:pPr>
            <a:r>
              <a:rPr lang="en-US" sz="2000" b="1" dirty="0" smtClean="0"/>
              <a:t>Validation</a:t>
            </a:r>
          </a:p>
          <a:p>
            <a:pPr>
              <a:spcAft>
                <a:spcPts val="2800"/>
              </a:spcAft>
            </a:pPr>
            <a:r>
              <a:rPr lang="en-US" sz="2000" b="1" dirty="0" smtClean="0"/>
              <a:t>Que “</a:t>
            </a:r>
            <a:r>
              <a:rPr lang="en-US" sz="2000" b="1" dirty="0" err="1" smtClean="0"/>
              <a:t>regarde</a:t>
            </a:r>
            <a:r>
              <a:rPr lang="en-US" sz="2000" b="1" dirty="0" smtClean="0"/>
              <a:t>” le </a:t>
            </a:r>
            <a:r>
              <a:rPr lang="en-US" sz="2000" b="1" dirty="0" err="1" smtClean="0"/>
              <a:t>réseau</a:t>
            </a:r>
            <a:r>
              <a:rPr lang="en-US" sz="2000" b="1" dirty="0" smtClean="0"/>
              <a:t> ?</a:t>
            </a:r>
          </a:p>
          <a:p>
            <a:pPr>
              <a:spcAft>
                <a:spcPts val="2800"/>
              </a:spcAft>
            </a:pPr>
            <a:r>
              <a:rPr lang="en-US" sz="2000" b="1" dirty="0" smtClean="0"/>
              <a:t>Conclusion</a:t>
            </a:r>
          </a:p>
          <a:p>
            <a:pPr>
              <a:spcAft>
                <a:spcPts val="600"/>
              </a:spcAft>
            </a:pPr>
            <a:endParaRPr lang="fr-FR" sz="2000" b="1" dirty="0" smtClean="0"/>
          </a:p>
          <a:p>
            <a:pPr>
              <a:spcAft>
                <a:spcPts val="600"/>
              </a:spcAft>
            </a:pPr>
            <a:endParaRPr lang="fr-FR" sz="2000" b="1" dirty="0" smtClean="0"/>
          </a:p>
          <a:p>
            <a:pPr>
              <a:spcAft>
                <a:spcPts val="600"/>
              </a:spcAft>
            </a:pPr>
            <a:endParaRPr lang="fr-FR" sz="2000" b="1" dirty="0"/>
          </a:p>
          <a:p>
            <a:pPr>
              <a:spcAft>
                <a:spcPts val="600"/>
              </a:spcAft>
            </a:pPr>
            <a:endParaRPr lang="fr-FR" sz="2000" b="1" dirty="0"/>
          </a:p>
        </p:txBody>
      </p:sp>
      <p:pic>
        <p:nvPicPr>
          <p:cNvPr id="1026" name="Picture 2" descr="Résultat de recherche d'images pour &quot;rivière amazone image libr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" y="1711652"/>
            <a:ext cx="3677285" cy="275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88061" y="4314828"/>
            <a:ext cx="91403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dirty="0"/>
              <a:t>Source </a:t>
            </a:r>
            <a:r>
              <a:rPr lang="fr-FR" sz="500" dirty="0" smtClean="0"/>
              <a:t>: </a:t>
            </a:r>
            <a:r>
              <a:rPr lang="fr-FR" sz="500" dirty="0" err="1" smtClean="0"/>
              <a:t>Cmon</a:t>
            </a:r>
            <a:r>
              <a:rPr lang="fr-FR" sz="500" dirty="0" smtClean="0"/>
              <a:t> </a:t>
            </a:r>
            <a:r>
              <a:rPr lang="fr-FR" sz="500" dirty="0"/>
              <a:t>- Fotolia.com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</p:spPr>
        <p:txBody>
          <a:bodyPr/>
          <a:lstStyle/>
          <a:p>
            <a:fld id="{EB81167D-292E-8142-ABF3-3BDF0609D34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5" name="Sous-titre 11"/>
          <p:cNvSpPr>
            <a:spLocks noGrp="1"/>
          </p:cNvSpPr>
          <p:nvPr>
            <p:ph type="subTitle" idx="4294967295"/>
          </p:nvPr>
        </p:nvSpPr>
        <p:spPr>
          <a:xfrm>
            <a:off x="440461" y="135294"/>
            <a:ext cx="7620000" cy="2616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1100" dirty="0" smtClean="0"/>
              <a:t>Journées R&amp;D Météo France – Toulouse, 18 Juin 2019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624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9651010" cy="369332"/>
          </a:xfrm>
        </p:spPr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altimetrie</a:t>
            </a:r>
            <a:r>
              <a:rPr lang="fr-FR" dirty="0" smtClean="0"/>
              <a:t> spatiale peut compenser le manque de mesures in situ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>
          <a:xfrm>
            <a:off x="330791" y="3923"/>
            <a:ext cx="7962604" cy="265037"/>
          </a:xfrm>
        </p:spPr>
        <p:txBody>
          <a:bodyPr>
            <a:normAutofit/>
          </a:bodyPr>
          <a:lstStyle/>
          <a:p>
            <a:r>
              <a:rPr lang="fr-FR" dirty="0"/>
              <a:t>Journées R&amp;D Météo France – Toulouse, 18 Juin 2019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306168" y="3588589"/>
            <a:ext cx="6608258" cy="1589466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fr-FR" dirty="0" smtClean="0"/>
              <a:t>65000 cibles hydrologiques (Sentinel-3A et 3B OLTC)</a:t>
            </a:r>
          </a:p>
          <a:p>
            <a:pPr lvl="1"/>
            <a:r>
              <a:rPr lang="fr-FR" dirty="0" smtClean="0"/>
              <a:t>Nécessité d’automatiser la conversion des mesures altimétriques </a:t>
            </a:r>
            <a:br>
              <a:rPr lang="fr-FR" dirty="0" smtClean="0"/>
            </a:br>
            <a:r>
              <a:rPr lang="fr-FR" dirty="0" smtClean="0"/>
              <a:t>en </a:t>
            </a:r>
            <a:br>
              <a:rPr lang="fr-FR" dirty="0" smtClean="0"/>
            </a:br>
            <a:r>
              <a:rPr lang="fr-FR" dirty="0" smtClean="0"/>
              <a:t>niveaux d’eau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6" name="Content Placeholder 16">
            <a:extLst>
              <a:ext uri="{FF2B5EF4-FFF2-40B4-BE49-F238E27FC236}">
                <a16:creationId xmlns:a16="http://schemas.microsoft.com/office/drawing/2014/main" id="{293A1E7C-8E13-4F4A-989B-A547A6ACD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47" y="1010633"/>
            <a:ext cx="4876800" cy="24384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8" b="8025"/>
          <a:stretch/>
        </p:blipFill>
        <p:spPr>
          <a:xfrm>
            <a:off x="5140305" y="1028455"/>
            <a:ext cx="4774121" cy="2388132"/>
          </a:xfrm>
          <a:prstGeom prst="rect">
            <a:avLst/>
          </a:prstGeom>
        </p:spPr>
      </p:pic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159447" y="3405971"/>
            <a:ext cx="2801215" cy="1995678"/>
            <a:chOff x="1162050" y="88779"/>
            <a:chExt cx="7584017" cy="6502521"/>
          </a:xfrm>
        </p:grpSpPr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1164167" y="88779"/>
              <a:ext cx="7581900" cy="43815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2672">
                  <a:srgbClr val="66CCFF"/>
                </a:gs>
                <a:gs pos="32000">
                  <a:schemeClr val="tx1"/>
                </a:gs>
                <a:gs pos="74000">
                  <a:schemeClr val="accent1">
                    <a:lumMod val="20000"/>
                    <a:lumOff val="80000"/>
                  </a:schemeClr>
                </a:gs>
                <a:gs pos="93000">
                  <a:srgbClr val="FFFFC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79912" y="4334256"/>
              <a:ext cx="1656184" cy="75092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reeform 6"/>
            <p:cNvSpPr/>
            <p:nvPr/>
          </p:nvSpPr>
          <p:spPr>
            <a:xfrm>
              <a:off x="1506681" y="2466974"/>
              <a:ext cx="6892636" cy="4124326"/>
            </a:xfrm>
            <a:custGeom>
              <a:avLst/>
              <a:gdLst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81175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828925 w 7581900"/>
                <a:gd name="connsiteY16" fmla="*/ 1990725 h 4124325"/>
                <a:gd name="connsiteX17" fmla="*/ 2933700 w 7581900"/>
                <a:gd name="connsiteY17" fmla="*/ 2171700 h 4124325"/>
                <a:gd name="connsiteX18" fmla="*/ 3143250 w 7581900"/>
                <a:gd name="connsiteY18" fmla="*/ 2190750 h 4124325"/>
                <a:gd name="connsiteX19" fmla="*/ 3209925 w 7581900"/>
                <a:gd name="connsiteY19" fmla="*/ 2162175 h 4124325"/>
                <a:gd name="connsiteX20" fmla="*/ 3314700 w 7581900"/>
                <a:gd name="connsiteY20" fmla="*/ 2276475 h 4124325"/>
                <a:gd name="connsiteX21" fmla="*/ 3381375 w 7581900"/>
                <a:gd name="connsiteY21" fmla="*/ 2200275 h 4124325"/>
                <a:gd name="connsiteX22" fmla="*/ 3514725 w 7581900"/>
                <a:gd name="connsiteY22" fmla="*/ 2324100 h 4124325"/>
                <a:gd name="connsiteX23" fmla="*/ 3590925 w 7581900"/>
                <a:gd name="connsiteY23" fmla="*/ 2505075 h 4124325"/>
                <a:gd name="connsiteX24" fmla="*/ 3686175 w 7581900"/>
                <a:gd name="connsiteY24" fmla="*/ 2171700 h 4124325"/>
                <a:gd name="connsiteX25" fmla="*/ 3800475 w 7581900"/>
                <a:gd name="connsiteY25" fmla="*/ 2333625 h 4124325"/>
                <a:gd name="connsiteX26" fmla="*/ 3933825 w 7581900"/>
                <a:gd name="connsiteY26" fmla="*/ 2209800 h 4124325"/>
                <a:gd name="connsiteX27" fmla="*/ 4000500 w 7581900"/>
                <a:gd name="connsiteY27" fmla="*/ 2019300 h 4124325"/>
                <a:gd name="connsiteX28" fmla="*/ 40767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81175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828925 w 7581900"/>
                <a:gd name="connsiteY16" fmla="*/ 1990725 h 4124325"/>
                <a:gd name="connsiteX17" fmla="*/ 2803072 w 7581900"/>
                <a:gd name="connsiteY17" fmla="*/ 2302329 h 4124325"/>
                <a:gd name="connsiteX18" fmla="*/ 3143250 w 7581900"/>
                <a:gd name="connsiteY18" fmla="*/ 2190750 h 4124325"/>
                <a:gd name="connsiteX19" fmla="*/ 3209925 w 7581900"/>
                <a:gd name="connsiteY19" fmla="*/ 2162175 h 4124325"/>
                <a:gd name="connsiteX20" fmla="*/ 3314700 w 7581900"/>
                <a:gd name="connsiteY20" fmla="*/ 2276475 h 4124325"/>
                <a:gd name="connsiteX21" fmla="*/ 3381375 w 7581900"/>
                <a:gd name="connsiteY21" fmla="*/ 2200275 h 4124325"/>
                <a:gd name="connsiteX22" fmla="*/ 3514725 w 7581900"/>
                <a:gd name="connsiteY22" fmla="*/ 2324100 h 4124325"/>
                <a:gd name="connsiteX23" fmla="*/ 3590925 w 7581900"/>
                <a:gd name="connsiteY23" fmla="*/ 2505075 h 4124325"/>
                <a:gd name="connsiteX24" fmla="*/ 3686175 w 7581900"/>
                <a:gd name="connsiteY24" fmla="*/ 2171700 h 4124325"/>
                <a:gd name="connsiteX25" fmla="*/ 3800475 w 7581900"/>
                <a:gd name="connsiteY25" fmla="*/ 2333625 h 4124325"/>
                <a:gd name="connsiteX26" fmla="*/ 3933825 w 7581900"/>
                <a:gd name="connsiteY26" fmla="*/ 2209800 h 4124325"/>
                <a:gd name="connsiteX27" fmla="*/ 4000500 w 7581900"/>
                <a:gd name="connsiteY27" fmla="*/ 2019300 h 4124325"/>
                <a:gd name="connsiteX28" fmla="*/ 40767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81175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03072 w 7581900"/>
                <a:gd name="connsiteY17" fmla="*/ 2302329 h 4124325"/>
                <a:gd name="connsiteX18" fmla="*/ 3143250 w 7581900"/>
                <a:gd name="connsiteY18" fmla="*/ 2190750 h 4124325"/>
                <a:gd name="connsiteX19" fmla="*/ 3209925 w 7581900"/>
                <a:gd name="connsiteY19" fmla="*/ 2162175 h 4124325"/>
                <a:gd name="connsiteX20" fmla="*/ 3314700 w 7581900"/>
                <a:gd name="connsiteY20" fmla="*/ 2276475 h 4124325"/>
                <a:gd name="connsiteX21" fmla="*/ 3381375 w 7581900"/>
                <a:gd name="connsiteY21" fmla="*/ 2200275 h 4124325"/>
                <a:gd name="connsiteX22" fmla="*/ 3514725 w 7581900"/>
                <a:gd name="connsiteY22" fmla="*/ 2324100 h 4124325"/>
                <a:gd name="connsiteX23" fmla="*/ 3590925 w 7581900"/>
                <a:gd name="connsiteY23" fmla="*/ 2505075 h 4124325"/>
                <a:gd name="connsiteX24" fmla="*/ 3686175 w 7581900"/>
                <a:gd name="connsiteY24" fmla="*/ 2171700 h 4124325"/>
                <a:gd name="connsiteX25" fmla="*/ 3800475 w 7581900"/>
                <a:gd name="connsiteY25" fmla="*/ 2333625 h 4124325"/>
                <a:gd name="connsiteX26" fmla="*/ 3933825 w 7581900"/>
                <a:gd name="connsiteY26" fmla="*/ 2209800 h 4124325"/>
                <a:gd name="connsiteX27" fmla="*/ 4000500 w 7581900"/>
                <a:gd name="connsiteY27" fmla="*/ 2019300 h 4124325"/>
                <a:gd name="connsiteX28" fmla="*/ 40767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81175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43250 w 7581900"/>
                <a:gd name="connsiteY18" fmla="*/ 2190750 h 4124325"/>
                <a:gd name="connsiteX19" fmla="*/ 3209925 w 7581900"/>
                <a:gd name="connsiteY19" fmla="*/ 2162175 h 4124325"/>
                <a:gd name="connsiteX20" fmla="*/ 3314700 w 7581900"/>
                <a:gd name="connsiteY20" fmla="*/ 2276475 h 4124325"/>
                <a:gd name="connsiteX21" fmla="*/ 3381375 w 7581900"/>
                <a:gd name="connsiteY21" fmla="*/ 2200275 h 4124325"/>
                <a:gd name="connsiteX22" fmla="*/ 3514725 w 7581900"/>
                <a:gd name="connsiteY22" fmla="*/ 2324100 h 4124325"/>
                <a:gd name="connsiteX23" fmla="*/ 3590925 w 7581900"/>
                <a:gd name="connsiteY23" fmla="*/ 2505075 h 4124325"/>
                <a:gd name="connsiteX24" fmla="*/ 3686175 w 7581900"/>
                <a:gd name="connsiteY24" fmla="*/ 2171700 h 4124325"/>
                <a:gd name="connsiteX25" fmla="*/ 3800475 w 7581900"/>
                <a:gd name="connsiteY25" fmla="*/ 2333625 h 4124325"/>
                <a:gd name="connsiteX26" fmla="*/ 3933825 w 7581900"/>
                <a:gd name="connsiteY26" fmla="*/ 2209800 h 4124325"/>
                <a:gd name="connsiteX27" fmla="*/ 4000500 w 7581900"/>
                <a:gd name="connsiteY27" fmla="*/ 2019300 h 4124325"/>
                <a:gd name="connsiteX28" fmla="*/ 40767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81175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43250 w 7581900"/>
                <a:gd name="connsiteY18" fmla="*/ 2190750 h 4124325"/>
                <a:gd name="connsiteX19" fmla="*/ 3209925 w 7581900"/>
                <a:gd name="connsiteY19" fmla="*/ 2162175 h 4124325"/>
                <a:gd name="connsiteX20" fmla="*/ 3314700 w 7581900"/>
                <a:gd name="connsiteY20" fmla="*/ 2276475 h 4124325"/>
                <a:gd name="connsiteX21" fmla="*/ 3381375 w 7581900"/>
                <a:gd name="connsiteY21" fmla="*/ 2200275 h 4124325"/>
                <a:gd name="connsiteX22" fmla="*/ 3514725 w 7581900"/>
                <a:gd name="connsiteY22" fmla="*/ 2324100 h 4124325"/>
                <a:gd name="connsiteX23" fmla="*/ 3590925 w 7581900"/>
                <a:gd name="connsiteY23" fmla="*/ 2505075 h 4124325"/>
                <a:gd name="connsiteX24" fmla="*/ 3686175 w 7581900"/>
                <a:gd name="connsiteY24" fmla="*/ 2171700 h 4124325"/>
                <a:gd name="connsiteX25" fmla="*/ 3800475 w 7581900"/>
                <a:gd name="connsiteY25" fmla="*/ 2333625 h 4124325"/>
                <a:gd name="connsiteX26" fmla="*/ 3933825 w 7581900"/>
                <a:gd name="connsiteY26" fmla="*/ 2209800 h 4124325"/>
                <a:gd name="connsiteX27" fmla="*/ 4000500 w 7581900"/>
                <a:gd name="connsiteY27" fmla="*/ 2019300 h 4124325"/>
                <a:gd name="connsiteX28" fmla="*/ 40767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81175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43250 w 7581900"/>
                <a:gd name="connsiteY18" fmla="*/ 2364921 h 4124325"/>
                <a:gd name="connsiteX19" fmla="*/ 3209925 w 7581900"/>
                <a:gd name="connsiteY19" fmla="*/ 2162175 h 4124325"/>
                <a:gd name="connsiteX20" fmla="*/ 3314700 w 7581900"/>
                <a:gd name="connsiteY20" fmla="*/ 2276475 h 4124325"/>
                <a:gd name="connsiteX21" fmla="*/ 3381375 w 7581900"/>
                <a:gd name="connsiteY21" fmla="*/ 2200275 h 4124325"/>
                <a:gd name="connsiteX22" fmla="*/ 3514725 w 7581900"/>
                <a:gd name="connsiteY22" fmla="*/ 2324100 h 4124325"/>
                <a:gd name="connsiteX23" fmla="*/ 3590925 w 7581900"/>
                <a:gd name="connsiteY23" fmla="*/ 2505075 h 4124325"/>
                <a:gd name="connsiteX24" fmla="*/ 3686175 w 7581900"/>
                <a:gd name="connsiteY24" fmla="*/ 2171700 h 4124325"/>
                <a:gd name="connsiteX25" fmla="*/ 3800475 w 7581900"/>
                <a:gd name="connsiteY25" fmla="*/ 2333625 h 4124325"/>
                <a:gd name="connsiteX26" fmla="*/ 3933825 w 7581900"/>
                <a:gd name="connsiteY26" fmla="*/ 2209800 h 4124325"/>
                <a:gd name="connsiteX27" fmla="*/ 4000500 w 7581900"/>
                <a:gd name="connsiteY27" fmla="*/ 2019300 h 4124325"/>
                <a:gd name="connsiteX28" fmla="*/ 40767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81175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43250 w 7581900"/>
                <a:gd name="connsiteY18" fmla="*/ 2364921 h 4124325"/>
                <a:gd name="connsiteX19" fmla="*/ 3286125 w 7581900"/>
                <a:gd name="connsiteY19" fmla="*/ 2407104 h 4124325"/>
                <a:gd name="connsiteX20" fmla="*/ 3314700 w 7581900"/>
                <a:gd name="connsiteY20" fmla="*/ 2276475 h 4124325"/>
                <a:gd name="connsiteX21" fmla="*/ 3381375 w 7581900"/>
                <a:gd name="connsiteY21" fmla="*/ 2200275 h 4124325"/>
                <a:gd name="connsiteX22" fmla="*/ 3514725 w 7581900"/>
                <a:gd name="connsiteY22" fmla="*/ 2324100 h 4124325"/>
                <a:gd name="connsiteX23" fmla="*/ 3590925 w 7581900"/>
                <a:gd name="connsiteY23" fmla="*/ 2505075 h 4124325"/>
                <a:gd name="connsiteX24" fmla="*/ 3686175 w 7581900"/>
                <a:gd name="connsiteY24" fmla="*/ 2171700 h 4124325"/>
                <a:gd name="connsiteX25" fmla="*/ 3800475 w 7581900"/>
                <a:gd name="connsiteY25" fmla="*/ 2333625 h 4124325"/>
                <a:gd name="connsiteX26" fmla="*/ 3933825 w 7581900"/>
                <a:gd name="connsiteY26" fmla="*/ 2209800 h 4124325"/>
                <a:gd name="connsiteX27" fmla="*/ 4000500 w 7581900"/>
                <a:gd name="connsiteY27" fmla="*/ 2019300 h 4124325"/>
                <a:gd name="connsiteX28" fmla="*/ 40767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81175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43250 w 7581900"/>
                <a:gd name="connsiteY18" fmla="*/ 2364921 h 4124325"/>
                <a:gd name="connsiteX19" fmla="*/ 3286125 w 7581900"/>
                <a:gd name="connsiteY19" fmla="*/ 2407104 h 4124325"/>
                <a:gd name="connsiteX20" fmla="*/ 3314700 w 7581900"/>
                <a:gd name="connsiteY20" fmla="*/ 2276475 h 4124325"/>
                <a:gd name="connsiteX21" fmla="*/ 3435803 w 7581900"/>
                <a:gd name="connsiteY21" fmla="*/ 2505075 h 4124325"/>
                <a:gd name="connsiteX22" fmla="*/ 3514725 w 7581900"/>
                <a:gd name="connsiteY22" fmla="*/ 2324100 h 4124325"/>
                <a:gd name="connsiteX23" fmla="*/ 3590925 w 7581900"/>
                <a:gd name="connsiteY23" fmla="*/ 2505075 h 4124325"/>
                <a:gd name="connsiteX24" fmla="*/ 3686175 w 7581900"/>
                <a:gd name="connsiteY24" fmla="*/ 2171700 h 4124325"/>
                <a:gd name="connsiteX25" fmla="*/ 3800475 w 7581900"/>
                <a:gd name="connsiteY25" fmla="*/ 2333625 h 4124325"/>
                <a:gd name="connsiteX26" fmla="*/ 3933825 w 7581900"/>
                <a:gd name="connsiteY26" fmla="*/ 2209800 h 4124325"/>
                <a:gd name="connsiteX27" fmla="*/ 4000500 w 7581900"/>
                <a:gd name="connsiteY27" fmla="*/ 2019300 h 4124325"/>
                <a:gd name="connsiteX28" fmla="*/ 40767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81175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21479 w 7581900"/>
                <a:gd name="connsiteY18" fmla="*/ 2359478 h 4124325"/>
                <a:gd name="connsiteX19" fmla="*/ 3286125 w 7581900"/>
                <a:gd name="connsiteY19" fmla="*/ 2407104 h 4124325"/>
                <a:gd name="connsiteX20" fmla="*/ 3314700 w 7581900"/>
                <a:gd name="connsiteY20" fmla="*/ 2276475 h 4124325"/>
                <a:gd name="connsiteX21" fmla="*/ 3435803 w 7581900"/>
                <a:gd name="connsiteY21" fmla="*/ 2505075 h 4124325"/>
                <a:gd name="connsiteX22" fmla="*/ 3514725 w 7581900"/>
                <a:gd name="connsiteY22" fmla="*/ 2324100 h 4124325"/>
                <a:gd name="connsiteX23" fmla="*/ 3590925 w 7581900"/>
                <a:gd name="connsiteY23" fmla="*/ 2505075 h 4124325"/>
                <a:gd name="connsiteX24" fmla="*/ 3686175 w 7581900"/>
                <a:gd name="connsiteY24" fmla="*/ 2171700 h 4124325"/>
                <a:gd name="connsiteX25" fmla="*/ 3800475 w 7581900"/>
                <a:gd name="connsiteY25" fmla="*/ 2333625 h 4124325"/>
                <a:gd name="connsiteX26" fmla="*/ 3933825 w 7581900"/>
                <a:gd name="connsiteY26" fmla="*/ 2209800 h 4124325"/>
                <a:gd name="connsiteX27" fmla="*/ 4000500 w 7581900"/>
                <a:gd name="connsiteY27" fmla="*/ 2019300 h 4124325"/>
                <a:gd name="connsiteX28" fmla="*/ 40767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81175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35803 w 7581900"/>
                <a:gd name="connsiteY21" fmla="*/ 2505075 h 4124325"/>
                <a:gd name="connsiteX22" fmla="*/ 3514725 w 7581900"/>
                <a:gd name="connsiteY22" fmla="*/ 2324100 h 4124325"/>
                <a:gd name="connsiteX23" fmla="*/ 3590925 w 7581900"/>
                <a:gd name="connsiteY23" fmla="*/ 2505075 h 4124325"/>
                <a:gd name="connsiteX24" fmla="*/ 3686175 w 7581900"/>
                <a:gd name="connsiteY24" fmla="*/ 2171700 h 4124325"/>
                <a:gd name="connsiteX25" fmla="*/ 3800475 w 7581900"/>
                <a:gd name="connsiteY25" fmla="*/ 2333625 h 4124325"/>
                <a:gd name="connsiteX26" fmla="*/ 3933825 w 7581900"/>
                <a:gd name="connsiteY26" fmla="*/ 2209800 h 4124325"/>
                <a:gd name="connsiteX27" fmla="*/ 4000500 w 7581900"/>
                <a:gd name="connsiteY27" fmla="*/ 2019300 h 4124325"/>
                <a:gd name="connsiteX28" fmla="*/ 40767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81175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324100 h 4124325"/>
                <a:gd name="connsiteX23" fmla="*/ 3590925 w 7581900"/>
                <a:gd name="connsiteY23" fmla="*/ 2505075 h 4124325"/>
                <a:gd name="connsiteX24" fmla="*/ 3686175 w 7581900"/>
                <a:gd name="connsiteY24" fmla="*/ 2171700 h 4124325"/>
                <a:gd name="connsiteX25" fmla="*/ 3800475 w 7581900"/>
                <a:gd name="connsiteY25" fmla="*/ 2333625 h 4124325"/>
                <a:gd name="connsiteX26" fmla="*/ 3933825 w 7581900"/>
                <a:gd name="connsiteY26" fmla="*/ 2209800 h 4124325"/>
                <a:gd name="connsiteX27" fmla="*/ 4000500 w 7581900"/>
                <a:gd name="connsiteY27" fmla="*/ 2019300 h 4124325"/>
                <a:gd name="connsiteX28" fmla="*/ 40767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81175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86175 w 7581900"/>
                <a:gd name="connsiteY24" fmla="*/ 2171700 h 4124325"/>
                <a:gd name="connsiteX25" fmla="*/ 3800475 w 7581900"/>
                <a:gd name="connsiteY25" fmla="*/ 2333625 h 4124325"/>
                <a:gd name="connsiteX26" fmla="*/ 3933825 w 7581900"/>
                <a:gd name="connsiteY26" fmla="*/ 2209800 h 4124325"/>
                <a:gd name="connsiteX27" fmla="*/ 4000500 w 7581900"/>
                <a:gd name="connsiteY27" fmla="*/ 2019300 h 4124325"/>
                <a:gd name="connsiteX28" fmla="*/ 40767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81175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800475 w 7581900"/>
                <a:gd name="connsiteY25" fmla="*/ 2333625 h 4124325"/>
                <a:gd name="connsiteX26" fmla="*/ 3933825 w 7581900"/>
                <a:gd name="connsiteY26" fmla="*/ 2209800 h 4124325"/>
                <a:gd name="connsiteX27" fmla="*/ 4000500 w 7581900"/>
                <a:gd name="connsiteY27" fmla="*/ 2019300 h 4124325"/>
                <a:gd name="connsiteX28" fmla="*/ 40767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81175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800475 w 7581900"/>
                <a:gd name="connsiteY25" fmla="*/ 2333625 h 4124325"/>
                <a:gd name="connsiteX26" fmla="*/ 3890282 w 7581900"/>
                <a:gd name="connsiteY26" fmla="*/ 2204357 h 4124325"/>
                <a:gd name="connsiteX27" fmla="*/ 4000500 w 7581900"/>
                <a:gd name="connsiteY27" fmla="*/ 2019300 h 4124325"/>
                <a:gd name="connsiteX28" fmla="*/ 40767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81175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800475 w 7581900"/>
                <a:gd name="connsiteY25" fmla="*/ 2333625 h 4124325"/>
                <a:gd name="connsiteX26" fmla="*/ 4037240 w 7581900"/>
                <a:gd name="connsiteY26" fmla="*/ 2286000 h 4124325"/>
                <a:gd name="connsiteX27" fmla="*/ 4000500 w 7581900"/>
                <a:gd name="connsiteY27" fmla="*/ 2019300 h 4124325"/>
                <a:gd name="connsiteX28" fmla="*/ 40767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81175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800475 w 7581900"/>
                <a:gd name="connsiteY25" fmla="*/ 2333625 h 4124325"/>
                <a:gd name="connsiteX26" fmla="*/ 4037240 w 7581900"/>
                <a:gd name="connsiteY26" fmla="*/ 2286000 h 4124325"/>
                <a:gd name="connsiteX27" fmla="*/ 4000500 w 7581900"/>
                <a:gd name="connsiteY27" fmla="*/ 2019300 h 4124325"/>
                <a:gd name="connsiteX28" fmla="*/ 41148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81175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800475 w 7581900"/>
                <a:gd name="connsiteY25" fmla="*/ 2333625 h 4124325"/>
                <a:gd name="connsiteX26" fmla="*/ 4037240 w 7581900"/>
                <a:gd name="connsiteY26" fmla="*/ 2286000 h 4124325"/>
                <a:gd name="connsiteX27" fmla="*/ 4065814 w 7581900"/>
                <a:gd name="connsiteY27" fmla="*/ 2019300 h 4124325"/>
                <a:gd name="connsiteX28" fmla="*/ 41148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81175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800475 w 7581900"/>
                <a:gd name="connsiteY25" fmla="*/ 2333625 h 4124325"/>
                <a:gd name="connsiteX26" fmla="*/ 4037240 w 7581900"/>
                <a:gd name="connsiteY26" fmla="*/ 2286000 h 4124325"/>
                <a:gd name="connsiteX27" fmla="*/ 4065814 w 7581900"/>
                <a:gd name="connsiteY27" fmla="*/ 2019300 h 4124325"/>
                <a:gd name="connsiteX28" fmla="*/ 41148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800475 w 7581900"/>
                <a:gd name="connsiteY25" fmla="*/ 2333625 h 4124325"/>
                <a:gd name="connsiteX26" fmla="*/ 4037240 w 7581900"/>
                <a:gd name="connsiteY26" fmla="*/ 2286000 h 4124325"/>
                <a:gd name="connsiteX27" fmla="*/ 4065814 w 7581900"/>
                <a:gd name="connsiteY27" fmla="*/ 2019300 h 4124325"/>
                <a:gd name="connsiteX28" fmla="*/ 4114800 w 7581900"/>
                <a:gd name="connsiteY28" fmla="*/ 1790700 h 4124325"/>
                <a:gd name="connsiteX29" fmla="*/ 4286250 w 7581900"/>
                <a:gd name="connsiteY29" fmla="*/ 1762125 h 4124325"/>
                <a:gd name="connsiteX30" fmla="*/ 4886325 w 7581900"/>
                <a:gd name="connsiteY30" fmla="*/ 1752600 h 4124325"/>
                <a:gd name="connsiteX31" fmla="*/ 5057775 w 7581900"/>
                <a:gd name="connsiteY31" fmla="*/ 1638300 h 4124325"/>
                <a:gd name="connsiteX32" fmla="*/ 5295900 w 7581900"/>
                <a:gd name="connsiteY32" fmla="*/ 1104900 h 4124325"/>
                <a:gd name="connsiteX33" fmla="*/ 5543550 w 7581900"/>
                <a:gd name="connsiteY33" fmla="*/ 466725 h 4124325"/>
                <a:gd name="connsiteX34" fmla="*/ 5943600 w 7581900"/>
                <a:gd name="connsiteY34" fmla="*/ 190500 h 4124325"/>
                <a:gd name="connsiteX35" fmla="*/ 6238875 w 7581900"/>
                <a:gd name="connsiteY35" fmla="*/ 57150 h 4124325"/>
                <a:gd name="connsiteX36" fmla="*/ 6648450 w 7581900"/>
                <a:gd name="connsiteY36" fmla="*/ 114300 h 4124325"/>
                <a:gd name="connsiteX37" fmla="*/ 6934200 w 7581900"/>
                <a:gd name="connsiteY37" fmla="*/ 114300 h 4124325"/>
                <a:gd name="connsiteX38" fmla="*/ 7305675 w 7581900"/>
                <a:gd name="connsiteY38" fmla="*/ 123825 h 4124325"/>
                <a:gd name="connsiteX39" fmla="*/ 7410450 w 7581900"/>
                <a:gd name="connsiteY39" fmla="*/ 47625 h 4124325"/>
                <a:gd name="connsiteX40" fmla="*/ 7581900 w 7581900"/>
                <a:gd name="connsiteY40" fmla="*/ 0 h 4124325"/>
                <a:gd name="connsiteX41" fmla="*/ 7581900 w 7581900"/>
                <a:gd name="connsiteY41" fmla="*/ 4124325 h 4124325"/>
                <a:gd name="connsiteX42" fmla="*/ 9525 w 7581900"/>
                <a:gd name="connsiteY42" fmla="*/ 4124325 h 4124325"/>
                <a:gd name="connsiteX43" fmla="*/ 9525 w 7581900"/>
                <a:gd name="connsiteY43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800475 w 7581900"/>
                <a:gd name="connsiteY25" fmla="*/ 2333625 h 4124325"/>
                <a:gd name="connsiteX26" fmla="*/ 3905250 w 7581900"/>
                <a:gd name="connsiteY26" fmla="*/ 2355396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800475 w 7581900"/>
                <a:gd name="connsiteY25" fmla="*/ 2333625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307772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62943 w 7581900"/>
                <a:gd name="connsiteY17" fmla="*/ 2253343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30285 w 7581900"/>
                <a:gd name="connsiteY17" fmla="*/ 2242458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30285 w 7581900"/>
                <a:gd name="connsiteY17" fmla="*/ 2242458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30285 w 7581900"/>
                <a:gd name="connsiteY17" fmla="*/ 2242458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30285 w 7581900"/>
                <a:gd name="connsiteY17" fmla="*/ 2242458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30285 w 7581900"/>
                <a:gd name="connsiteY17" fmla="*/ 2242458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30285 w 7581900"/>
                <a:gd name="connsiteY17" fmla="*/ 2242458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30285 w 7581900"/>
                <a:gd name="connsiteY17" fmla="*/ 2242458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30285 w 7581900"/>
                <a:gd name="connsiteY17" fmla="*/ 2242458 h 4124325"/>
                <a:gd name="connsiteX18" fmla="*/ 3121479 w 7581900"/>
                <a:gd name="connsiteY18" fmla="*/ 2359478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30285 w 7581900"/>
                <a:gd name="connsiteY17" fmla="*/ 2242458 h 4124325"/>
                <a:gd name="connsiteX18" fmla="*/ 3077936 w 7581900"/>
                <a:gd name="connsiteY18" fmla="*/ 2343150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30285 w 7581900"/>
                <a:gd name="connsiteY17" fmla="*/ 2242458 h 4124325"/>
                <a:gd name="connsiteX18" fmla="*/ 3077936 w 7581900"/>
                <a:gd name="connsiteY18" fmla="*/ 2343150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30285 w 7581900"/>
                <a:gd name="connsiteY17" fmla="*/ 2242458 h 4124325"/>
                <a:gd name="connsiteX18" fmla="*/ 3077936 w 7581900"/>
                <a:gd name="connsiteY18" fmla="*/ 2343150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30285 w 7581900"/>
                <a:gd name="connsiteY17" fmla="*/ 2242458 h 4124325"/>
                <a:gd name="connsiteX18" fmla="*/ 3077936 w 7581900"/>
                <a:gd name="connsiteY18" fmla="*/ 2343150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30285 w 7581900"/>
                <a:gd name="connsiteY17" fmla="*/ 2242458 h 4124325"/>
                <a:gd name="connsiteX18" fmla="*/ 3077936 w 7581900"/>
                <a:gd name="connsiteY18" fmla="*/ 2343150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57500 w 7581900"/>
                <a:gd name="connsiteY17" fmla="*/ 2242458 h 4124325"/>
                <a:gd name="connsiteX18" fmla="*/ 3077936 w 7581900"/>
                <a:gd name="connsiteY18" fmla="*/ 2343150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57500 w 7581900"/>
                <a:gd name="connsiteY17" fmla="*/ 2242458 h 4124325"/>
                <a:gd name="connsiteX18" fmla="*/ 3077936 w 7581900"/>
                <a:gd name="connsiteY18" fmla="*/ 2343150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57500 w 7581900"/>
                <a:gd name="connsiteY17" fmla="*/ 2242458 h 4124325"/>
                <a:gd name="connsiteX18" fmla="*/ 3077936 w 7581900"/>
                <a:gd name="connsiteY18" fmla="*/ 2343150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57500 w 7581900"/>
                <a:gd name="connsiteY17" fmla="*/ 2242458 h 4124325"/>
                <a:gd name="connsiteX18" fmla="*/ 3077936 w 7581900"/>
                <a:gd name="connsiteY18" fmla="*/ 2343150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57500 w 7581900"/>
                <a:gd name="connsiteY17" fmla="*/ 2242458 h 4124325"/>
                <a:gd name="connsiteX18" fmla="*/ 3077936 w 7581900"/>
                <a:gd name="connsiteY18" fmla="*/ 2343150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  <a:gd name="connsiteX0" fmla="*/ 0 w 7581900"/>
                <a:gd name="connsiteY0" fmla="*/ 4076700 h 4124325"/>
                <a:gd name="connsiteX1" fmla="*/ 0 w 7581900"/>
                <a:gd name="connsiteY1" fmla="*/ 285750 h 4124325"/>
                <a:gd name="connsiteX2" fmla="*/ 171450 w 7581900"/>
                <a:gd name="connsiteY2" fmla="*/ 314325 h 4124325"/>
                <a:gd name="connsiteX3" fmla="*/ 333375 w 7581900"/>
                <a:gd name="connsiteY3" fmla="*/ 371475 h 4124325"/>
                <a:gd name="connsiteX4" fmla="*/ 552450 w 7581900"/>
                <a:gd name="connsiteY4" fmla="*/ 409575 h 4124325"/>
                <a:gd name="connsiteX5" fmla="*/ 752475 w 7581900"/>
                <a:gd name="connsiteY5" fmla="*/ 352425 h 4124325"/>
                <a:gd name="connsiteX6" fmla="*/ 952500 w 7581900"/>
                <a:gd name="connsiteY6" fmla="*/ 419100 h 4124325"/>
                <a:gd name="connsiteX7" fmla="*/ 1143000 w 7581900"/>
                <a:gd name="connsiteY7" fmla="*/ 419100 h 4124325"/>
                <a:gd name="connsiteX8" fmla="*/ 1304925 w 7581900"/>
                <a:gd name="connsiteY8" fmla="*/ 647700 h 4124325"/>
                <a:gd name="connsiteX9" fmla="*/ 1524000 w 7581900"/>
                <a:gd name="connsiteY9" fmla="*/ 819150 h 4124325"/>
                <a:gd name="connsiteX10" fmla="*/ 1714500 w 7581900"/>
                <a:gd name="connsiteY10" fmla="*/ 1571625 h 4124325"/>
                <a:gd name="connsiteX11" fmla="*/ 1933575 w 7581900"/>
                <a:gd name="connsiteY11" fmla="*/ 1732189 h 4124325"/>
                <a:gd name="connsiteX12" fmla="*/ 2266950 w 7581900"/>
                <a:gd name="connsiteY12" fmla="*/ 1781175 h 4124325"/>
                <a:gd name="connsiteX13" fmla="*/ 2466975 w 7581900"/>
                <a:gd name="connsiteY13" fmla="*/ 1781175 h 4124325"/>
                <a:gd name="connsiteX14" fmla="*/ 2695575 w 7581900"/>
                <a:gd name="connsiteY14" fmla="*/ 1797503 h 4124325"/>
                <a:gd name="connsiteX15" fmla="*/ 2762250 w 7581900"/>
                <a:gd name="connsiteY15" fmla="*/ 1847850 h 4124325"/>
                <a:gd name="connsiteX16" fmla="*/ 2785382 w 7581900"/>
                <a:gd name="connsiteY16" fmla="*/ 1990725 h 4124325"/>
                <a:gd name="connsiteX17" fmla="*/ 2857500 w 7581900"/>
                <a:gd name="connsiteY17" fmla="*/ 2242458 h 4124325"/>
                <a:gd name="connsiteX18" fmla="*/ 3077936 w 7581900"/>
                <a:gd name="connsiteY18" fmla="*/ 2343150 h 4124325"/>
                <a:gd name="connsiteX19" fmla="*/ 3209925 w 7581900"/>
                <a:gd name="connsiteY19" fmla="*/ 2466976 h 4124325"/>
                <a:gd name="connsiteX20" fmla="*/ 3314700 w 7581900"/>
                <a:gd name="connsiteY20" fmla="*/ 2276475 h 4124325"/>
                <a:gd name="connsiteX21" fmla="*/ 3419475 w 7581900"/>
                <a:gd name="connsiteY21" fmla="*/ 2472418 h 4124325"/>
                <a:gd name="connsiteX22" fmla="*/ 3514725 w 7581900"/>
                <a:gd name="connsiteY22" fmla="*/ 2536371 h 4124325"/>
                <a:gd name="connsiteX23" fmla="*/ 3590925 w 7581900"/>
                <a:gd name="connsiteY23" fmla="*/ 2505075 h 4124325"/>
                <a:gd name="connsiteX24" fmla="*/ 3664404 w 7581900"/>
                <a:gd name="connsiteY24" fmla="*/ 2286000 h 4124325"/>
                <a:gd name="connsiteX25" fmla="*/ 3778704 w 7581900"/>
                <a:gd name="connsiteY25" fmla="*/ 2317296 h 4124325"/>
                <a:gd name="connsiteX26" fmla="*/ 3910693 w 7581900"/>
                <a:gd name="connsiteY26" fmla="*/ 2388053 h 4124325"/>
                <a:gd name="connsiteX27" fmla="*/ 4037240 w 7581900"/>
                <a:gd name="connsiteY27" fmla="*/ 2286000 h 4124325"/>
                <a:gd name="connsiteX28" fmla="*/ 4065814 w 7581900"/>
                <a:gd name="connsiteY28" fmla="*/ 2019300 h 4124325"/>
                <a:gd name="connsiteX29" fmla="*/ 4114800 w 7581900"/>
                <a:gd name="connsiteY29" fmla="*/ 1790700 h 4124325"/>
                <a:gd name="connsiteX30" fmla="*/ 4286250 w 7581900"/>
                <a:gd name="connsiteY30" fmla="*/ 1762125 h 4124325"/>
                <a:gd name="connsiteX31" fmla="*/ 4886325 w 7581900"/>
                <a:gd name="connsiteY31" fmla="*/ 1752600 h 4124325"/>
                <a:gd name="connsiteX32" fmla="*/ 5057775 w 7581900"/>
                <a:gd name="connsiteY32" fmla="*/ 1638300 h 4124325"/>
                <a:gd name="connsiteX33" fmla="*/ 5295900 w 7581900"/>
                <a:gd name="connsiteY33" fmla="*/ 1104900 h 4124325"/>
                <a:gd name="connsiteX34" fmla="*/ 5543550 w 7581900"/>
                <a:gd name="connsiteY34" fmla="*/ 466725 h 4124325"/>
                <a:gd name="connsiteX35" fmla="*/ 5943600 w 7581900"/>
                <a:gd name="connsiteY35" fmla="*/ 190500 h 4124325"/>
                <a:gd name="connsiteX36" fmla="*/ 6238875 w 7581900"/>
                <a:gd name="connsiteY36" fmla="*/ 57150 h 4124325"/>
                <a:gd name="connsiteX37" fmla="*/ 6648450 w 7581900"/>
                <a:gd name="connsiteY37" fmla="*/ 114300 h 4124325"/>
                <a:gd name="connsiteX38" fmla="*/ 6934200 w 7581900"/>
                <a:gd name="connsiteY38" fmla="*/ 114300 h 4124325"/>
                <a:gd name="connsiteX39" fmla="*/ 7305675 w 7581900"/>
                <a:gd name="connsiteY39" fmla="*/ 123825 h 4124325"/>
                <a:gd name="connsiteX40" fmla="*/ 7410450 w 7581900"/>
                <a:gd name="connsiteY40" fmla="*/ 47625 h 4124325"/>
                <a:gd name="connsiteX41" fmla="*/ 7581900 w 7581900"/>
                <a:gd name="connsiteY41" fmla="*/ 0 h 4124325"/>
                <a:gd name="connsiteX42" fmla="*/ 7581900 w 7581900"/>
                <a:gd name="connsiteY42" fmla="*/ 4124325 h 4124325"/>
                <a:gd name="connsiteX43" fmla="*/ 9525 w 7581900"/>
                <a:gd name="connsiteY43" fmla="*/ 4124325 h 4124325"/>
                <a:gd name="connsiteX44" fmla="*/ 9525 w 7581900"/>
                <a:gd name="connsiteY44" fmla="*/ 3848100 h 412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581900" h="4124325">
                  <a:moveTo>
                    <a:pt x="0" y="4076700"/>
                  </a:moveTo>
                  <a:lnTo>
                    <a:pt x="0" y="285750"/>
                  </a:lnTo>
                  <a:lnTo>
                    <a:pt x="171450" y="314325"/>
                  </a:lnTo>
                  <a:lnTo>
                    <a:pt x="333375" y="371475"/>
                  </a:lnTo>
                  <a:lnTo>
                    <a:pt x="552450" y="409575"/>
                  </a:lnTo>
                  <a:lnTo>
                    <a:pt x="752475" y="352425"/>
                  </a:lnTo>
                  <a:lnTo>
                    <a:pt x="952500" y="419100"/>
                  </a:lnTo>
                  <a:lnTo>
                    <a:pt x="1143000" y="419100"/>
                  </a:lnTo>
                  <a:lnTo>
                    <a:pt x="1304925" y="647700"/>
                  </a:lnTo>
                  <a:lnTo>
                    <a:pt x="1524000" y="819150"/>
                  </a:lnTo>
                  <a:lnTo>
                    <a:pt x="1714500" y="1571625"/>
                  </a:lnTo>
                  <a:lnTo>
                    <a:pt x="1933575" y="1732189"/>
                  </a:lnTo>
                  <a:cubicBezTo>
                    <a:pt x="2044700" y="1748518"/>
                    <a:pt x="2178050" y="1773011"/>
                    <a:pt x="2266950" y="1781175"/>
                  </a:cubicBezTo>
                  <a:cubicBezTo>
                    <a:pt x="2355850" y="1789339"/>
                    <a:pt x="2395538" y="1778454"/>
                    <a:pt x="2466975" y="1781175"/>
                  </a:cubicBezTo>
                  <a:cubicBezTo>
                    <a:pt x="2538412" y="1783896"/>
                    <a:pt x="2619375" y="1792060"/>
                    <a:pt x="2695575" y="1797503"/>
                  </a:cubicBezTo>
                  <a:lnTo>
                    <a:pt x="2762250" y="1847850"/>
                  </a:lnTo>
                  <a:lnTo>
                    <a:pt x="2785382" y="1990725"/>
                  </a:lnTo>
                  <a:cubicBezTo>
                    <a:pt x="2809421" y="2074636"/>
                    <a:pt x="2811690" y="2153104"/>
                    <a:pt x="2857500" y="2242458"/>
                  </a:cubicBezTo>
                  <a:cubicBezTo>
                    <a:pt x="2907394" y="2301422"/>
                    <a:pt x="2995386" y="2311399"/>
                    <a:pt x="3077936" y="2343150"/>
                  </a:cubicBezTo>
                  <a:cubicBezTo>
                    <a:pt x="3107418" y="2378983"/>
                    <a:pt x="3142343" y="2452914"/>
                    <a:pt x="3209925" y="2466976"/>
                  </a:cubicBezTo>
                  <a:cubicBezTo>
                    <a:pt x="3266621" y="2408919"/>
                    <a:pt x="3258004" y="2318203"/>
                    <a:pt x="3314700" y="2276475"/>
                  </a:cubicBezTo>
                  <a:cubicBezTo>
                    <a:pt x="3382283" y="2347232"/>
                    <a:pt x="3384550" y="2407104"/>
                    <a:pt x="3419475" y="2472418"/>
                  </a:cubicBezTo>
                  <a:lnTo>
                    <a:pt x="3514725" y="2536371"/>
                  </a:lnTo>
                  <a:lnTo>
                    <a:pt x="3590925" y="2505075"/>
                  </a:lnTo>
                  <a:cubicBezTo>
                    <a:pt x="3615418" y="2432050"/>
                    <a:pt x="3601811" y="2348140"/>
                    <a:pt x="3664404" y="2286000"/>
                  </a:cubicBezTo>
                  <a:cubicBezTo>
                    <a:pt x="3729718" y="2274660"/>
                    <a:pt x="3740604" y="2290535"/>
                    <a:pt x="3778704" y="2317296"/>
                  </a:cubicBezTo>
                  <a:cubicBezTo>
                    <a:pt x="3819072" y="2335439"/>
                    <a:pt x="3870325" y="2397124"/>
                    <a:pt x="3910693" y="2388053"/>
                  </a:cubicBezTo>
                  <a:cubicBezTo>
                    <a:pt x="3952875" y="2354035"/>
                    <a:pt x="4000501" y="2336347"/>
                    <a:pt x="4037240" y="2286000"/>
                  </a:cubicBezTo>
                  <a:cubicBezTo>
                    <a:pt x="4063093" y="2191657"/>
                    <a:pt x="4056289" y="2108200"/>
                    <a:pt x="4065814" y="2019300"/>
                  </a:cubicBezTo>
                  <a:lnTo>
                    <a:pt x="4114800" y="1790700"/>
                  </a:lnTo>
                  <a:cubicBezTo>
                    <a:pt x="4182835" y="1753960"/>
                    <a:pt x="4229100" y="1771650"/>
                    <a:pt x="4286250" y="1762125"/>
                  </a:cubicBezTo>
                  <a:lnTo>
                    <a:pt x="4886325" y="1752600"/>
                  </a:lnTo>
                  <a:lnTo>
                    <a:pt x="5057775" y="1638300"/>
                  </a:lnTo>
                  <a:lnTo>
                    <a:pt x="5295900" y="1104900"/>
                  </a:lnTo>
                  <a:lnTo>
                    <a:pt x="5543550" y="466725"/>
                  </a:lnTo>
                  <a:lnTo>
                    <a:pt x="5943600" y="190500"/>
                  </a:lnTo>
                  <a:lnTo>
                    <a:pt x="6238875" y="57150"/>
                  </a:lnTo>
                  <a:lnTo>
                    <a:pt x="6648450" y="114300"/>
                  </a:lnTo>
                  <a:lnTo>
                    <a:pt x="6934200" y="114300"/>
                  </a:lnTo>
                  <a:lnTo>
                    <a:pt x="7305675" y="123825"/>
                  </a:lnTo>
                  <a:lnTo>
                    <a:pt x="7410450" y="47625"/>
                  </a:lnTo>
                  <a:lnTo>
                    <a:pt x="7581900" y="0"/>
                  </a:lnTo>
                  <a:lnTo>
                    <a:pt x="7581900" y="4124325"/>
                  </a:lnTo>
                  <a:lnTo>
                    <a:pt x="9525" y="4124325"/>
                  </a:lnTo>
                  <a:lnTo>
                    <a:pt x="9525" y="3848100"/>
                  </a:ln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Straight Connector 13"/>
            <p:cNvCxnSpPr/>
            <p:nvPr/>
          </p:nvCxnSpPr>
          <p:spPr>
            <a:xfrm>
              <a:off x="1162050" y="5576664"/>
              <a:ext cx="7581900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>
              <a:off x="3206613" y="1556792"/>
              <a:ext cx="108012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21"/>
            <p:cNvCxnSpPr/>
            <p:nvPr/>
          </p:nvCxnSpPr>
          <p:spPr>
            <a:xfrm>
              <a:off x="3204102" y="1556792"/>
              <a:ext cx="0" cy="4019872"/>
            </a:xfrm>
            <a:prstGeom prst="straightConnector1">
              <a:avLst/>
            </a:prstGeom>
            <a:ln w="254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2"/>
            <p:cNvSpPr txBox="1"/>
            <p:nvPr/>
          </p:nvSpPr>
          <p:spPr>
            <a:xfrm>
              <a:off x="2138987" y="1943857"/>
              <a:ext cx="1079225" cy="10028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Hs</a:t>
              </a:r>
              <a:endPara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23"/>
            <p:cNvSpPr txBox="1"/>
            <p:nvPr/>
          </p:nvSpPr>
          <p:spPr>
            <a:xfrm>
              <a:off x="1477565" y="5737664"/>
              <a:ext cx="2878977" cy="8022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Reference</a:t>
              </a:r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25"/>
            <p:cNvSpPr txBox="1"/>
            <p:nvPr/>
          </p:nvSpPr>
          <p:spPr>
            <a:xfrm>
              <a:off x="4593561" y="2833885"/>
              <a:ext cx="503436" cy="10028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2000" b="1" dirty="0" smtClean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lang="fr-F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31"/>
            <p:cNvSpPr/>
            <p:nvPr/>
          </p:nvSpPr>
          <p:spPr>
            <a:xfrm>
              <a:off x="4448525" y="4092948"/>
              <a:ext cx="107223" cy="121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344002">
              <a:off x="3833884" y="1114144"/>
              <a:ext cx="1276735" cy="572330"/>
            </a:xfrm>
            <a:prstGeom prst="rect">
              <a:avLst/>
            </a:prstGeom>
            <a:effectLst>
              <a:glow rad="12700">
                <a:schemeClr val="bg1">
                  <a:alpha val="40000"/>
                </a:schemeClr>
              </a:glow>
            </a:effectLst>
          </p:spPr>
        </p:pic>
        <p:cxnSp>
          <p:nvCxnSpPr>
            <p:cNvPr id="23" name="Straight Connector 42"/>
            <p:cNvCxnSpPr/>
            <p:nvPr/>
          </p:nvCxnSpPr>
          <p:spPr>
            <a:xfrm>
              <a:off x="4644008" y="1556792"/>
              <a:ext cx="1294697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60"/>
            <p:cNvSpPr txBox="1"/>
            <p:nvPr/>
          </p:nvSpPr>
          <p:spPr>
            <a:xfrm>
              <a:off x="1584785" y="224357"/>
              <a:ext cx="416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/>
                  </a:solidFill>
                </a:rPr>
                <a:t>.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61"/>
            <p:cNvSpPr txBox="1"/>
            <p:nvPr/>
          </p:nvSpPr>
          <p:spPr>
            <a:xfrm>
              <a:off x="2918285" y="814907"/>
              <a:ext cx="416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/>
                  </a:solidFill>
                </a:rPr>
                <a:t>.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62"/>
            <p:cNvSpPr txBox="1"/>
            <p:nvPr/>
          </p:nvSpPr>
          <p:spPr>
            <a:xfrm>
              <a:off x="4913439" y="229087"/>
              <a:ext cx="416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/>
                  </a:solidFill>
                </a:rPr>
                <a:t>.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63"/>
            <p:cNvSpPr txBox="1"/>
            <p:nvPr/>
          </p:nvSpPr>
          <p:spPr>
            <a:xfrm>
              <a:off x="2575029" y="411388"/>
              <a:ext cx="15715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.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64"/>
            <p:cNvSpPr txBox="1"/>
            <p:nvPr/>
          </p:nvSpPr>
          <p:spPr>
            <a:xfrm>
              <a:off x="5303418" y="1127001"/>
              <a:ext cx="416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/>
                  </a:solidFill>
                </a:rPr>
                <a:t>.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9"/>
            <p:cNvCxnSpPr/>
            <p:nvPr/>
          </p:nvCxnSpPr>
          <p:spPr>
            <a:xfrm>
              <a:off x="4554951" y="1591056"/>
              <a:ext cx="0" cy="2743200"/>
            </a:xfrm>
            <a:prstGeom prst="line">
              <a:avLst/>
            </a:prstGeom>
            <a:ln w="25400">
              <a:solidFill>
                <a:schemeClr val="accent6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71"/>
            <p:cNvSpPr txBox="1"/>
            <p:nvPr/>
          </p:nvSpPr>
          <p:spPr>
            <a:xfrm>
              <a:off x="4879658" y="520893"/>
              <a:ext cx="416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/>
                  </a:solidFill>
                </a:rPr>
                <a:t>.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72"/>
            <p:cNvSpPr txBox="1"/>
            <p:nvPr/>
          </p:nvSpPr>
          <p:spPr>
            <a:xfrm>
              <a:off x="4769114" y="567478"/>
              <a:ext cx="24522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dirty="0" smtClean="0">
                  <a:solidFill>
                    <a:schemeClr val="bg1"/>
                  </a:solidFill>
                </a:rPr>
                <a:t>.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32" name="Group 80"/>
            <p:cNvGrpSpPr/>
            <p:nvPr/>
          </p:nvGrpSpPr>
          <p:grpSpPr>
            <a:xfrm rot="21096860">
              <a:off x="6094268" y="510107"/>
              <a:ext cx="1523420" cy="521445"/>
              <a:chOff x="6694343" y="700607"/>
              <a:chExt cx="1523420" cy="521445"/>
            </a:xfrm>
          </p:grpSpPr>
          <p:sp>
            <p:nvSpPr>
              <p:cNvPr id="37" name="TextBox 58"/>
              <p:cNvSpPr txBox="1"/>
              <p:nvPr/>
            </p:nvSpPr>
            <p:spPr>
              <a:xfrm>
                <a:off x="6694343" y="984479"/>
                <a:ext cx="416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bg1"/>
                    </a:solidFill>
                  </a:rPr>
                  <a:t>.</a:t>
                </a:r>
                <a:endParaRPr lang="fr-FR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59"/>
              <p:cNvSpPr txBox="1"/>
              <p:nvPr/>
            </p:nvSpPr>
            <p:spPr>
              <a:xfrm>
                <a:off x="7185485" y="805382"/>
                <a:ext cx="416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bg1"/>
                    </a:solidFill>
                  </a:rPr>
                  <a:t>.</a:t>
                </a:r>
                <a:endParaRPr lang="fr-FR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73"/>
              <p:cNvSpPr txBox="1"/>
              <p:nvPr/>
            </p:nvSpPr>
            <p:spPr>
              <a:xfrm>
                <a:off x="7699835" y="1037386"/>
                <a:ext cx="416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bg1"/>
                    </a:solidFill>
                  </a:rPr>
                  <a:t>.</a:t>
                </a:r>
                <a:endParaRPr lang="fr-FR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Box 74"/>
              <p:cNvSpPr txBox="1"/>
              <p:nvPr/>
            </p:nvSpPr>
            <p:spPr>
              <a:xfrm>
                <a:off x="8176085" y="1037386"/>
                <a:ext cx="416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bg1"/>
                    </a:solidFill>
                  </a:rPr>
                  <a:t>.</a:t>
                </a:r>
                <a:endParaRPr lang="fr-FR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75"/>
              <p:cNvSpPr txBox="1"/>
              <p:nvPr/>
            </p:nvSpPr>
            <p:spPr>
              <a:xfrm>
                <a:off x="6991407" y="810112"/>
                <a:ext cx="416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bg1"/>
                    </a:solidFill>
                  </a:rPr>
                  <a:t>.</a:t>
                </a:r>
                <a:endParaRPr lang="fr-FR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76"/>
              <p:cNvSpPr txBox="1"/>
              <p:nvPr/>
            </p:nvSpPr>
            <p:spPr>
              <a:xfrm>
                <a:off x="8118935" y="700607"/>
                <a:ext cx="416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bg1"/>
                    </a:solidFill>
                  </a:rPr>
                  <a:t>.</a:t>
                </a:r>
                <a:endParaRPr lang="fr-FR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77"/>
              <p:cNvSpPr txBox="1"/>
              <p:nvPr/>
            </p:nvSpPr>
            <p:spPr>
              <a:xfrm>
                <a:off x="7652877" y="851932"/>
                <a:ext cx="245228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000" dirty="0" smtClean="0">
                    <a:solidFill>
                      <a:schemeClr val="bg1"/>
                    </a:solidFill>
                  </a:rPr>
                  <a:t>.</a:t>
                </a:r>
                <a:endParaRPr lang="fr-FR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 78"/>
            <p:cNvSpPr txBox="1"/>
            <p:nvPr/>
          </p:nvSpPr>
          <p:spPr>
            <a:xfrm>
              <a:off x="3489429" y="478063"/>
              <a:ext cx="15715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.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79"/>
            <p:cNvSpPr txBox="1"/>
            <p:nvPr/>
          </p:nvSpPr>
          <p:spPr>
            <a:xfrm>
              <a:off x="2003885" y="1214957"/>
              <a:ext cx="416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/>
                  </a:solidFill>
                </a:rPr>
                <a:t>.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Arrow Connector 21"/>
            <p:cNvCxnSpPr/>
            <p:nvPr/>
          </p:nvCxnSpPr>
          <p:spPr>
            <a:xfrm flipH="1">
              <a:off x="4191677" y="4327295"/>
              <a:ext cx="3650" cy="1237308"/>
            </a:xfrm>
            <a:prstGeom prst="straightConnector1">
              <a:avLst/>
            </a:prstGeom>
            <a:ln w="254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22"/>
            <p:cNvSpPr txBox="1"/>
            <p:nvPr/>
          </p:nvSpPr>
          <p:spPr>
            <a:xfrm>
              <a:off x="4356542" y="4741549"/>
              <a:ext cx="1491319" cy="10028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Hw</a:t>
              </a:r>
              <a:endPara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476656" y="4201470"/>
            <a:ext cx="4276357" cy="1177619"/>
            <a:chOff x="5476656" y="4201470"/>
            <a:chExt cx="4276357" cy="1177619"/>
          </a:xfrm>
        </p:grpSpPr>
        <p:grpSp>
          <p:nvGrpSpPr>
            <p:cNvPr id="44" name="Groupe 43"/>
            <p:cNvGrpSpPr/>
            <p:nvPr/>
          </p:nvGrpSpPr>
          <p:grpSpPr>
            <a:xfrm>
              <a:off x="5500001" y="4413386"/>
              <a:ext cx="4253012" cy="965703"/>
              <a:chOff x="5530516" y="3731355"/>
              <a:chExt cx="4253012" cy="965703"/>
            </a:xfrm>
          </p:grpSpPr>
          <p:sp>
            <p:nvSpPr>
              <p:cNvPr id="45" name="Forme libre 44"/>
              <p:cNvSpPr/>
              <p:nvPr/>
            </p:nvSpPr>
            <p:spPr>
              <a:xfrm>
                <a:off x="7605397" y="4188519"/>
                <a:ext cx="1879590" cy="472737"/>
              </a:xfrm>
              <a:custGeom>
                <a:avLst/>
                <a:gdLst>
                  <a:gd name="connsiteX0" fmla="*/ 0 w 1919268"/>
                  <a:gd name="connsiteY0" fmla="*/ 634322 h 639203"/>
                  <a:gd name="connsiteX1" fmla="*/ 214184 w 1919268"/>
                  <a:gd name="connsiteY1" fmla="*/ 518993 h 639203"/>
                  <a:gd name="connsiteX2" fmla="*/ 313038 w 1919268"/>
                  <a:gd name="connsiteY2" fmla="*/ 304809 h 639203"/>
                  <a:gd name="connsiteX3" fmla="*/ 510746 w 1919268"/>
                  <a:gd name="connsiteY3" fmla="*/ 197717 h 639203"/>
                  <a:gd name="connsiteX4" fmla="*/ 650789 w 1919268"/>
                  <a:gd name="connsiteY4" fmla="*/ 9 h 639203"/>
                  <a:gd name="connsiteX5" fmla="*/ 766119 w 1919268"/>
                  <a:gd name="connsiteY5" fmla="*/ 205955 h 639203"/>
                  <a:gd name="connsiteX6" fmla="*/ 873211 w 1919268"/>
                  <a:gd name="connsiteY6" fmla="*/ 420139 h 639203"/>
                  <a:gd name="connsiteX7" fmla="*/ 1070919 w 1919268"/>
                  <a:gd name="connsiteY7" fmla="*/ 362474 h 639203"/>
                  <a:gd name="connsiteX8" fmla="*/ 1194487 w 1919268"/>
                  <a:gd name="connsiteY8" fmla="*/ 486041 h 639203"/>
                  <a:gd name="connsiteX9" fmla="*/ 1482811 w 1919268"/>
                  <a:gd name="connsiteY9" fmla="*/ 568420 h 639203"/>
                  <a:gd name="connsiteX10" fmla="*/ 1886465 w 1919268"/>
                  <a:gd name="connsiteY10" fmla="*/ 634322 h 639203"/>
                  <a:gd name="connsiteX11" fmla="*/ 1894703 w 1919268"/>
                  <a:gd name="connsiteY11" fmla="*/ 634322 h 639203"/>
                  <a:gd name="connsiteX12" fmla="*/ 1894703 w 1919268"/>
                  <a:gd name="connsiteY12" fmla="*/ 634322 h 63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9268" h="639203">
                    <a:moveTo>
                      <a:pt x="0" y="634322"/>
                    </a:moveTo>
                    <a:cubicBezTo>
                      <a:pt x="81005" y="604117"/>
                      <a:pt x="162011" y="573912"/>
                      <a:pt x="214184" y="518993"/>
                    </a:cubicBezTo>
                    <a:cubicBezTo>
                      <a:pt x="266357" y="464074"/>
                      <a:pt x="263611" y="358355"/>
                      <a:pt x="313038" y="304809"/>
                    </a:cubicBezTo>
                    <a:cubicBezTo>
                      <a:pt x="362465" y="251263"/>
                      <a:pt x="454454" y="248517"/>
                      <a:pt x="510746" y="197717"/>
                    </a:cubicBezTo>
                    <a:cubicBezTo>
                      <a:pt x="567038" y="146917"/>
                      <a:pt x="608227" y="-1364"/>
                      <a:pt x="650789" y="9"/>
                    </a:cubicBezTo>
                    <a:cubicBezTo>
                      <a:pt x="693351" y="1382"/>
                      <a:pt x="729049" y="135933"/>
                      <a:pt x="766119" y="205955"/>
                    </a:cubicBezTo>
                    <a:cubicBezTo>
                      <a:pt x="803189" y="275977"/>
                      <a:pt x="822411" y="394053"/>
                      <a:pt x="873211" y="420139"/>
                    </a:cubicBezTo>
                    <a:cubicBezTo>
                      <a:pt x="924011" y="446225"/>
                      <a:pt x="1017373" y="351490"/>
                      <a:pt x="1070919" y="362474"/>
                    </a:cubicBezTo>
                    <a:cubicBezTo>
                      <a:pt x="1124465" y="373458"/>
                      <a:pt x="1125838" y="451717"/>
                      <a:pt x="1194487" y="486041"/>
                    </a:cubicBezTo>
                    <a:cubicBezTo>
                      <a:pt x="1263136" y="520365"/>
                      <a:pt x="1367481" y="543707"/>
                      <a:pt x="1482811" y="568420"/>
                    </a:cubicBezTo>
                    <a:cubicBezTo>
                      <a:pt x="1598141" y="593133"/>
                      <a:pt x="1817816" y="623338"/>
                      <a:pt x="1886465" y="634322"/>
                    </a:cubicBezTo>
                    <a:cubicBezTo>
                      <a:pt x="1955114" y="645306"/>
                      <a:pt x="1894703" y="634322"/>
                      <a:pt x="1894703" y="634322"/>
                    </a:cubicBezTo>
                    <a:lnTo>
                      <a:pt x="1894703" y="634322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Connecteur droit avec flèche 45"/>
              <p:cNvCxnSpPr/>
              <p:nvPr/>
            </p:nvCxnSpPr>
            <p:spPr>
              <a:xfrm flipV="1">
                <a:off x="5530516" y="3731355"/>
                <a:ext cx="0" cy="93686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/>
              <p:cNvCxnSpPr/>
              <p:nvPr/>
            </p:nvCxnSpPr>
            <p:spPr>
              <a:xfrm>
                <a:off x="5530516" y="4678208"/>
                <a:ext cx="4253012" cy="66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avec flèche 47"/>
              <p:cNvCxnSpPr/>
              <p:nvPr/>
            </p:nvCxnSpPr>
            <p:spPr>
              <a:xfrm flipV="1">
                <a:off x="5982179" y="3939249"/>
                <a:ext cx="0" cy="74557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7833803" y="3790910"/>
                <a:ext cx="1338427" cy="90006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0" name="Connecteur droit avec flèche 49"/>
              <p:cNvCxnSpPr/>
              <p:nvPr/>
            </p:nvCxnSpPr>
            <p:spPr>
              <a:xfrm>
                <a:off x="5982179" y="4240942"/>
                <a:ext cx="2078918" cy="1261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flipV="1">
                <a:off x="8061144" y="3796994"/>
                <a:ext cx="0" cy="900064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ZoneTexte 51"/>
              <p:cNvSpPr txBox="1"/>
              <p:nvPr/>
            </p:nvSpPr>
            <p:spPr>
              <a:xfrm>
                <a:off x="7370533" y="395131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53" name="Connecteur droit avec flèche 52"/>
              <p:cNvCxnSpPr/>
              <p:nvPr/>
            </p:nvCxnSpPr>
            <p:spPr>
              <a:xfrm>
                <a:off x="7833803" y="4044827"/>
                <a:ext cx="1338427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ZoneTexte 53"/>
              <p:cNvSpPr txBox="1"/>
              <p:nvPr/>
            </p:nvSpPr>
            <p:spPr>
              <a:xfrm>
                <a:off x="7977672" y="3764618"/>
                <a:ext cx="1149674" cy="333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chemeClr val="tx2"/>
                    </a:solidFill>
                  </a:rPr>
                  <a:t>é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cho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radar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6433842" y="3919743"/>
                <a:ext cx="1290508" cy="333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accent6"/>
                    </a:solidFill>
                  </a:rPr>
                  <a:t>Distance R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58" name="ZoneTexte 57"/>
            <p:cNvSpPr txBox="1"/>
            <p:nvPr/>
          </p:nvSpPr>
          <p:spPr>
            <a:xfrm>
              <a:off x="5476656" y="4201470"/>
              <a:ext cx="1133641" cy="333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Puissance</a:t>
              </a:r>
              <a:endParaRPr lang="en-US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180191" y="2751920"/>
            <a:ext cx="2282997" cy="333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Stations in situ (GRDC)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6603171" y="2930577"/>
            <a:ext cx="1641423" cy="3338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Sentinel-3A et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mesures altimétriques aux images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Journées R&amp;D Météo France – Toulouse, 18 Juin 2019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56169" y="1016307"/>
            <a:ext cx="5149324" cy="4327079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Une succession d’échos radar juxtaposés </a:t>
            </a:r>
          </a:p>
          <a:p>
            <a:pPr lvl="1">
              <a:spcAft>
                <a:spcPts val="600"/>
              </a:spcAft>
            </a:pPr>
            <a:r>
              <a:rPr lang="fr-FR" dirty="0" smtClean="0"/>
              <a:t>Forment une image en niveaux de gris </a:t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 err="1" smtClean="0"/>
              <a:t>radargramme</a:t>
            </a:r>
            <a:r>
              <a:rPr lang="fr-FR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fr-FR" dirty="0" smtClean="0"/>
              <a:t>colonnes de l’image = échos</a:t>
            </a:r>
          </a:p>
          <a:p>
            <a:pPr lvl="1"/>
            <a:r>
              <a:rPr lang="fr-FR" dirty="0" smtClean="0"/>
              <a:t>(fausse) couleur = puissance</a:t>
            </a:r>
          </a:p>
          <a:p>
            <a:r>
              <a:rPr lang="fr-FR" dirty="0" smtClean="0"/>
              <a:t>Les </a:t>
            </a:r>
            <a:r>
              <a:rPr lang="fr-FR" dirty="0" err="1" smtClean="0"/>
              <a:t>radargrammes</a:t>
            </a:r>
            <a:r>
              <a:rPr lang="fr-FR" dirty="0" smtClean="0"/>
              <a:t> mesurés sur les eaux continentales peuvent être très complexes</a:t>
            </a:r>
          </a:p>
          <a:p>
            <a:pPr lvl="1"/>
            <a:r>
              <a:rPr lang="fr-FR" dirty="0" smtClean="0"/>
              <a:t>Beaucoup d’objets, bruit, …</a:t>
            </a:r>
          </a:p>
          <a:p>
            <a:r>
              <a:rPr lang="fr-FR" dirty="0" smtClean="0"/>
              <a:t>L’apprentissage profond a montré sa grande efficacité dans l’analyse d’images complexes</a:t>
            </a:r>
          </a:p>
          <a:p>
            <a:pPr lvl="1"/>
            <a:r>
              <a:rPr lang="fr-FR" dirty="0" smtClean="0"/>
              <a:t>Comment peut-on utiliser cette technique pour analyser les </a:t>
            </a:r>
            <a:r>
              <a:rPr lang="fr-FR" dirty="0" err="1" smtClean="0"/>
              <a:t>radargrammes</a:t>
            </a:r>
            <a:r>
              <a:rPr lang="fr-FR" dirty="0" smtClean="0"/>
              <a:t> de l’</a:t>
            </a:r>
            <a:r>
              <a:rPr lang="fr-FR" dirty="0" err="1" smtClean="0"/>
              <a:t>altimetrie</a:t>
            </a:r>
            <a:r>
              <a:rPr lang="fr-FR" dirty="0" smtClean="0"/>
              <a:t> spatiale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400" y="2044338"/>
            <a:ext cx="2056360" cy="195242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51" y="2036698"/>
            <a:ext cx="2105092" cy="200180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547" y="3512182"/>
            <a:ext cx="2086900" cy="194225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149087" y="4572000"/>
            <a:ext cx="1699504" cy="333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LRM </a:t>
            </a:r>
            <a:r>
              <a:rPr lang="en-US" dirty="0" err="1" smtClean="0"/>
              <a:t>radargrams</a:t>
            </a:r>
            <a:endParaRPr lang="en-US" dirty="0"/>
          </a:p>
        </p:txBody>
      </p:sp>
      <p:grpSp>
        <p:nvGrpSpPr>
          <p:cNvPr id="36" name="Groupe 35"/>
          <p:cNvGrpSpPr/>
          <p:nvPr/>
        </p:nvGrpSpPr>
        <p:grpSpPr>
          <a:xfrm>
            <a:off x="5532281" y="748123"/>
            <a:ext cx="4276357" cy="1177619"/>
            <a:chOff x="5476656" y="4201470"/>
            <a:chExt cx="4276357" cy="1177619"/>
          </a:xfrm>
        </p:grpSpPr>
        <p:grpSp>
          <p:nvGrpSpPr>
            <p:cNvPr id="37" name="Groupe 36"/>
            <p:cNvGrpSpPr/>
            <p:nvPr/>
          </p:nvGrpSpPr>
          <p:grpSpPr>
            <a:xfrm>
              <a:off x="5500001" y="4413386"/>
              <a:ext cx="4253012" cy="965703"/>
              <a:chOff x="5530516" y="3731355"/>
              <a:chExt cx="4253012" cy="965703"/>
            </a:xfrm>
          </p:grpSpPr>
          <p:sp>
            <p:nvSpPr>
              <p:cNvPr id="39" name="Forme libre 38"/>
              <p:cNvSpPr/>
              <p:nvPr/>
            </p:nvSpPr>
            <p:spPr>
              <a:xfrm>
                <a:off x="7605397" y="4188519"/>
                <a:ext cx="1879590" cy="472737"/>
              </a:xfrm>
              <a:custGeom>
                <a:avLst/>
                <a:gdLst>
                  <a:gd name="connsiteX0" fmla="*/ 0 w 1919268"/>
                  <a:gd name="connsiteY0" fmla="*/ 634322 h 639203"/>
                  <a:gd name="connsiteX1" fmla="*/ 214184 w 1919268"/>
                  <a:gd name="connsiteY1" fmla="*/ 518993 h 639203"/>
                  <a:gd name="connsiteX2" fmla="*/ 313038 w 1919268"/>
                  <a:gd name="connsiteY2" fmla="*/ 304809 h 639203"/>
                  <a:gd name="connsiteX3" fmla="*/ 510746 w 1919268"/>
                  <a:gd name="connsiteY3" fmla="*/ 197717 h 639203"/>
                  <a:gd name="connsiteX4" fmla="*/ 650789 w 1919268"/>
                  <a:gd name="connsiteY4" fmla="*/ 9 h 639203"/>
                  <a:gd name="connsiteX5" fmla="*/ 766119 w 1919268"/>
                  <a:gd name="connsiteY5" fmla="*/ 205955 h 639203"/>
                  <a:gd name="connsiteX6" fmla="*/ 873211 w 1919268"/>
                  <a:gd name="connsiteY6" fmla="*/ 420139 h 639203"/>
                  <a:gd name="connsiteX7" fmla="*/ 1070919 w 1919268"/>
                  <a:gd name="connsiteY7" fmla="*/ 362474 h 639203"/>
                  <a:gd name="connsiteX8" fmla="*/ 1194487 w 1919268"/>
                  <a:gd name="connsiteY8" fmla="*/ 486041 h 639203"/>
                  <a:gd name="connsiteX9" fmla="*/ 1482811 w 1919268"/>
                  <a:gd name="connsiteY9" fmla="*/ 568420 h 639203"/>
                  <a:gd name="connsiteX10" fmla="*/ 1886465 w 1919268"/>
                  <a:gd name="connsiteY10" fmla="*/ 634322 h 639203"/>
                  <a:gd name="connsiteX11" fmla="*/ 1894703 w 1919268"/>
                  <a:gd name="connsiteY11" fmla="*/ 634322 h 639203"/>
                  <a:gd name="connsiteX12" fmla="*/ 1894703 w 1919268"/>
                  <a:gd name="connsiteY12" fmla="*/ 634322 h 63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9268" h="639203">
                    <a:moveTo>
                      <a:pt x="0" y="634322"/>
                    </a:moveTo>
                    <a:cubicBezTo>
                      <a:pt x="81005" y="604117"/>
                      <a:pt x="162011" y="573912"/>
                      <a:pt x="214184" y="518993"/>
                    </a:cubicBezTo>
                    <a:cubicBezTo>
                      <a:pt x="266357" y="464074"/>
                      <a:pt x="263611" y="358355"/>
                      <a:pt x="313038" y="304809"/>
                    </a:cubicBezTo>
                    <a:cubicBezTo>
                      <a:pt x="362465" y="251263"/>
                      <a:pt x="454454" y="248517"/>
                      <a:pt x="510746" y="197717"/>
                    </a:cubicBezTo>
                    <a:cubicBezTo>
                      <a:pt x="567038" y="146917"/>
                      <a:pt x="608227" y="-1364"/>
                      <a:pt x="650789" y="9"/>
                    </a:cubicBezTo>
                    <a:cubicBezTo>
                      <a:pt x="693351" y="1382"/>
                      <a:pt x="729049" y="135933"/>
                      <a:pt x="766119" y="205955"/>
                    </a:cubicBezTo>
                    <a:cubicBezTo>
                      <a:pt x="803189" y="275977"/>
                      <a:pt x="822411" y="394053"/>
                      <a:pt x="873211" y="420139"/>
                    </a:cubicBezTo>
                    <a:cubicBezTo>
                      <a:pt x="924011" y="446225"/>
                      <a:pt x="1017373" y="351490"/>
                      <a:pt x="1070919" y="362474"/>
                    </a:cubicBezTo>
                    <a:cubicBezTo>
                      <a:pt x="1124465" y="373458"/>
                      <a:pt x="1125838" y="451717"/>
                      <a:pt x="1194487" y="486041"/>
                    </a:cubicBezTo>
                    <a:cubicBezTo>
                      <a:pt x="1263136" y="520365"/>
                      <a:pt x="1367481" y="543707"/>
                      <a:pt x="1482811" y="568420"/>
                    </a:cubicBezTo>
                    <a:cubicBezTo>
                      <a:pt x="1598141" y="593133"/>
                      <a:pt x="1817816" y="623338"/>
                      <a:pt x="1886465" y="634322"/>
                    </a:cubicBezTo>
                    <a:cubicBezTo>
                      <a:pt x="1955114" y="645306"/>
                      <a:pt x="1894703" y="634322"/>
                      <a:pt x="1894703" y="634322"/>
                    </a:cubicBezTo>
                    <a:lnTo>
                      <a:pt x="1894703" y="634322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 flipV="1">
                <a:off x="5530516" y="3731355"/>
                <a:ext cx="0" cy="93686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/>
              <p:cNvCxnSpPr/>
              <p:nvPr/>
            </p:nvCxnSpPr>
            <p:spPr>
              <a:xfrm>
                <a:off x="5530516" y="4678208"/>
                <a:ext cx="4253012" cy="66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/>
              <p:cNvCxnSpPr/>
              <p:nvPr/>
            </p:nvCxnSpPr>
            <p:spPr>
              <a:xfrm flipV="1">
                <a:off x="5982179" y="3939249"/>
                <a:ext cx="0" cy="74557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7833803" y="3790910"/>
                <a:ext cx="1338427" cy="90006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4" name="Connecteur droit avec flèche 43"/>
              <p:cNvCxnSpPr/>
              <p:nvPr/>
            </p:nvCxnSpPr>
            <p:spPr>
              <a:xfrm>
                <a:off x="5982179" y="4240942"/>
                <a:ext cx="2078918" cy="1261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flipV="1">
                <a:off x="8061144" y="3796994"/>
                <a:ext cx="0" cy="900064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ZoneTexte 45"/>
              <p:cNvSpPr txBox="1"/>
              <p:nvPr/>
            </p:nvSpPr>
            <p:spPr>
              <a:xfrm>
                <a:off x="7370533" y="395131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47" name="Connecteur droit avec flèche 46"/>
              <p:cNvCxnSpPr/>
              <p:nvPr/>
            </p:nvCxnSpPr>
            <p:spPr>
              <a:xfrm>
                <a:off x="7833803" y="4044827"/>
                <a:ext cx="1338427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ZoneTexte 47"/>
              <p:cNvSpPr txBox="1"/>
              <p:nvPr/>
            </p:nvSpPr>
            <p:spPr>
              <a:xfrm>
                <a:off x="7977672" y="3764618"/>
                <a:ext cx="1149674" cy="333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chemeClr val="tx2"/>
                    </a:solidFill>
                  </a:rPr>
                  <a:t>é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cho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radar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6433842" y="3919743"/>
                <a:ext cx="1290508" cy="333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accent6"/>
                    </a:solidFill>
                  </a:rPr>
                  <a:t>Distance R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38" name="ZoneTexte 37"/>
            <p:cNvSpPr txBox="1"/>
            <p:nvPr/>
          </p:nvSpPr>
          <p:spPr>
            <a:xfrm>
              <a:off x="5476656" y="4201470"/>
              <a:ext cx="1133641" cy="333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Puissance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39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405498"/>
            <a:ext cx="9172267" cy="646331"/>
          </a:xfrm>
        </p:spPr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’apprentissage profond pour </a:t>
            </a:r>
            <a:r>
              <a:rPr lang="fr-FR" b="0" dirty="0" smtClean="0"/>
              <a:t>traiter </a:t>
            </a:r>
            <a:r>
              <a:rPr lang="fr-FR" b="0" dirty="0"/>
              <a:t>les </a:t>
            </a:r>
            <a:r>
              <a:rPr lang="fr-FR" b="0" dirty="0" smtClean="0"/>
              <a:t>mesures altimétriques</a:t>
            </a:r>
            <a:endParaRPr lang="en-US" b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Journées R&amp;D Météo France – Toulouse, 18 Juin 2019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4601986" y="1054065"/>
            <a:ext cx="5558014" cy="4289322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Les réseaux de </a:t>
            </a:r>
            <a:r>
              <a:rPr lang="fr-FR" dirty="0" err="1" smtClean="0"/>
              <a:t>neurons</a:t>
            </a:r>
            <a:r>
              <a:rPr lang="fr-FR" dirty="0" smtClean="0"/>
              <a:t> profonds excellent dans la détection et la classification d’objets</a:t>
            </a:r>
          </a:p>
          <a:p>
            <a:pPr lvl="1">
              <a:spcAft>
                <a:spcPts val="600"/>
              </a:spcAft>
            </a:pPr>
            <a:r>
              <a:rPr lang="fr-FR" dirty="0" err="1" smtClean="0"/>
              <a:t>e.g</a:t>
            </a:r>
            <a:r>
              <a:rPr lang="fr-FR" dirty="0" smtClean="0"/>
              <a:t>. piétons pour les véhicules autonomes</a:t>
            </a:r>
          </a:p>
          <a:p>
            <a:pPr lvl="1"/>
            <a:r>
              <a:rPr lang="fr-FR" dirty="0" smtClean="0"/>
              <a:t>i.e. problèmes de classification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Ici nous voulons détecter des objets (parfois compliqués) dans les </a:t>
            </a:r>
            <a:r>
              <a:rPr lang="fr-FR" dirty="0" err="1" smtClean="0"/>
              <a:t>radargrammes</a:t>
            </a:r>
            <a:endParaRPr lang="fr-FR" dirty="0" smtClean="0"/>
          </a:p>
          <a:p>
            <a:pPr lvl="1">
              <a:spcAft>
                <a:spcPts val="600"/>
              </a:spcAft>
            </a:pPr>
            <a:r>
              <a:rPr lang="fr-FR" dirty="0" smtClean="0"/>
              <a:t>La position verticale dans le </a:t>
            </a:r>
            <a:r>
              <a:rPr lang="fr-FR" dirty="0" err="1" smtClean="0"/>
              <a:t>radargramme</a:t>
            </a:r>
            <a:r>
              <a:rPr lang="fr-FR" dirty="0" smtClean="0"/>
              <a:t> est liée à l’altitude du plan d’eau qui réfléchit le signal radar</a:t>
            </a:r>
          </a:p>
          <a:p>
            <a:pPr lvl="1"/>
            <a:r>
              <a:rPr lang="fr-FR" dirty="0" smtClean="0"/>
              <a:t>Répartis au milieu de beaucoup de bruit et de signaux parasites</a:t>
            </a:r>
          </a:p>
          <a:p>
            <a:pPr>
              <a:spcAft>
                <a:spcPts val="0"/>
              </a:spcAft>
            </a:pPr>
            <a:r>
              <a:rPr lang="fr-FR" dirty="0" smtClean="0"/>
              <a:t>On cherche à faire apprendre au réseau la fonction</a:t>
            </a:r>
          </a:p>
          <a:p>
            <a:pPr algn="ctr"/>
            <a:r>
              <a:rPr lang="fr-FR" i="1" dirty="0" smtClean="0"/>
              <a:t>f(</a:t>
            </a:r>
            <a:r>
              <a:rPr lang="fr-FR" i="1" dirty="0" err="1" smtClean="0"/>
              <a:t>radargram</a:t>
            </a:r>
            <a:r>
              <a:rPr lang="fr-FR" i="1" dirty="0" smtClean="0"/>
              <a:t>) </a:t>
            </a:r>
            <a:r>
              <a:rPr lang="fr-FR" i="1" dirty="0" smtClean="0">
                <a:sym typeface="Wingdings" panose="05000000000000000000" pitchFamily="2" charset="2"/>
              </a:rPr>
              <a:t> altitude</a:t>
            </a:r>
          </a:p>
          <a:p>
            <a:pPr lvl="1"/>
            <a:r>
              <a:rPr lang="fr-FR" dirty="0" smtClean="0"/>
              <a:t>C’est un problème de régression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5972" r="35780" b="8238"/>
          <a:stretch/>
        </p:blipFill>
        <p:spPr>
          <a:xfrm>
            <a:off x="330791" y="1054065"/>
            <a:ext cx="4088809" cy="3846883"/>
          </a:xfrm>
          <a:prstGeom prst="rect">
            <a:avLst/>
          </a:prstGeom>
        </p:spPr>
      </p:pic>
      <p:sp>
        <p:nvSpPr>
          <p:cNvPr id="7" name="Espace réservé du contenu 3"/>
          <p:cNvSpPr txBox="1">
            <a:spLocks/>
          </p:cNvSpPr>
          <p:nvPr/>
        </p:nvSpPr>
        <p:spPr>
          <a:xfrm>
            <a:off x="711199" y="4947950"/>
            <a:ext cx="3803351" cy="349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Radargramme</a:t>
            </a:r>
            <a:r>
              <a:rPr lang="en-US" dirty="0" smtClean="0"/>
              <a:t> simple (simulation)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92479" y="3666291"/>
            <a:ext cx="739499" cy="5752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etits</a:t>
            </a:r>
            <a:r>
              <a:rPr lang="en-US" dirty="0" smtClean="0">
                <a:solidFill>
                  <a:schemeClr val="bg1"/>
                </a:solidFill>
              </a:rPr>
              <a:t> lacs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35381" y="2103527"/>
            <a:ext cx="784219" cy="33380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rivière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-1028483" y="2746673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porte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</a:t>
            </a:r>
            <a:r>
              <a:rPr lang="en-US" sz="2400" b="1" dirty="0" smtClean="0"/>
              <a:t> altitude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045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du </a:t>
            </a:r>
            <a:r>
              <a:rPr lang="en-US" dirty="0" err="1" smtClean="0"/>
              <a:t>réseau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fr-FR" dirty="0"/>
              <a:t>Journées R&amp;D Météo France – Toulouse, 18 Juin 2019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545326" y="852935"/>
            <a:ext cx="6085854" cy="758282"/>
          </a:xfrm>
        </p:spPr>
        <p:txBody>
          <a:bodyPr>
            <a:normAutofit/>
          </a:bodyPr>
          <a:lstStyle/>
          <a:p>
            <a:r>
              <a:rPr lang="en-US" dirty="0" smtClean="0"/>
              <a:t>Point de depart : ResNet-50 (He et al. 2015)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Etat</a:t>
            </a:r>
            <a:r>
              <a:rPr lang="en-US" dirty="0" smtClean="0"/>
              <a:t> de </a:t>
            </a:r>
            <a:r>
              <a:rPr lang="en-US" dirty="0" err="1" smtClean="0"/>
              <a:t>l’art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23330"/>
          <a:stretch/>
        </p:blipFill>
        <p:spPr>
          <a:xfrm>
            <a:off x="192265" y="1314999"/>
            <a:ext cx="1566630" cy="38963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920" y="1147329"/>
            <a:ext cx="1390500" cy="42316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44" y="1699311"/>
            <a:ext cx="4879553" cy="379568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22231" y="941029"/>
            <a:ext cx="745717" cy="333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2885440" y="1147329"/>
            <a:ext cx="690366" cy="135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2895600" y="2971414"/>
            <a:ext cx="670046" cy="1905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464382" y="1405444"/>
            <a:ext cx="1643399" cy="33380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Nos adaptations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464383" y="3642610"/>
            <a:ext cx="1555660" cy="24733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55239" y="4042348"/>
            <a:ext cx="1038156" cy="24733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07705" y="4768670"/>
            <a:ext cx="547141" cy="24733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255239" y="5166653"/>
            <a:ext cx="533723" cy="24733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8529404" y="2465885"/>
            <a:ext cx="1577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23 millions </a:t>
            </a:r>
          </a:p>
          <a:p>
            <a:r>
              <a:rPr lang="en-US" sz="2000" b="1" dirty="0" smtClean="0"/>
              <a:t>de </a:t>
            </a:r>
            <a:r>
              <a:rPr lang="en-US" sz="2000" b="1" dirty="0" err="1" smtClean="0"/>
              <a:t>poids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581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Entraînement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fr-FR" dirty="0"/>
              <a:t>Journées R&amp;D Météo France – Toulouse, 18 Juin 2019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/>
          <a:stretch/>
        </p:blipFill>
        <p:spPr>
          <a:xfrm>
            <a:off x="5293360" y="728663"/>
            <a:ext cx="4804483" cy="45722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" b="5482"/>
          <a:stretch/>
        </p:blipFill>
        <p:spPr>
          <a:xfrm>
            <a:off x="330791" y="3884785"/>
            <a:ext cx="4720590" cy="149352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187784" y="2953062"/>
            <a:ext cx="2585964" cy="5752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Evolution de la précision</a:t>
            </a:r>
          </a:p>
          <a:p>
            <a:r>
              <a:rPr lang="fr-FR" dirty="0" smtClean="0"/>
              <a:t>Au cours de l’entrainement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31249" y="941028"/>
            <a:ext cx="5313594" cy="2818838"/>
          </a:xfrm>
          <a:ln w="31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Apprentissage supervisé</a:t>
            </a:r>
          </a:p>
          <a:p>
            <a:pPr lvl="1"/>
            <a:r>
              <a:rPr lang="fr-FR" dirty="0" smtClean="0"/>
              <a:t>95 000 exemples</a:t>
            </a:r>
          </a:p>
          <a:p>
            <a:pPr lvl="1">
              <a:spcAft>
                <a:spcPts val="1000"/>
              </a:spcAft>
            </a:pPr>
            <a:r>
              <a:rPr lang="fr-FR" dirty="0" smtClean="0"/>
              <a:t>Génération par un simulateur de </a:t>
            </a:r>
            <a:r>
              <a:rPr lang="fr-FR" dirty="0" err="1" smtClean="0"/>
              <a:t>radargrammes</a:t>
            </a:r>
            <a:endParaRPr lang="fr-FR" dirty="0" smtClean="0"/>
          </a:p>
          <a:p>
            <a:pPr lvl="2">
              <a:spcAft>
                <a:spcPts val="1000"/>
              </a:spcAft>
            </a:pPr>
            <a:r>
              <a:rPr lang="fr-FR" dirty="0" smtClean="0"/>
              <a:t>Etiquettes (altitudes) cohérentes / </a:t>
            </a:r>
            <a:r>
              <a:rPr lang="fr-FR" dirty="0" err="1" smtClean="0"/>
              <a:t>radargrammes</a:t>
            </a:r>
            <a:endParaRPr lang="fr-FR" dirty="0" smtClean="0"/>
          </a:p>
          <a:p>
            <a:pPr lvl="2">
              <a:spcAft>
                <a:spcPts val="1000"/>
              </a:spcAft>
            </a:pPr>
            <a:r>
              <a:rPr lang="fr-FR" dirty="0" smtClean="0"/>
              <a:t>Entrées géophysiques : DEM et masques d’eau</a:t>
            </a:r>
          </a:p>
          <a:p>
            <a:pPr lvl="2">
              <a:spcAft>
                <a:spcPts val="1000"/>
              </a:spcAft>
            </a:pPr>
            <a:r>
              <a:rPr lang="fr-FR" dirty="0" smtClean="0"/>
              <a:t>Simulation instrumentale suffisamment précise </a:t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/>
              <a:t>s</a:t>
            </a:r>
            <a:r>
              <a:rPr lang="fr-FR" dirty="0" smtClean="0"/>
              <a:t>aturations, etc.)</a:t>
            </a:r>
          </a:p>
          <a:p>
            <a:pPr lvl="2"/>
            <a:r>
              <a:rPr lang="fr-FR" dirty="0" smtClean="0"/>
              <a:t>Précision 90 % (20 cm) sur les données simulées</a:t>
            </a:r>
          </a:p>
        </p:txBody>
      </p:sp>
    </p:spTree>
    <p:extLst>
      <p:ext uri="{BB962C8B-B14F-4D97-AF65-F5344CB8AC3E}">
        <p14:creationId xmlns:p14="http://schemas.microsoft.com/office/powerpoint/2010/main" val="13901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382" y="592859"/>
            <a:ext cx="8761523" cy="369332"/>
          </a:xfrm>
        </p:spPr>
        <p:txBody>
          <a:bodyPr/>
          <a:lstStyle/>
          <a:p>
            <a:r>
              <a:rPr lang="en-US" dirty="0" err="1" smtClean="0"/>
              <a:t>Quelques</a:t>
            </a:r>
            <a:r>
              <a:rPr lang="en-US" dirty="0" smtClean="0"/>
              <a:t> </a:t>
            </a:r>
            <a:r>
              <a:rPr lang="en-US" dirty="0" err="1" smtClean="0"/>
              <a:t>exemples</a:t>
            </a:r>
            <a:r>
              <a:rPr lang="en-US" dirty="0" smtClean="0"/>
              <a:t> de masques </a:t>
            </a:r>
            <a:r>
              <a:rPr lang="en-US" dirty="0" err="1" smtClean="0"/>
              <a:t>d’eau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fr-FR" dirty="0"/>
              <a:t>Journées R&amp;D Météo France – Toulouse, 18 Juin 2019</a:t>
            </a:r>
            <a:endParaRPr lang="en-US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6" y="930935"/>
            <a:ext cx="4586287" cy="2262090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10" y="899679"/>
            <a:ext cx="4586288" cy="2262090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020594" y="1109124"/>
            <a:ext cx="925253" cy="333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Amazon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190792" y="1105100"/>
            <a:ext cx="970137" cy="333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Garonne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9" y="3161769"/>
            <a:ext cx="4564694" cy="225144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07" y="3084312"/>
            <a:ext cx="4564694" cy="225144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876431" y="3276083"/>
            <a:ext cx="1295547" cy="333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Pend Oreille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28783" y="3378245"/>
            <a:ext cx="857927" cy="333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Orange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405498"/>
            <a:ext cx="9210087" cy="646331"/>
          </a:xfrm>
        </p:spPr>
        <p:txBody>
          <a:bodyPr/>
          <a:lstStyle/>
          <a:p>
            <a:r>
              <a:rPr lang="en-US" dirty="0" smtClean="0"/>
              <a:t>Rio Negro </a:t>
            </a:r>
            <a:r>
              <a:rPr lang="en-US" dirty="0" err="1" smtClean="0"/>
              <a:t>près</a:t>
            </a:r>
            <a:r>
              <a:rPr lang="en-US" dirty="0" smtClean="0"/>
              <a:t> de Manaus (Jason 3 trace 63) : </a:t>
            </a:r>
            <a:r>
              <a:rPr lang="en-US" dirty="0" err="1" smtClean="0"/>
              <a:t>rivière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large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Journées R&amp;D Météo France – Toulouse, 18 Juin 2019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31611" y="4775200"/>
            <a:ext cx="9209267" cy="443496"/>
          </a:xfrm>
        </p:spPr>
        <p:txBody>
          <a:bodyPr/>
          <a:lstStyle/>
          <a:p>
            <a:r>
              <a:rPr lang="en-US" dirty="0" smtClean="0"/>
              <a:t>Validation par rapport à la station in situ (rouge) : </a:t>
            </a:r>
            <a:r>
              <a:rPr lang="en-US" dirty="0" err="1" smtClean="0"/>
              <a:t>corr</a:t>
            </a:r>
            <a:r>
              <a:rPr lang="en-US" dirty="0" smtClean="0"/>
              <a:t> 0.998, RMSE 29 cm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1" y="965221"/>
            <a:ext cx="5333038" cy="37693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89" y="966576"/>
            <a:ext cx="3969602" cy="37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3899476-92d5-47bd-aa4b-8ef5a50c3054" ContentTypeId="0x0101008BA2EC32BB3849CFA34975D0F55D50D0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DSO_SI" ma:contentTypeID="0x0101008BA2EC32BB3849CFA34975D0F55D50D00069C1B9FD2925374DA67254552129660D004F13DB54B9412D4C90CFC1AA322EFFBB" ma:contentTypeVersion="8" ma:contentTypeDescription="" ma:contentTypeScope="" ma:versionID="be62233fd0fc44a652300a55cae81178">
  <xsd:schema xmlns:xsd="http://www.w3.org/2001/XMLSchema" xmlns:xs="http://www.w3.org/2001/XMLSchema" xmlns:p="http://schemas.microsoft.com/office/2006/metadata/properties" xmlns:ns2="1480e229-d1f0-4dea-859f-b8c45efabb7a" xmlns:ns3="106ead56-e7d2-438d-8d5b-ca081f85e72b" targetNamespace="http://schemas.microsoft.com/office/2006/metadata/properties" ma:root="true" ma:fieldsID="89376bbe4b79cf69c5471ba1e23dddf6" ns2:_="" ns3:_="">
    <xsd:import namespace="1480e229-d1f0-4dea-859f-b8c45efabb7a"/>
    <xsd:import namespace="106ead56-e7d2-438d-8d5b-ca081f85e72b"/>
    <xsd:element name="properties">
      <xsd:complexType>
        <xsd:sequence>
          <xsd:element name="documentManagement">
            <xsd:complexType>
              <xsd:all>
                <xsd:element ref="ns2:Reference" minOccurs="0"/>
                <xsd:element ref="ns2:Versiondudocument" minOccurs="0"/>
                <xsd:element ref="ns2:Datedudocument" minOccurs="0"/>
                <xsd:element ref="ns2:m87c471c6bd344bca5d69bd9ba6ed2b9" minOccurs="0"/>
                <xsd:element ref="ns2:TaxCatchAll" minOccurs="0"/>
                <xsd:element ref="ns2:TaxCatchAllLabel" minOccurs="0"/>
                <xsd:element ref="ns3:Laboratoire" minOccurs="0"/>
                <xsd:element ref="ns3:Métier" minOccurs="0"/>
                <xsd:element ref="ns3:Phase_x0020_projet" minOccurs="0"/>
                <xsd:element ref="ns3:Transmission_x0020_de_x0020_connaissance" minOccurs="0"/>
                <xsd:element ref="ns3:Type_x0020_de_x0020_doc" minOccurs="0"/>
                <xsd:element ref="ns3:Rédacte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e229-d1f0-4dea-859f-b8c45efabb7a" elementFormDefault="qualified">
    <xsd:import namespace="http://schemas.microsoft.com/office/2006/documentManagement/types"/>
    <xsd:import namespace="http://schemas.microsoft.com/office/infopath/2007/PartnerControls"/>
    <xsd:element name="Reference" ma:index="8" nillable="true" ma:displayName="Référence du document" ma:internalName="Reference">
      <xsd:simpleType>
        <xsd:restriction base="dms:Text">
          <xsd:maxLength value="255"/>
        </xsd:restriction>
      </xsd:simpleType>
    </xsd:element>
    <xsd:element name="Versiondudocument" ma:index="9" nillable="true" ma:displayName="Version du document" ma:internalName="Versiondudocument">
      <xsd:simpleType>
        <xsd:restriction base="dms:Text">
          <xsd:maxLength value="255"/>
        </xsd:restriction>
      </xsd:simpleType>
    </xsd:element>
    <xsd:element name="Datedudocument" ma:index="10" nillable="true" ma:displayName="Date du document" ma:format="DateOnly" ma:internalName="Datedudocument">
      <xsd:simpleType>
        <xsd:restriction base="dms:DateTime"/>
      </xsd:simpleType>
    </xsd:element>
    <xsd:element name="m87c471c6bd344bca5d69bd9ba6ed2b9" ma:index="11" nillable="true" ma:taxonomy="true" ma:internalName="m87c471c6bd344bca5d69bd9ba6ed2b9" ma:taxonomyFieldName="Classification" ma:displayName="Classification" ma:default="" ma:fieldId="{687c471c-6bd3-44bc-a5d6-9bd9ba6ed2b9}" ma:sspId="43899476-92d5-47bd-aa4b-8ef5a50c3054" ma:termSetId="b5b6ba9c-22e9-463a-bed9-64f7977048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67bc497a-f920-4ab1-988f-c62948c68b56}" ma:internalName="TaxCatchAll" ma:showField="CatchAllData" ma:web="106ead56-e7d2-438d-8d5b-ca081f85e7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67bc497a-f920-4ab1-988f-c62948c68b56}" ma:internalName="TaxCatchAllLabel" ma:readOnly="true" ma:showField="CatchAllDataLabel" ma:web="106ead56-e7d2-438d-8d5b-ca081f85e7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ead56-e7d2-438d-8d5b-ca081f85e72b" elementFormDefault="qualified">
    <xsd:import namespace="http://schemas.microsoft.com/office/2006/documentManagement/types"/>
    <xsd:import namespace="http://schemas.microsoft.com/office/infopath/2007/PartnerControls"/>
    <xsd:element name="Laboratoire" ma:index="15" nillable="true" ma:displayName="Laboratoire" ma:format="Dropdown" ma:internalName="Laboratoire">
      <xsd:simpleType>
        <xsd:restriction base="dms:Choice">
          <xsd:enumeration value="CESBIO"/>
          <xsd:enumeration value="LEGOS"/>
        </xsd:restriction>
      </xsd:simpleType>
    </xsd:element>
    <xsd:element name="Métier" ma:index="16" nillable="true" ma:displayName="Métier" ma:format="Dropdown" ma:internalName="M_x00e9_tier">
      <xsd:simpleType>
        <xsd:restriction base="dms:Choice">
          <xsd:enumeration value="Instrumentation Radar"/>
          <xsd:enumeration value="Algorithmie traitement et produit radar"/>
          <xsd:enumeration value="Instrument"/>
          <xsd:enumeration value="Optique"/>
          <xsd:enumeration value="Chaine détection"/>
          <xsd:enumeration value="Analyse et produit image"/>
          <xsd:enumeration value="Qualité image"/>
          <xsd:enumeration value="Physique mesure optique"/>
        </xsd:restriction>
      </xsd:simpleType>
    </xsd:element>
    <xsd:element name="Phase_x0020_projet" ma:index="17" nillable="true" ma:displayName="Phase projet" ma:format="Dropdown" ma:internalName="Phase_x0020_projet">
      <xsd:simpleType>
        <xsd:restriction base="dms:Choice">
          <xsd:enumeration value="RetT"/>
          <xsd:enumeration value="Développement"/>
          <xsd:enumeration value="Exploitation"/>
        </xsd:restriction>
      </xsd:simpleType>
    </xsd:element>
    <xsd:element name="Transmission_x0020_de_x0020_connaissance" ma:index="18" nillable="true" ma:displayName="Transmission de connaissance" ma:format="Dropdown" ma:internalName="Transmission_x0020_de_x0020_connaissance">
      <xsd:simpleType>
        <xsd:restriction base="dms:Choice">
          <xsd:enumeration value="Séminaire"/>
          <xsd:enumeration value="Sensibilisation"/>
          <xsd:enumeration value="Cours"/>
        </xsd:restriction>
      </xsd:simpleType>
    </xsd:element>
    <xsd:element name="Type_x0020_de_x0020_doc" ma:index="19" nillable="true" ma:displayName="Type de doc" ma:format="Dropdown" ma:internalName="Type_x0020_de_x0020_doc">
      <xsd:simpleType>
        <xsd:restriction base="dms:Choice">
          <xsd:enumeration value="CCTP"/>
          <xsd:enumeration value="CR réunion"/>
          <xsd:enumeration value="FCA"/>
          <xsd:enumeration value="Lettre"/>
          <xsd:enumeration value="Note technique"/>
          <xsd:enumeration value="Publication"/>
          <xsd:enumeration value="Présentation"/>
        </xsd:restriction>
      </xsd:simpleType>
    </xsd:element>
    <xsd:element name="Rédacteur" ma:index="20" nillable="true" ma:displayName="Rédacteur" ma:list="UserInfo" ma:SharePointGroup="0" ma:internalName="R_x00e9_dac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80e229-d1f0-4dea-859f-b8c45efabb7a"/>
    <Reference xmlns="1480e229-d1f0-4dea-859f-b8c45efabb7a" xsi:nil="true"/>
    <Versiondudocument xmlns="1480e229-d1f0-4dea-859f-b8c45efabb7a" xsi:nil="true"/>
    <m87c471c6bd344bca5d69bd9ba6ed2b9 xmlns="1480e229-d1f0-4dea-859f-b8c45efabb7a">
      <Terms xmlns="http://schemas.microsoft.com/office/infopath/2007/PartnerControls"/>
    </m87c471c6bd344bca5d69bd9ba6ed2b9>
    <Datedudocument xmlns="1480e229-d1f0-4dea-859f-b8c45efabb7a" xsi:nil="true"/>
    <Rédacteur xmlns="106ead56-e7d2-438d-8d5b-ca081f85e72b">
      <UserInfo>
        <DisplayName/>
        <AccountId xsi:nil="true"/>
        <AccountType/>
      </UserInfo>
    </Rédacteur>
    <Métier xmlns="106ead56-e7d2-438d-8d5b-ca081f85e72b" xsi:nil="true"/>
    <Phase_x0020_projet xmlns="106ead56-e7d2-438d-8d5b-ca081f85e72b" xsi:nil="true"/>
    <Transmission_x0020_de_x0020_connaissance xmlns="106ead56-e7d2-438d-8d5b-ca081f85e72b" xsi:nil="true"/>
    <Laboratoire xmlns="106ead56-e7d2-438d-8d5b-ca081f85e72b" xsi:nil="true"/>
    <Type_x0020_de_x0020_doc xmlns="106ead56-e7d2-438d-8d5b-ca081f85e72b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13042F-B8A7-4F2A-BB1C-3E288E8B074C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444858DC-058B-461E-BFE0-54B1B2012D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80e229-d1f0-4dea-859f-b8c45efabb7a"/>
    <ds:schemaRef ds:uri="106ead56-e7d2-438d-8d5b-ca081f85e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54870E-0B36-4F7F-85A9-8EBDACEF1091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480e229-d1f0-4dea-859f-b8c45efabb7a"/>
    <ds:schemaRef ds:uri="http://purl.org/dc/elements/1.1/"/>
    <ds:schemaRef ds:uri="http://schemas.microsoft.com/office/2006/metadata/properties"/>
    <ds:schemaRef ds:uri="106ead56-e7d2-438d-8d5b-ca081f85e72b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DEB32DE-B02B-4A02-A245-DCC6C78C56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19614</TotalTime>
  <Words>756</Words>
  <Application>Microsoft Office PowerPoint</Application>
  <PresentationFormat>Personnalisé</PresentationFormat>
  <Paragraphs>167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Courier New</vt:lpstr>
      <vt:lpstr>Wingdings</vt:lpstr>
      <vt:lpstr>CNES - Diapos Titre</vt:lpstr>
      <vt:lpstr>CNES - Sommaires</vt:lpstr>
      <vt:lpstr>CNES - Texte</vt:lpstr>
      <vt:lpstr>Apprentissage profond et altimétrie satellitaire  pour le suivi des eaux continentales </vt:lpstr>
      <vt:lpstr>Outline</vt:lpstr>
      <vt:lpstr>L’altimetrie spatiale peut compenser le manque de mesures in situ</vt:lpstr>
      <vt:lpstr>Des mesures altimétriques aux images</vt:lpstr>
      <vt:lpstr>L’apprentissage profond pour traiter les mesures altimétriques</vt:lpstr>
      <vt:lpstr>Architecture du réseau</vt:lpstr>
      <vt:lpstr>Entraînement</vt:lpstr>
      <vt:lpstr>Quelques exemples de masques d’eau</vt:lpstr>
      <vt:lpstr>Rio Negro près de Manaus (Jason 3 trace 63) : rivière très large</vt:lpstr>
      <vt:lpstr>Deux rivières de taille moyenne</vt:lpstr>
      <vt:lpstr>Rivière Orange : plateau montagneux, aride, largeur 50 to 200 m</vt:lpstr>
      <vt:lpstr>La Marne : region de culture, près d’une ville, étroite (50 m) </vt:lpstr>
      <vt:lpstr>Ouverture de la boite noire : que « regarde » le réseau ?</vt:lpstr>
      <vt:lpstr>Conclusions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Altimétrie Spatiale pour l'hydrologie : VOLODIA</dc:title>
  <dc:creator>Denis.Blumstein@cnes.fr</dc:creator>
  <cp:lastModifiedBy>Blumstein Denis</cp:lastModifiedBy>
  <cp:revision>443</cp:revision>
  <cp:lastPrinted>2019-06-18T06:41:52Z</cp:lastPrinted>
  <dcterms:created xsi:type="dcterms:W3CDTF">2017-04-10T17:55:28Z</dcterms:created>
  <dcterms:modified xsi:type="dcterms:W3CDTF">2019-06-18T12:03:30Z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0x0101008BA2EC32BB3849CFA34975D0F55D50D00069C1B9FD2925374DA67254552129660D004F13DB54B9412D4C90CFC1AA322EFFBB</vt:lpwstr>
  </property>
  <property fmtid="{D5CDD505-2E9C-101B-9397-08002B2CF9AE}" pid="3" name="Projet">
    <vt:lpwstr/>
  </property>
  <property fmtid="{D5CDD505-2E9C-101B-9397-08002B2CF9AE}" pid="4" name="Classification">
    <vt:lpwstr/>
  </property>
  <property fmtid="{D5CDD505-2E9C-101B-9397-08002B2CF9AE}" pid="5" name="cfEtablissements">
    <vt:lpwstr/>
  </property>
</Properties>
</file>